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7" r:id="rId2"/>
    <p:sldId id="312" r:id="rId3"/>
    <p:sldId id="313" r:id="rId4"/>
    <p:sldId id="314" r:id="rId5"/>
    <p:sldId id="315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Raleway ExtraBold" pitchFamily="2" charset="0"/>
      <p:bold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5C65-9137-40B7-BC75-B33BF1620488}">
  <a:tblStyle styleId="{AF575C65-9137-40B7-BC75-B33BF1620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4DA4C1-7619-47DB-BBA2-FCB55E4281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7C73AE7D-5463-6910-0EB0-39D1DFD90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>
            <a:extLst>
              <a:ext uri="{FF2B5EF4-FFF2-40B4-BE49-F238E27FC236}">
                <a16:creationId xmlns:a16="http://schemas.microsoft.com/office/drawing/2014/main" id="{AFBE008E-6B4A-B6C7-C4F3-952A812E0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>
            <a:extLst>
              <a:ext uri="{FF2B5EF4-FFF2-40B4-BE49-F238E27FC236}">
                <a16:creationId xmlns:a16="http://schemas.microsoft.com/office/drawing/2014/main" id="{6AB313A6-56C3-E27C-26E9-C9F743938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76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00FAAD66-6F75-077A-EA99-86E4ADCD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>
            <a:extLst>
              <a:ext uri="{FF2B5EF4-FFF2-40B4-BE49-F238E27FC236}">
                <a16:creationId xmlns:a16="http://schemas.microsoft.com/office/drawing/2014/main" id="{1C319129-DC91-E906-09C9-3C85B141B8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>
            <a:extLst>
              <a:ext uri="{FF2B5EF4-FFF2-40B4-BE49-F238E27FC236}">
                <a16:creationId xmlns:a16="http://schemas.microsoft.com/office/drawing/2014/main" id="{65B54AFC-CE48-55FE-3A89-95FBE551A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8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C6301BC9-9555-A299-EC32-4CA8E895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>
            <a:extLst>
              <a:ext uri="{FF2B5EF4-FFF2-40B4-BE49-F238E27FC236}">
                <a16:creationId xmlns:a16="http://schemas.microsoft.com/office/drawing/2014/main" id="{D1F63239-D322-5348-7A55-BB1DD7F1C8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>
            <a:extLst>
              <a:ext uri="{FF2B5EF4-FFF2-40B4-BE49-F238E27FC236}">
                <a16:creationId xmlns:a16="http://schemas.microsoft.com/office/drawing/2014/main" id="{304DCD3A-0E88-A892-313D-C5E917661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42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B8A4F301-1ED4-4FB9-CBFD-9FB280A6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>
            <a:extLst>
              <a:ext uri="{FF2B5EF4-FFF2-40B4-BE49-F238E27FC236}">
                <a16:creationId xmlns:a16="http://schemas.microsoft.com/office/drawing/2014/main" id="{BF9F3318-F4C8-5513-D276-C092675C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>
            <a:extLst>
              <a:ext uri="{FF2B5EF4-FFF2-40B4-BE49-F238E27FC236}">
                <a16:creationId xmlns:a16="http://schemas.microsoft.com/office/drawing/2014/main" id="{F48A1084-5402-AA9C-2269-2EC6C53C3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94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16888" y="1160050"/>
            <a:ext cx="7704000" cy="3455700"/>
            <a:chOff x="716888" y="1160050"/>
            <a:chExt cx="7704000" cy="3455700"/>
          </a:xfrm>
        </p:grpSpPr>
        <p:sp>
          <p:nvSpPr>
            <p:cNvPr id="39" name="Google Shape;39;p4"/>
            <p:cNvSpPr/>
            <p:nvPr/>
          </p:nvSpPr>
          <p:spPr>
            <a:xfrm>
              <a:off x="716888" y="1160050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832987" y="1312460"/>
              <a:ext cx="106800" cy="10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989745" y="1312460"/>
              <a:ext cx="106800" cy="1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146504" y="1312460"/>
              <a:ext cx="106800" cy="10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>
              <a:off x="8025051" y="4298282"/>
              <a:ext cx="395836" cy="317468"/>
              <a:chOff x="7773503" y="3987878"/>
              <a:chExt cx="395836" cy="317468"/>
            </a:xfrm>
          </p:grpSpPr>
          <p:sp>
            <p:nvSpPr>
              <p:cNvPr id="44" name="Google Shape;44;p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21500" y="1236425"/>
            <a:ext cx="7704000" cy="3334505"/>
            <a:chOff x="721500" y="1236425"/>
            <a:chExt cx="7704000" cy="3334505"/>
          </a:xfrm>
        </p:grpSpPr>
        <p:sp>
          <p:nvSpPr>
            <p:cNvPr id="322" name="Google Shape;322;p32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32"/>
            <p:cNvGrpSpPr/>
            <p:nvPr/>
          </p:nvGrpSpPr>
          <p:grpSpPr>
            <a:xfrm>
              <a:off x="7849155" y="1388837"/>
              <a:ext cx="572696" cy="3182093"/>
              <a:chOff x="7849155" y="1388837"/>
              <a:chExt cx="572696" cy="3182093"/>
            </a:xfrm>
          </p:grpSpPr>
          <p:grpSp>
            <p:nvGrpSpPr>
              <p:cNvPr id="324" name="Google Shape;324;p32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2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328;p32"/>
              <p:cNvGrpSpPr/>
              <p:nvPr/>
            </p:nvGrpSpPr>
            <p:grpSpPr>
              <a:xfrm>
                <a:off x="7984751" y="4133830"/>
                <a:ext cx="437100" cy="437100"/>
                <a:chOff x="8116049" y="5584959"/>
                <a:chExt cx="437100" cy="437100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7" r:id="rId3"/>
    <p:sldLayoutId id="214748367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effectLst/>
                <a:latin typeface="Roboto" panose="020F0502020204030204" pitchFamily="2" charset="0"/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KPI (Key Performance Indicator)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r>
              <a:rPr lang="en-US" dirty="0"/>
              <a:t> pizza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Total </a:t>
            </a:r>
            <a:r>
              <a:rPr lang="en-US" dirty="0" err="1"/>
              <a:t>Pendapatan</a:t>
            </a:r>
            <a:r>
              <a:rPr lang="en-US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Nilai </a:t>
            </a:r>
            <a:r>
              <a:rPr lang="en-US" dirty="0" err="1"/>
              <a:t>Pesanan</a:t>
            </a:r>
            <a:r>
              <a:rPr lang="en-US" dirty="0"/>
              <a:t> Rata-rata: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Total Pizza yang </a:t>
            </a:r>
            <a:r>
              <a:rPr lang="en-US" dirty="0" err="1"/>
              <a:t>Terjual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Total </a:t>
            </a:r>
            <a:r>
              <a:rPr lang="en-US" dirty="0" err="1"/>
              <a:t>Pesanan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Rata-rata Pizza per </a:t>
            </a:r>
            <a:r>
              <a:rPr lang="en-US" dirty="0" err="1"/>
              <a:t>Pesanan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9EE542F6-CB38-F113-5ED8-6EBFEE15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5F444E96-4F83-A51A-651D-0CDED11BD5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effectLst/>
                <a:latin typeface="Roboto" panose="020F0502020204030204" pitchFamily="2" charset="0"/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>
            <a:extLst>
              <a:ext uri="{FF2B5EF4-FFF2-40B4-BE49-F238E27FC236}">
                <a16:creationId xmlns:a16="http://schemas.microsoft.com/office/drawing/2014/main" id="{E91C7DE3-2B24-0076-3C10-72EFF687E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dirty="0">
                <a:effectLst/>
                <a:latin typeface="Roboto" panose="02000000000000000000" pitchFamily="2" charset="0"/>
              </a:rPr>
              <a:t>CHARTS REQUIREMENT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Kami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memvisualisasikan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 pizza kami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dan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 Kami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bagan</a:t>
            </a:r>
            <a:r>
              <a:rPr lang="en-ID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Tren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Total </a:t>
            </a:r>
            <a:r>
              <a:rPr lang="en-ID" dirty="0" err="1"/>
              <a:t>Pesanan</a:t>
            </a:r>
            <a:endParaRPr lang="en-ID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 Tren </a:t>
            </a:r>
            <a:r>
              <a:rPr lang="en-ID" dirty="0" err="1"/>
              <a:t>Bulanan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Total </a:t>
            </a:r>
            <a:r>
              <a:rPr lang="en-ID" dirty="0" err="1"/>
              <a:t>Pesanan</a:t>
            </a:r>
            <a:endParaRPr lang="en-ID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Pizza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Pizza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 Total Pizza yang </a:t>
            </a:r>
            <a:r>
              <a:rPr lang="en-ID" dirty="0" err="1"/>
              <a:t>Terjual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Pizza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 5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Terlaris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, Total </a:t>
            </a:r>
            <a:r>
              <a:rPr lang="en-ID" dirty="0" err="1"/>
              <a:t>Kuantitas</a:t>
            </a:r>
            <a:r>
              <a:rPr lang="en-ID" dirty="0"/>
              <a:t>, dan Total </a:t>
            </a:r>
            <a:r>
              <a:rPr lang="en-ID" dirty="0" err="1"/>
              <a:t>Pesanan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19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22C3348E-657B-C5F2-5BF8-E047F3E8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BD2D13E4-1AF9-66C8-EAD3-4FD5E4324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effectLst/>
                <a:latin typeface="Roboto" panose="020F0502020204030204" pitchFamily="2" charset="0"/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>
            <a:extLst>
              <a:ext uri="{FF2B5EF4-FFF2-40B4-BE49-F238E27FC236}">
                <a16:creationId xmlns:a16="http://schemas.microsoft.com/office/drawing/2014/main" id="{0C9BAB88-53AA-ADC1-3577-327F1EAF2B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 b="1" dirty="0"/>
              <a:t>KPI (Key Performance Indicator)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r>
              <a:rPr lang="en-US" dirty="0"/>
              <a:t> pizza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Total </a:t>
            </a:r>
            <a:r>
              <a:rPr lang="en-US" dirty="0" err="1"/>
              <a:t>Pendapatan</a:t>
            </a:r>
            <a:r>
              <a:rPr lang="en-US" dirty="0"/>
              <a:t>: </a:t>
            </a: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pizza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Nilai </a:t>
            </a:r>
            <a:r>
              <a:rPr lang="en-US" dirty="0" err="1"/>
              <a:t>Pesanan</a:t>
            </a:r>
            <a:r>
              <a:rPr lang="en-US" dirty="0"/>
              <a:t> Rata-rata: </a:t>
            </a:r>
            <a:r>
              <a:rPr lang="en-US" dirty="0" err="1"/>
              <a:t>Jumlah</a:t>
            </a:r>
            <a:r>
              <a:rPr lang="en-US" dirty="0"/>
              <a:t> rata-rata yang </a:t>
            </a:r>
            <a:r>
              <a:rPr lang="en-US" dirty="0" err="1"/>
              <a:t>dibelanjakan</a:t>
            </a:r>
            <a:r>
              <a:rPr lang="en-US" dirty="0"/>
              <a:t> per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total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pesanan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Total Pizza yang </a:t>
            </a:r>
            <a:r>
              <a:rPr lang="en-US" dirty="0" err="1"/>
              <a:t>Terjual</a:t>
            </a:r>
            <a:r>
              <a:rPr lang="en-US" dirty="0"/>
              <a:t>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pizza yang </a:t>
            </a:r>
            <a:r>
              <a:rPr lang="en-US" dirty="0" err="1"/>
              <a:t>terjual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Total </a:t>
            </a:r>
            <a:r>
              <a:rPr lang="en-US" dirty="0" err="1"/>
              <a:t>Pesanan</a:t>
            </a:r>
            <a:r>
              <a:rPr lang="en-US" dirty="0"/>
              <a:t>: </a:t>
            </a: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Rata-rata Pizza Per </a:t>
            </a:r>
            <a:r>
              <a:rPr lang="en-US" dirty="0" err="1"/>
              <a:t>Pesanan</a:t>
            </a:r>
            <a:r>
              <a:rPr lang="en-US" dirty="0"/>
              <a:t>: </a:t>
            </a:r>
            <a:r>
              <a:rPr lang="en-US" dirty="0" err="1"/>
              <a:t>Jumlah</a:t>
            </a:r>
            <a:r>
              <a:rPr lang="en-US" dirty="0"/>
              <a:t> rata-rata pizza yang </a:t>
            </a:r>
            <a:r>
              <a:rPr lang="en-US" dirty="0" err="1"/>
              <a:t>terjual</a:t>
            </a:r>
            <a:r>
              <a:rPr lang="en-US" dirty="0"/>
              <a:t> per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total pizza yang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pesanan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73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78E7F07D-B017-2381-8815-D40D5DB8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FA9F1BA3-0F79-448D-9122-14C8A3A48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effectLst/>
                <a:latin typeface="Roboto" panose="020F0502020204030204" pitchFamily="2" charset="0"/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8" name="Google Shape;358;p37">
            <a:extLst>
              <a:ext uri="{FF2B5EF4-FFF2-40B4-BE49-F238E27FC236}">
                <a16:creationId xmlns:a16="http://schemas.microsoft.com/office/drawing/2014/main" id="{D5F7A9E6-F0D0-B4EF-E71C-401045A0F1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ID" sz="1400" b="1" i="0" dirty="0">
                <a:effectLst/>
                <a:latin typeface="Roboto" panose="02000000000000000000" pitchFamily="2" charset="0"/>
              </a:rPr>
              <a:t>CHARTS REQUIREMENT</a:t>
            </a:r>
          </a:p>
          <a:p>
            <a:pPr marL="0" indent="0">
              <a:buNone/>
            </a:pPr>
            <a:r>
              <a:rPr lang="en-ID" dirty="0"/>
              <a:t>Kami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memvisualisasikan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 pizza kami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dan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 Kami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bagan</a:t>
            </a:r>
            <a:r>
              <a:rPr lang="en-ID" dirty="0"/>
              <a:t>:</a:t>
            </a:r>
          </a:p>
          <a:p>
            <a:pPr marL="228600" indent="-228600"/>
            <a:r>
              <a:rPr lang="en-ID" dirty="0"/>
              <a:t>Tren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Total </a:t>
            </a:r>
            <a:r>
              <a:rPr lang="en-ID" dirty="0" err="1"/>
              <a:t>Pesanan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Buat </a:t>
            </a:r>
            <a:r>
              <a:rPr lang="en-ID" dirty="0" err="1"/>
              <a:t>bagan</a:t>
            </a:r>
            <a:r>
              <a:rPr lang="en-ID" dirty="0"/>
              <a:t> </a:t>
            </a:r>
            <a:r>
              <a:rPr lang="en-ID" dirty="0" err="1"/>
              <a:t>batang</a:t>
            </a:r>
            <a:r>
              <a:rPr lang="en-ID" dirty="0"/>
              <a:t> yang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total </a:t>
            </a:r>
            <a:r>
              <a:rPr lang="en-ID" dirty="0" err="1"/>
              <a:t>pesanan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Bagan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kami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fluktuasi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volume </a:t>
            </a:r>
            <a:r>
              <a:rPr lang="en-ID" dirty="0" err="1"/>
              <a:t>pesanan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2. Tren </a:t>
            </a:r>
            <a:r>
              <a:rPr lang="en-ID" dirty="0" err="1"/>
              <a:t>Bulanan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Total </a:t>
            </a:r>
            <a:r>
              <a:rPr lang="en-ID" dirty="0" err="1"/>
              <a:t>Pesanan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Buat </a:t>
            </a:r>
            <a:r>
              <a:rPr lang="en-ID" dirty="0" err="1"/>
              <a:t>bagan</a:t>
            </a:r>
            <a:r>
              <a:rPr lang="en-ID" dirty="0"/>
              <a:t> garis yang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per jam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pesanan</a:t>
            </a:r>
            <a:r>
              <a:rPr lang="en-ID" dirty="0"/>
              <a:t> </a:t>
            </a: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. Bagan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kami </a:t>
            </a:r>
            <a:r>
              <a:rPr lang="en-ID" dirty="0" err="1"/>
              <a:t>mengidentifikasi</a:t>
            </a:r>
            <a:r>
              <a:rPr lang="en-ID" dirty="0"/>
              <a:t> jam </a:t>
            </a:r>
            <a:r>
              <a:rPr lang="en-ID" dirty="0" err="1"/>
              <a:t>puncak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Pizza</a:t>
            </a:r>
          </a:p>
          <a:p>
            <a:pPr marL="0" indent="0">
              <a:buNone/>
            </a:pPr>
            <a:r>
              <a:rPr lang="en-ID" dirty="0"/>
              <a:t>Buat </a:t>
            </a:r>
            <a:r>
              <a:rPr lang="en-ID" dirty="0" err="1"/>
              <a:t>bagan</a:t>
            </a:r>
            <a:r>
              <a:rPr lang="en-ID" dirty="0"/>
              <a:t> pai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pizza. Bagan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popularitas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pizza dan </a:t>
            </a:r>
            <a:r>
              <a:rPr lang="en-ID" dirty="0" err="1"/>
              <a:t>kontribusinya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18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A81588AB-FCF6-AAE1-620D-F0B71A3B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>
            <a:extLst>
              <a:ext uri="{FF2B5EF4-FFF2-40B4-BE49-F238E27FC236}">
                <a16:creationId xmlns:a16="http://schemas.microsoft.com/office/drawing/2014/main" id="{8E7B09CB-1027-A60D-3895-7FAA1D2D0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4.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Persentase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Penjualan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Berdasarkan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Ukuran</a:t>
            </a:r>
            <a:r>
              <a:rPr lang="en-ID" i="0" dirty="0">
                <a:effectLst/>
                <a:latin typeface="Roboto" panose="02000000000000000000" pitchFamily="2" charset="0"/>
              </a:rPr>
              <a:t> Pizza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Buat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lingkaran</a:t>
            </a:r>
            <a:r>
              <a:rPr lang="en-ID" i="0" dirty="0">
                <a:effectLst/>
                <a:latin typeface="Roboto" panose="02000000000000000000" pitchFamily="2" charset="0"/>
              </a:rPr>
              <a:t>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menunjukkan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persentase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penjualan</a:t>
            </a:r>
            <a:r>
              <a:rPr lang="en-ID" i="0" dirty="0">
                <a:effectLst/>
                <a:latin typeface="Roboto" panose="02000000000000000000" pitchFamily="2" charset="0"/>
              </a:rPr>
              <a:t>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dikaitkan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berbagai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ukuran</a:t>
            </a:r>
            <a:r>
              <a:rPr lang="en-ID" i="0" dirty="0">
                <a:effectLst/>
                <a:latin typeface="Roboto" panose="02000000000000000000" pitchFamily="2" charset="0"/>
              </a:rPr>
              <a:t> pizza.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akan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membantu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memahami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preferensi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pelanggan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terhadap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ukuran</a:t>
            </a:r>
            <a:r>
              <a:rPr lang="en-ID" i="0" dirty="0">
                <a:effectLst/>
                <a:latin typeface="Roboto" panose="02000000000000000000" pitchFamily="2" charset="0"/>
              </a:rPr>
              <a:t> pizza dan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dampaknya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terhadap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penjualan</a:t>
            </a:r>
            <a:r>
              <a:rPr lang="en-ID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5. Total Pizza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Dijual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Berdasarkan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Kategori</a:t>
            </a:r>
            <a:r>
              <a:rPr lang="en-ID" i="0" dirty="0">
                <a:effectLst/>
                <a:latin typeface="Roboto" panose="02000000000000000000" pitchFamily="2" charset="0"/>
              </a:rPr>
              <a:t> Pizza: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Buat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corong</a:t>
            </a:r>
            <a:r>
              <a:rPr lang="en-ID" i="0" dirty="0">
                <a:effectLst/>
                <a:latin typeface="Roboto" panose="02000000000000000000" pitchFamily="2" charset="0"/>
              </a:rPr>
              <a:t>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menyajikan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jumlah</a:t>
            </a:r>
            <a:r>
              <a:rPr lang="en-ID" i="0" dirty="0">
                <a:effectLst/>
                <a:latin typeface="Roboto" panose="02000000000000000000" pitchFamily="2" charset="0"/>
              </a:rPr>
              <a:t> total pizza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terjual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setiap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kategori</a:t>
            </a:r>
            <a:r>
              <a:rPr lang="en-ID" i="0" dirty="0">
                <a:effectLst/>
                <a:latin typeface="Roboto" panose="02000000000000000000" pitchFamily="2" charset="0"/>
              </a:rPr>
              <a:t> pizza.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akan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memungkinkan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membandingkan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kinerja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penjualan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berbagai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kategori</a:t>
            </a:r>
            <a:r>
              <a:rPr lang="en-ID" i="0" dirty="0">
                <a:effectLst/>
                <a:latin typeface="Roboto" panose="02000000000000000000" pitchFamily="2" charset="0"/>
              </a:rPr>
              <a:t> pizza.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6. 5 Pizza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Terlaris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Berdasarkan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i="0" dirty="0">
                <a:effectLst/>
                <a:latin typeface="Roboto" panose="02000000000000000000" pitchFamily="2" charset="0"/>
              </a:rPr>
              <a:t>, 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Kuantitas</a:t>
            </a:r>
            <a:r>
              <a:rPr lang="en-ID" i="0" dirty="0">
                <a:effectLst/>
                <a:latin typeface="Roboto" panose="02000000000000000000" pitchFamily="2" charset="0"/>
              </a:rPr>
              <a:t>, dan 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PesananBuat</a:t>
            </a:r>
            <a:r>
              <a:rPr lang="en-ID" i="0" dirty="0">
                <a:effectLst/>
                <a:latin typeface="Roboto" panose="02000000000000000000" pitchFamily="2" charset="0"/>
              </a:rPr>
              <a:t>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batang</a:t>
            </a:r>
            <a:r>
              <a:rPr lang="en-ID" i="0" dirty="0">
                <a:effectLst/>
                <a:latin typeface="Roboto" panose="02000000000000000000" pitchFamily="2" charset="0"/>
              </a:rPr>
              <a:t>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menyoroti</a:t>
            </a:r>
            <a:r>
              <a:rPr lang="en-ID" i="0" dirty="0">
                <a:effectLst/>
                <a:latin typeface="Roboto" panose="02000000000000000000" pitchFamily="2" charset="0"/>
              </a:rPr>
              <a:t> 5 pizza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terlaris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berdasarkan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i="0" dirty="0">
                <a:effectLst/>
                <a:latin typeface="Roboto" panose="02000000000000000000" pitchFamily="2" charset="0"/>
              </a:rPr>
              <a:t>, 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kuantitas</a:t>
            </a:r>
            <a:r>
              <a:rPr lang="en-ID" i="0" dirty="0">
                <a:effectLst/>
                <a:latin typeface="Roboto" panose="02000000000000000000" pitchFamily="2" charset="0"/>
              </a:rPr>
              <a:t>, dan 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pesanan</a:t>
            </a:r>
            <a:r>
              <a:rPr lang="en-ID" i="0" dirty="0">
                <a:effectLst/>
                <a:latin typeface="Roboto" panose="02000000000000000000" pitchFamily="2" charset="0"/>
              </a:rPr>
              <a:t>.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akan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membantu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mengidentifikasi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pilihan</a:t>
            </a:r>
            <a:r>
              <a:rPr lang="en-ID" i="0" dirty="0">
                <a:effectLst/>
                <a:latin typeface="Roboto" panose="02000000000000000000" pitchFamily="2" charset="0"/>
              </a:rPr>
              <a:t> pizza yang paling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populer</a:t>
            </a:r>
            <a:r>
              <a:rPr lang="en-ID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7. 5 Pizza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Terlaris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Berdasarkan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i="0" dirty="0">
                <a:effectLst/>
                <a:latin typeface="Roboto" panose="02000000000000000000" pitchFamily="2" charset="0"/>
              </a:rPr>
              <a:t>, 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Roboto" panose="02000000000000000000" pitchFamily="2" charset="0"/>
              </a:rPr>
              <a:t>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Kuantitas</a:t>
            </a:r>
            <a:r>
              <a:rPr lang="en-ID" i="0" dirty="0">
                <a:effectLst/>
                <a:latin typeface="Roboto" panose="02000000000000000000" pitchFamily="2" charset="0"/>
              </a:rPr>
              <a:t>, dan 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PesananBuat</a:t>
            </a:r>
            <a:r>
              <a:rPr lang="en-ID" i="0" dirty="0">
                <a:effectLst/>
                <a:latin typeface="Roboto" panose="02000000000000000000" pitchFamily="2" charset="0"/>
              </a:rPr>
              <a:t>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batang</a:t>
            </a:r>
            <a:r>
              <a:rPr lang="en-ID" i="0" dirty="0">
                <a:effectLst/>
                <a:latin typeface="Roboto" panose="02000000000000000000" pitchFamily="2" charset="0"/>
              </a:rPr>
              <a:t>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menampilkan</a:t>
            </a:r>
            <a:r>
              <a:rPr lang="en-ID" i="0" dirty="0">
                <a:effectLst/>
                <a:latin typeface="Roboto" panose="02000000000000000000" pitchFamily="2" charset="0"/>
              </a:rPr>
              <a:t> 5 pizza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penjualan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terburuk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berdasarkan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i="0" dirty="0">
                <a:effectLst/>
                <a:latin typeface="Roboto" panose="02000000000000000000" pitchFamily="2" charset="0"/>
              </a:rPr>
              <a:t>, 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kuantitas</a:t>
            </a:r>
            <a:r>
              <a:rPr lang="en-ID" i="0" dirty="0">
                <a:effectLst/>
                <a:latin typeface="Roboto" panose="02000000000000000000" pitchFamily="2" charset="0"/>
              </a:rPr>
              <a:t>, dan total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pesanan</a:t>
            </a:r>
            <a:r>
              <a:rPr lang="en-ID" i="0" dirty="0">
                <a:effectLst/>
                <a:latin typeface="Roboto" panose="02000000000000000000" pitchFamily="2" charset="0"/>
              </a:rPr>
              <a:t>. Diagram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akan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memungkinkan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mengidentifikasi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pilihan</a:t>
            </a:r>
            <a:r>
              <a:rPr lang="en-ID" i="0" dirty="0">
                <a:effectLst/>
                <a:latin typeface="Roboto" panose="02000000000000000000" pitchFamily="2" charset="0"/>
              </a:rPr>
              <a:t> pizza yang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berkinerja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buruk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kurang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populer</a:t>
            </a:r>
            <a:r>
              <a:rPr lang="en-ID" i="0" dirty="0">
                <a:effectLst/>
                <a:latin typeface="Roboto" panose="02000000000000000000" pitchFamily="2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94555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&amp; Colorful Interface for Business by Slidesgo">
  <a:themeElements>
    <a:clrScheme name="Simple Light">
      <a:dk1>
        <a:srgbClr val="363636"/>
      </a:dk1>
      <a:lt1>
        <a:srgbClr val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Barlow</vt:lpstr>
      <vt:lpstr>Roboto</vt:lpstr>
      <vt:lpstr>Roboto Condensed Light</vt:lpstr>
      <vt:lpstr>Raleway ExtraBold</vt:lpstr>
      <vt:lpstr>Dark &amp; Colorful Interface for Business by Slidesgo</vt:lpstr>
      <vt:lpstr>PROBLEM STATEMENT</vt:lpstr>
      <vt:lpstr>PROBLEM STATEMENT</vt:lpstr>
      <vt:lpstr>PROBLEM STATEMENT</vt:lpstr>
      <vt:lpstr>PROBLEM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Dandi Kurniawan</cp:lastModifiedBy>
  <cp:revision>1</cp:revision>
  <dcterms:modified xsi:type="dcterms:W3CDTF">2024-12-26T15:07:24Z</dcterms:modified>
</cp:coreProperties>
</file>