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8"/>
  </p:normalViewPr>
  <p:slideViewPr>
    <p:cSldViewPr snapToGrid="0" snapToObjects="1">
      <p:cViewPr>
        <p:scale>
          <a:sx n="95" d="100"/>
          <a:sy n="95" d="100"/>
        </p:scale>
        <p:origin x="1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98E2-5E1F-4A4A-8B7E-EF76ABDC80FC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A5EE-9995-0C41-93E2-2BBEDE1DE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38AC98-2B3E-A14F-A336-8BD0079E63E7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856ACB7-2A99-C04B-AD4C-81FB5C15EC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62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2815588"/>
            <a:ext cx="8361229" cy="2098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Birthday Attacks on Various Hash </a:t>
            </a:r>
            <a:r>
              <a:rPr lang="en-US" dirty="0" smtClean="0"/>
              <a:t>Functions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Dane Zieman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8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7150"/>
            <a:ext cx="9601200" cy="1485900"/>
          </a:xfrm>
        </p:spPr>
        <p:txBody>
          <a:bodyPr/>
          <a:lstStyle/>
          <a:p>
            <a:r>
              <a:rPr lang="en-US" dirty="0" smtClean="0"/>
              <a:t>Repeated Multiplication by Two Attacks</a:t>
            </a:r>
            <a:endParaRPr lang="en-US" dirty="0"/>
          </a:p>
        </p:txBody>
      </p:sp>
      <p:pic>
        <p:nvPicPr>
          <p:cNvPr id="5" name="Picture 4" descr="../../../../Downloads/Multiplication_by_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685800"/>
            <a:ext cx="9695328" cy="5997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45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7150"/>
            <a:ext cx="9601200" cy="1485900"/>
          </a:xfrm>
        </p:spPr>
        <p:txBody>
          <a:bodyPr/>
          <a:lstStyle/>
          <a:p>
            <a:r>
              <a:rPr lang="en-US" dirty="0" smtClean="0"/>
              <a:t>Evens Only Attacks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19" y="685800"/>
            <a:ext cx="9123082" cy="61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7150"/>
            <a:ext cx="9601200" cy="1485900"/>
          </a:xfrm>
        </p:spPr>
        <p:txBody>
          <a:bodyPr/>
          <a:lstStyle/>
          <a:p>
            <a:r>
              <a:rPr lang="en-US" dirty="0" smtClean="0"/>
              <a:t>Additive Probing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179424" cy="3581400"/>
          </a:xfrm>
        </p:spPr>
        <p:txBody>
          <a:bodyPr/>
          <a:lstStyle/>
          <a:p>
            <a:pPr lvl="0"/>
            <a:r>
              <a:rPr lang="en-US" dirty="0" smtClean="0"/>
              <a:t>No Collision could be found for quadratic or linear hash function under additive probing</a:t>
            </a:r>
          </a:p>
          <a:p>
            <a:pPr lvl="0"/>
            <a:r>
              <a:rPr lang="en-US" dirty="0" smtClean="0"/>
              <a:t>MD5 performed similar to how it did for random attacks</a:t>
            </a:r>
          </a:p>
        </p:txBody>
      </p:sp>
    </p:spTree>
    <p:extLst>
      <p:ext uri="{BB962C8B-B14F-4D97-AF65-F5344CB8AC3E}">
        <p14:creationId xmlns:p14="http://schemas.microsoft.com/office/powerpoint/2010/main" val="62753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7150"/>
            <a:ext cx="9601200" cy="1485900"/>
          </a:xfrm>
        </p:spPr>
        <p:txBody>
          <a:bodyPr/>
          <a:lstStyle/>
          <a:p>
            <a:r>
              <a:rPr lang="en-US" dirty="0" smtClean="0"/>
              <a:t>Square of Previous Hash Attacks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679055"/>
            <a:ext cx="8550835" cy="61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6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Without sufficient preimage resistance and collision resistance, hash functions are vulnerable to certain attacks </a:t>
            </a:r>
          </a:p>
          <a:p>
            <a:pPr lvl="0"/>
            <a:r>
              <a:rPr lang="en-US" dirty="0" smtClean="0"/>
              <a:t>Even attacks that do not yield collisions can instead leak information about the type of hash function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0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60115"/>
            <a:ext cx="9601200" cy="3581400"/>
          </a:xfrm>
        </p:spPr>
        <p:txBody>
          <a:bodyPr>
            <a:noAutofit/>
          </a:bodyPr>
          <a:lstStyle/>
          <a:p>
            <a:r>
              <a:rPr lang="en-US" sz="2400" dirty="0"/>
              <a:t>The purpose of this experiment is to examine how traits such as preimage resistance or collision resistance affect hash functions in practice.</a:t>
            </a:r>
            <a:endParaRPr lang="en-US" sz="2400" dirty="0" smtClean="0"/>
          </a:p>
          <a:p>
            <a:r>
              <a:rPr lang="en-US" sz="2400" dirty="0" smtClean="0"/>
              <a:t>various </a:t>
            </a:r>
            <a:r>
              <a:rPr lang="en-US" sz="2400" dirty="0"/>
              <a:t>hash functions were subjected to birthday attacks and their performance was measured.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hash functions used in this project were MD5 and two simple hash functions invented for this experiment. </a:t>
            </a:r>
            <a:endParaRPr lang="en-US" sz="2400" dirty="0" smtClean="0"/>
          </a:p>
          <a:p>
            <a:r>
              <a:rPr lang="en-US" sz="2400" dirty="0" smtClean="0"/>
              <a:t>Additionally, these hash functions were compared to the random oracle model.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3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program to check perform attacks on hash functions</a:t>
            </a:r>
          </a:p>
          <a:p>
            <a:r>
              <a:rPr lang="en-US" dirty="0" smtClean="0"/>
              <a:t>Design two simple hash functions to test with this experiment</a:t>
            </a:r>
          </a:p>
          <a:p>
            <a:r>
              <a:rPr lang="en-US" dirty="0" smtClean="0"/>
              <a:t>These hash functions should perform well against random attacks</a:t>
            </a:r>
          </a:p>
          <a:p>
            <a:r>
              <a:rPr lang="en-US" dirty="0" smtClean="0"/>
              <a:t>Choose types of attacks to test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90871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Collision Detection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 program to test various attacks on hash functions</a:t>
            </a:r>
          </a:p>
          <a:p>
            <a:r>
              <a:rPr lang="en-US" dirty="0" smtClean="0"/>
              <a:t>Chooses an input value based off type of </a:t>
            </a:r>
            <a:r>
              <a:rPr lang="en-US" dirty="0" err="1" smtClean="0"/>
              <a:t>atttack</a:t>
            </a:r>
            <a:endParaRPr lang="en-US" dirty="0" smtClean="0"/>
          </a:p>
          <a:p>
            <a:r>
              <a:rPr lang="en-US" dirty="0" smtClean="0"/>
              <a:t>Stores outputs in a </a:t>
            </a:r>
            <a:r>
              <a:rPr lang="en-US" dirty="0" err="1" smtClean="0"/>
              <a:t>hashset</a:t>
            </a:r>
            <a:r>
              <a:rPr lang="en-US" dirty="0" smtClean="0"/>
              <a:t>, and records how many hashes it takes to get a collision</a:t>
            </a:r>
          </a:p>
          <a:p>
            <a:r>
              <a:rPr lang="en-US" dirty="0" smtClean="0"/>
              <a:t>Code is available on my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account: Dane8373</a:t>
            </a:r>
            <a:r>
              <a:rPr lang="en-US" dirty="0"/>
              <a:t>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05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Simple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340788" cy="3581400"/>
          </a:xfrm>
        </p:spPr>
        <p:txBody>
          <a:bodyPr/>
          <a:lstStyle/>
          <a:p>
            <a:r>
              <a:rPr lang="en-US" dirty="0" smtClean="0"/>
              <a:t>Idea: Have one function be linear of the form a*x + b mod n</a:t>
            </a:r>
          </a:p>
          <a:p>
            <a:r>
              <a:rPr lang="en-US" dirty="0" smtClean="0"/>
              <a:t>Have the other be a quadratic function of the form a * x</a:t>
            </a:r>
            <a:r>
              <a:rPr lang="en-US" baseline="30000" dirty="0" smtClean="0"/>
              <a:t>2</a:t>
            </a:r>
            <a:r>
              <a:rPr lang="en-US" dirty="0" smtClean="0"/>
              <a:t> mod n</a:t>
            </a:r>
          </a:p>
          <a:p>
            <a:r>
              <a:rPr lang="en-US" dirty="0" smtClean="0"/>
              <a:t>Need constraints to ensure good resistance to random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1" y="0"/>
            <a:ext cx="9601200" cy="1485900"/>
          </a:xfrm>
        </p:spPr>
        <p:txBody>
          <a:bodyPr/>
          <a:lstStyle/>
          <a:p>
            <a:r>
              <a:rPr lang="en-US" dirty="0" smtClean="0"/>
              <a:t>Designing the Linear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555" y="2205318"/>
            <a:ext cx="3321425" cy="3402106"/>
          </a:xfrm>
        </p:spPr>
        <p:txBody>
          <a:bodyPr>
            <a:normAutofit/>
          </a:bodyPr>
          <a:lstStyle/>
          <a:p>
            <a:r>
              <a:rPr lang="en-US" dirty="0" smtClean="0"/>
              <a:t>If a is even, then a*x + b is either always odd or always even </a:t>
            </a:r>
          </a:p>
          <a:p>
            <a:r>
              <a:rPr lang="en-US" dirty="0" smtClean="0"/>
              <a:t>This halves the output space, not desirable</a:t>
            </a:r>
          </a:p>
          <a:p>
            <a:r>
              <a:rPr lang="en-US" dirty="0" smtClean="0"/>
              <a:t>Final Linear function:</a:t>
            </a:r>
          </a:p>
          <a:p>
            <a:r>
              <a:rPr lang="en-US" dirty="0" smtClean="0"/>
              <a:t>a*x + b where a is odd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742950"/>
            <a:ext cx="7174614" cy="60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9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41" y="0"/>
            <a:ext cx="9601200" cy="1485900"/>
          </a:xfrm>
        </p:spPr>
        <p:txBody>
          <a:bodyPr/>
          <a:lstStyle/>
          <a:p>
            <a:r>
              <a:rPr lang="en-US" dirty="0" smtClean="0"/>
              <a:t>Designing the Quadratic Hash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33923" y="2255744"/>
                <a:ext cx="3932657" cy="3402106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/>
                  <a:t>a * x</a:t>
                </a:r>
                <a:r>
                  <a:rPr lang="en-US" baseline="30000" dirty="0"/>
                  <a:t>2</a:t>
                </a:r>
                <a:r>
                  <a:rPr lang="en-US" dirty="0"/>
                  <a:t> mod </a:t>
                </a:r>
                <a:r>
                  <a:rPr lang="en-US" dirty="0" smtClean="0"/>
                  <a:t>n does not cover the whole output space</a:t>
                </a:r>
                <a:endParaRPr lang="en-US" dirty="0"/>
              </a:p>
              <a:p>
                <a:r>
                  <a:rPr lang="en-US" dirty="0" smtClean="0"/>
                  <a:t>Final Quadratic function: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/>
                        </m:ctrlPr>
                      </m:sSupPr>
                      <m:e>
                        <m:r>
                          <a:rPr lang="en-US" sz="1800" i="1"/>
                          <m:t>(</m:t>
                        </m:r>
                        <m:r>
                          <a:rPr lang="en-US" sz="1800" i="1"/>
                          <m:t>𝑎</m:t>
                        </m:r>
                        <m:r>
                          <a:rPr lang="en-US" sz="1800" i="1"/>
                          <m:t>+</m:t>
                        </m:r>
                        <m:r>
                          <a:rPr lang="en-US" sz="1800" i="1"/>
                          <m:t>𝑥</m:t>
                        </m:r>
                        <m:r>
                          <a:rPr lang="en-US" sz="1800" i="1"/>
                          <m:t>)</m:t>
                        </m:r>
                      </m:e>
                      <m:sup>
                        <m:r>
                          <a:rPr lang="en-US" sz="1800" i="1"/>
                          <m:t>2</m:t>
                        </m:r>
                      </m:sup>
                    </m:sSup>
                    <m:r>
                      <a:rPr lang="en-US" sz="1800" i="1"/>
                      <m:t>+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i="1"/>
                      <m:t>𝑏</m:t>
                    </m:r>
                    <m:r>
                      <a:rPr lang="en-US" sz="1800" i="1"/>
                      <m:t>∗</m:t>
                    </m:r>
                    <m:r>
                      <a:rPr lang="en-US" sz="1800" i="1"/>
                      <m:t>𝑥</m:t>
                    </m:r>
                    <m:r>
                      <a:rPr lang="en-US" sz="1800" i="1"/>
                      <m:t>+</m:t>
                    </m:r>
                    <m:r>
                      <a:rPr lang="en-US" sz="1800" i="1"/>
                      <m:t>𝑥</m:t>
                    </m:r>
                    <m:r>
                      <a:rPr lang="en-US" sz="1800" i="1"/>
                      <m:t>%2 </m:t>
                    </m:r>
                    <m:r>
                      <a:rPr lang="en-US" sz="1800" i="1"/>
                      <m:t>𝑚𝑜𝑑</m:t>
                    </m:r>
                    <m:r>
                      <a:rPr lang="en-US" sz="1800" i="1"/>
                      <m:t> </m:t>
                    </m:r>
                    <m:r>
                      <a:rPr lang="en-US" sz="1800" i="1"/>
                      <m:t>𝑛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3923" y="2255744"/>
                <a:ext cx="3932657" cy="3402106"/>
              </a:xfrm>
              <a:blipFill rotWithShape="0">
                <a:blip r:embed="rId2"/>
                <a:stretch>
                  <a:fillRect l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1055594"/>
            <a:ext cx="7579182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7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Random Attack</a:t>
            </a:r>
          </a:p>
          <a:p>
            <a:pPr lvl="0"/>
            <a:r>
              <a:rPr lang="en-US" dirty="0" smtClean="0"/>
              <a:t>Repeated </a:t>
            </a:r>
            <a:r>
              <a:rPr lang="en-US" dirty="0"/>
              <a:t>Multiplication by 2 </a:t>
            </a:r>
            <a:r>
              <a:rPr lang="en-US" dirty="0" smtClean="0"/>
              <a:t>attack</a:t>
            </a:r>
          </a:p>
          <a:p>
            <a:pPr lvl="0"/>
            <a:r>
              <a:rPr lang="en-US" dirty="0" smtClean="0"/>
              <a:t>Evens </a:t>
            </a:r>
            <a:r>
              <a:rPr lang="en-US" dirty="0"/>
              <a:t>only </a:t>
            </a:r>
            <a:r>
              <a:rPr lang="en-US" dirty="0" smtClean="0"/>
              <a:t>attack</a:t>
            </a:r>
          </a:p>
          <a:p>
            <a:pPr lvl="0"/>
            <a:r>
              <a:rPr lang="en-US" dirty="0" smtClean="0"/>
              <a:t>Additive probing</a:t>
            </a:r>
          </a:p>
          <a:p>
            <a:pPr lvl="0"/>
            <a:r>
              <a:rPr lang="en-US" dirty="0" smtClean="0"/>
              <a:t>Square </a:t>
            </a:r>
            <a:r>
              <a:rPr lang="en-US" dirty="0"/>
              <a:t>of old </a:t>
            </a:r>
            <a:r>
              <a:rPr lang="en-US" dirty="0" smtClean="0"/>
              <a:t>Hash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All tests run with 64 bit input and 24 bit output, with 1000 tests per attack per hash function</a:t>
            </a:r>
          </a:p>
        </p:txBody>
      </p:sp>
    </p:spTree>
    <p:extLst>
      <p:ext uri="{BB962C8B-B14F-4D97-AF65-F5344CB8AC3E}">
        <p14:creationId xmlns:p14="http://schemas.microsoft.com/office/powerpoint/2010/main" val="83269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7150"/>
            <a:ext cx="9601200" cy="1485900"/>
          </a:xfrm>
        </p:spPr>
        <p:txBody>
          <a:bodyPr/>
          <a:lstStyle/>
          <a:p>
            <a:r>
              <a:rPr lang="en-US" dirty="0" smtClean="0"/>
              <a:t>Random Attacks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685800"/>
            <a:ext cx="9346079" cy="60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26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</TotalTime>
  <Words>402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Franklin Gothic Book</vt:lpstr>
      <vt:lpstr>Crop</vt:lpstr>
      <vt:lpstr>Birthday Attacks on Various Hash Functions </vt:lpstr>
      <vt:lpstr>Overview</vt:lpstr>
      <vt:lpstr>Experiment Design</vt:lpstr>
      <vt:lpstr>Hash Collision Detection Program</vt:lpstr>
      <vt:lpstr>Two Simple Hash Functions</vt:lpstr>
      <vt:lpstr>Designing the Linear Hash Function</vt:lpstr>
      <vt:lpstr>Designing the Quadratic Hash Function</vt:lpstr>
      <vt:lpstr>Types of Attacks</vt:lpstr>
      <vt:lpstr>Random Attacks</vt:lpstr>
      <vt:lpstr>Repeated Multiplication by Two Attacks</vt:lpstr>
      <vt:lpstr>Evens Only Attacks</vt:lpstr>
      <vt:lpstr>Additive Probing</vt:lpstr>
      <vt:lpstr>Square of Previous Hash Attacks</vt:lpstr>
      <vt:lpstr>Conclusions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Birthday Attacks on Various Hash Functions </dc:title>
  <dc:creator>Dane Zieman</dc:creator>
  <cp:lastModifiedBy>Dane Zieman</cp:lastModifiedBy>
  <cp:revision>9</cp:revision>
  <dcterms:created xsi:type="dcterms:W3CDTF">2018-11-25T22:03:03Z</dcterms:created>
  <dcterms:modified xsi:type="dcterms:W3CDTF">2018-11-25T22:47:17Z</dcterms:modified>
</cp:coreProperties>
</file>