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6" r:id="rId2"/>
    <p:sldId id="257" r:id="rId3"/>
    <p:sldId id="258" r:id="rId4"/>
    <p:sldId id="277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4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2" autoAdjust="0"/>
    <p:restoredTop sz="94660"/>
  </p:normalViewPr>
  <p:slideViewPr>
    <p:cSldViewPr snapToGrid="0">
      <p:cViewPr>
        <p:scale>
          <a:sx n="83" d="100"/>
          <a:sy n="83" d="100"/>
        </p:scale>
        <p:origin x="-103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none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dirty="0"/>
              <a:t>Weighted Average</a:t>
            </a:r>
          </a:p>
        </c:rich>
      </c:tx>
      <c:layout>
        <c:manualLayout>
          <c:xMode val="edge"/>
          <c:yMode val="edge"/>
          <c:x val="0.39099943570783696"/>
          <c:y val="2.037677240482282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Weighted 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Functionality</c:v>
                </c:pt>
                <c:pt idx="1">
                  <c:v>Reliability</c:v>
                </c:pt>
                <c:pt idx="2">
                  <c:v>Usability</c:v>
                </c:pt>
                <c:pt idx="3">
                  <c:v>Efficiency</c:v>
                </c:pt>
                <c:pt idx="4">
                  <c:v>Maintainability</c:v>
                </c:pt>
                <c:pt idx="5">
                  <c:v>Support and Manuals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3.6</c:v>
                </c:pt>
                <c:pt idx="1">
                  <c:v>3.9</c:v>
                </c:pt>
                <c:pt idx="2">
                  <c:v>3.8</c:v>
                </c:pt>
                <c:pt idx="3">
                  <c:v>3.6</c:v>
                </c:pt>
                <c:pt idx="4">
                  <c:v>3.7</c:v>
                </c:pt>
                <c:pt idx="5">
                  <c:v>4</c:v>
                </c:pt>
                <c:pt idx="6">
                  <c:v>3.77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5424640"/>
        <c:axId val="155439872"/>
      </c:barChart>
      <c:catAx>
        <c:axId val="15542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5439872"/>
        <c:crosses val="autoZero"/>
        <c:auto val="1"/>
        <c:lblAlgn val="ctr"/>
        <c:lblOffset val="100"/>
        <c:noMultiLvlLbl val="0"/>
      </c:catAx>
      <c:valAx>
        <c:axId val="15543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542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5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86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3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8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11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83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38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391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41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4D8693-EF67-4AC5-BA55-73CFDF08EA69}" type="datetimeFigureOut">
              <a:rPr lang="en-PH" smtClean="0"/>
              <a:t>23/04/2019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A8BA2A-D6D0-4F26-BD3B-80B8D903C1F1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1336922"/>
            <a:ext cx="7543800" cy="3566160"/>
          </a:xfrm>
        </p:spPr>
        <p:txBody>
          <a:bodyPr anchor="t">
            <a:normAutofit/>
          </a:bodyPr>
          <a:lstStyle/>
          <a:p>
            <a:pPr algn="ctr"/>
            <a:r>
              <a:rPr lang="en-PH" sz="4000" b="1" dirty="0">
                <a:latin typeface="Gill Sans MT" panose="020B0502020104020203" pitchFamily="34" charset="0"/>
              </a:rPr>
              <a:t>THERAPEACE: </a:t>
            </a:r>
            <a:br>
              <a:rPr lang="en-PH" sz="4000" b="1" dirty="0">
                <a:latin typeface="Gill Sans MT" panose="020B0502020104020203" pitchFamily="34" charset="0"/>
              </a:rPr>
            </a:br>
            <a:r>
              <a:rPr lang="en-PH" sz="4000" b="1" dirty="0">
                <a:latin typeface="Gill Sans MT" panose="020B0502020104020203" pitchFamily="34" charset="0"/>
              </a:rPr>
              <a:t>A PHYSICAL AND OCCUPATIONAL THERAPIST FINDER AND APPOINTMENT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901" y="4624356"/>
            <a:ext cx="6103916" cy="1401734"/>
          </a:xfrm>
        </p:spPr>
        <p:txBody>
          <a:bodyPr numCol="2">
            <a:normAutofit fontScale="70000" lnSpcReduction="20000"/>
          </a:bodyPr>
          <a:lstStyle/>
          <a:p>
            <a:endParaRPr lang="en-PH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PH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Members:</a:t>
            </a:r>
          </a:p>
          <a:p>
            <a:endParaRPr lang="en-PH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PH" b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PH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cANete</a:t>
            </a:r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PH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jude</a:t>
            </a:r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nino</a:t>
            </a:r>
            <a:endParaRPr lang="en-PH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Centillas, tiffany</a:t>
            </a:r>
          </a:p>
          <a:p>
            <a:r>
              <a:rPr lang="en-PH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Echavez</a:t>
            </a:r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Daniela</a:t>
            </a:r>
          </a:p>
          <a:p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Lopez, </a:t>
            </a:r>
            <a:r>
              <a:rPr lang="en-PH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francis</a:t>
            </a:r>
            <a:r>
              <a:rPr lang="en-PH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chino</a:t>
            </a:r>
            <a:endParaRPr lang="en-PH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Entity Relationship Diagram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96" y="1871932"/>
            <a:ext cx="4818328" cy="4291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7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Development Model</a:t>
            </a:r>
            <a:endParaRPr lang="en-PH" dirty="0">
              <a:latin typeface="Gill Sans MT" panose="020B05020201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30397" y="2078263"/>
            <a:ext cx="6128926" cy="3960228"/>
            <a:chOff x="3018270" y="2275848"/>
            <a:chExt cx="4655460" cy="3008305"/>
          </a:xfrm>
        </p:grpSpPr>
        <p:grpSp>
          <p:nvGrpSpPr>
            <p:cNvPr id="6" name="Group 5"/>
            <p:cNvGrpSpPr/>
            <p:nvPr/>
          </p:nvGrpSpPr>
          <p:grpSpPr>
            <a:xfrm>
              <a:off x="3018270" y="2275848"/>
              <a:ext cx="4655460" cy="3008305"/>
              <a:chOff x="289560" y="0"/>
              <a:chExt cx="4655460" cy="300830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9560" y="0"/>
                <a:ext cx="4655450" cy="30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/>
              <a:lstStyle/>
              <a:p>
                <a:pPr>
                  <a:lnSpc>
                    <a:spcPct val="107000"/>
                  </a:lnSpc>
                </a:pPr>
                <a:r>
                  <a:rPr lang="en-PH" sz="825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80148" y="0"/>
                <a:ext cx="389490" cy="2190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/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PH" sz="11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start</a:t>
                </a:r>
                <a:endParaRPr lang="en-PH" sz="1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89560" y="32084"/>
                <a:ext cx="4655460" cy="2976221"/>
                <a:chOff x="289560" y="0"/>
                <a:chExt cx="4655460" cy="297622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553817" y="0"/>
                  <a:ext cx="3391203" cy="869426"/>
                  <a:chOff x="0" y="0"/>
                  <a:chExt cx="3391203" cy="869426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553452" y="0"/>
                    <a:ext cx="837822" cy="367667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Requirement Gathering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746060" y="12031"/>
                    <a:ext cx="628011" cy="363935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System Design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683861" y="8021"/>
                    <a:ext cx="707342" cy="365114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Develop Prototype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0" y="176463"/>
                    <a:ext cx="552738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1403344" y="192476"/>
                    <a:ext cx="324201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10800000" flipH="1">
                    <a:off x="3040222" y="390956"/>
                    <a:ext cx="4237" cy="47847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2391074" y="193169"/>
                    <a:ext cx="29275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 rot="10800000">
                  <a:off x="3617289" y="390886"/>
                  <a:ext cx="1391" cy="49636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289560" y="877426"/>
                  <a:ext cx="4643699" cy="2098795"/>
                  <a:chOff x="289560" y="158496"/>
                  <a:chExt cx="4643699" cy="2098795"/>
                </a:xfrm>
              </p:grpSpPr>
              <p:cxnSp>
                <p:nvCxnSpPr>
                  <p:cNvPr id="13" name="Connector: Elbow 16"/>
                  <p:cNvCxnSpPr/>
                  <p:nvPr/>
                </p:nvCxnSpPr>
                <p:spPr>
                  <a:xfrm rot="5400000">
                    <a:off x="3800580" y="657445"/>
                    <a:ext cx="1060125" cy="526832"/>
                  </a:xfrm>
                  <a:prstGeom prst="bentConnector2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4255116" y="158496"/>
                    <a:ext cx="678143" cy="365114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Evaluate Prototype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292728" y="168435"/>
                    <a:ext cx="652138" cy="3429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Improve Prototype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89560" y="1895394"/>
                    <a:ext cx="503582" cy="219069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/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:r>
                      <a:rPr lang="en-PH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rPr>
                      <a:t>stop</a:t>
                    </a:r>
                    <a:endParaRPr lang="en-PH" sz="1400" dirty="0">
                      <a:latin typeface="Calibri" panose="020F0502020204030204" pitchFamily="34" charset="0"/>
                      <a:ea typeface="Calibri" panose="020F0502020204030204" pitchFamily="34" charset="0"/>
                    </a:endParaRPr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 rot="10800000">
                    <a:off x="3944866" y="339885"/>
                    <a:ext cx="310250" cy="116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846151" y="1282298"/>
                    <a:ext cx="3221095" cy="974993"/>
                    <a:chOff x="289560" y="155863"/>
                    <a:chExt cx="3221095" cy="97499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73027" y="219113"/>
                      <a:ext cx="837628" cy="2389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69" tIns="34275" rIns="68569" bIns="34275" anchor="t" anchorCtr="0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PH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Development</a:t>
                      </a:r>
                      <a:endParaRPr lang="en-PH" sz="14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69332" y="155863"/>
                      <a:ext cx="812142" cy="35847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69" tIns="34275" rIns="68569" bIns="34275" anchor="t" anchorCtr="0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PH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Improve Development</a:t>
                      </a:r>
                      <a:endParaRPr lang="en-PH" sz="14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18801" y="875096"/>
                      <a:ext cx="539888" cy="2389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69" tIns="34275" rIns="68569" bIns="34275" anchor="t" anchorCtr="0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PH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Testing</a:t>
                      </a:r>
                      <a:endParaRPr lang="en-PH" sz="14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595986" y="885336"/>
                      <a:ext cx="738505" cy="23876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69" tIns="34275" rIns="68569" bIns="34275" anchor="t" anchorCtr="0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PH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Evaluation</a:t>
                      </a:r>
                      <a:endParaRPr lang="en-PH" sz="14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89560" y="891872"/>
                      <a:ext cx="807520" cy="23898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68569" tIns="34275" rIns="68569" bIns="34275" anchor="t" anchorCtr="0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PH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Maintenance</a:t>
                      </a:r>
                      <a:endParaRPr lang="en-PH" sz="14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>
                      <a:off x="2388336" y="336610"/>
                      <a:ext cx="272952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rot="10800000">
                      <a:off x="1988442" y="532858"/>
                      <a:ext cx="0" cy="315721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3080528" y="461903"/>
                      <a:ext cx="0" cy="398318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>
                      <a:off x="2344490" y="1003689"/>
                      <a:ext cx="456799" cy="51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rot="10800000">
                      <a:off x="1103575" y="1004171"/>
                      <a:ext cx="473765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</p:grpSp>
              <p:cxnSp>
                <p:nvCxnSpPr>
                  <p:cNvPr id="19" name="Straight Arrow Connector 18"/>
                  <p:cNvCxnSpPr/>
                  <p:nvPr/>
                </p:nvCxnSpPr>
                <p:spPr>
                  <a:xfrm rot="10800000">
                    <a:off x="455212" y="2130620"/>
                    <a:ext cx="387626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269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Development Approach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4" name="image9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35684" y="2031340"/>
            <a:ext cx="4918351" cy="39392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30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6600" b="1" dirty="0" smtClean="0">
                <a:latin typeface="Gill Sans MT" panose="020B0502020104020203" pitchFamily="34" charset="0"/>
              </a:rPr>
              <a:t>Result</a:t>
            </a:r>
            <a:br>
              <a:rPr lang="en-PH" sz="6600" b="1" dirty="0" smtClean="0">
                <a:latin typeface="Gill Sans MT" panose="020B0502020104020203" pitchFamily="34" charset="0"/>
              </a:rPr>
            </a:br>
            <a:r>
              <a:rPr lang="en-PH" sz="6600" b="1" dirty="0" smtClean="0">
                <a:latin typeface="Gill Sans MT" panose="020B0502020104020203" pitchFamily="34" charset="0"/>
              </a:rPr>
              <a:t>and</a:t>
            </a:r>
            <a:br>
              <a:rPr lang="en-PH" sz="6600" b="1" dirty="0" smtClean="0">
                <a:latin typeface="Gill Sans MT" panose="020B0502020104020203" pitchFamily="34" charset="0"/>
              </a:rPr>
            </a:br>
            <a:r>
              <a:rPr lang="en-PH" sz="6600" b="1" dirty="0" smtClean="0">
                <a:latin typeface="Gill Sans MT" panose="020B0502020104020203" pitchFamily="34" charset="0"/>
              </a:rPr>
              <a:t>Analysis</a:t>
            </a:r>
            <a:endParaRPr lang="en-PH" sz="6600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1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Result and Analysis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4" name="image77.png"/>
          <p:cNvPicPr/>
          <p:nvPr/>
        </p:nvPicPr>
        <p:blipFill rotWithShape="1">
          <a:blip r:embed="rId2"/>
          <a:srcRect t="9275"/>
          <a:stretch/>
        </p:blipFill>
        <p:spPr>
          <a:xfrm>
            <a:off x="1857548" y="2587925"/>
            <a:ext cx="5474623" cy="295886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606470" y="2218593"/>
            <a:ext cx="397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Black Box Testing: THERAPEACE</a:t>
            </a:r>
            <a:endParaRPr lang="en-P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Result and Analysis (cont.)</a:t>
            </a:r>
            <a:endParaRPr lang="en-PH" dirty="0">
              <a:latin typeface="Gill Sans MT" panose="020B05020201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31741"/>
              </p:ext>
            </p:extLst>
          </p:nvPr>
        </p:nvGraphicFramePr>
        <p:xfrm>
          <a:off x="1204680" y="2352210"/>
          <a:ext cx="4112643" cy="2777363"/>
        </p:xfrm>
        <a:graphic>
          <a:graphicData uri="http://schemas.openxmlformats.org/drawingml/2006/table">
            <a:tbl>
              <a:tblPr/>
              <a:tblGrid>
                <a:gridCol w="1636862"/>
                <a:gridCol w="1052422"/>
                <a:gridCol w="142335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Criteria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Weighted Average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Interpretation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Functionality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3.6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Reliability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3.9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Usability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3.8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Efficiency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3.6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Maintainability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3.7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Support and Manuals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TOTAL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3.77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Acceptable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6938" y="247771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b="1" dirty="0">
                <a:latin typeface="Arial" panose="020B0604020202020204" pitchFamily="34" charset="0"/>
                <a:ea typeface="Arial" panose="020B0604020202020204" pitchFamily="34" charset="0"/>
              </a:rPr>
              <a:t>Average Score </a:t>
            </a:r>
            <a:r>
              <a:rPr lang="en-PH" sz="12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Interpretation</a:t>
            </a:r>
            <a:endParaRPr lang="en-PH" sz="1100" dirty="0" smtClean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4.1 </a:t>
            </a:r>
            <a:r>
              <a:rPr lang="en-PH" sz="1200" dirty="0">
                <a:latin typeface="Arial" panose="020B0604020202020204" pitchFamily="34" charset="0"/>
                <a:ea typeface="Arial" panose="020B0604020202020204" pitchFamily="34" charset="0"/>
              </a:rPr>
              <a:t>– 5.0 = Very </a:t>
            </a: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Acceptable</a:t>
            </a:r>
            <a:endParaRPr lang="en-PH" sz="1100" dirty="0" smtClean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3.1 </a:t>
            </a:r>
            <a:r>
              <a:rPr lang="en-PH" sz="1200" dirty="0">
                <a:latin typeface="Arial" panose="020B0604020202020204" pitchFamily="34" charset="0"/>
                <a:ea typeface="Arial" panose="020B0604020202020204" pitchFamily="34" charset="0"/>
              </a:rPr>
              <a:t>– 4.0 = </a:t>
            </a: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Acceptable</a:t>
            </a:r>
            <a:endParaRPr lang="en-PH" sz="1100" dirty="0" smtClean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2.1 </a:t>
            </a:r>
            <a:r>
              <a:rPr lang="en-PH" sz="1200" dirty="0">
                <a:latin typeface="Arial" panose="020B0604020202020204" pitchFamily="34" charset="0"/>
                <a:ea typeface="Arial" panose="020B0604020202020204" pitchFamily="34" charset="0"/>
              </a:rPr>
              <a:t>– 3.0 = Moderately </a:t>
            </a: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Acceptable</a:t>
            </a:r>
            <a:endParaRPr lang="en-PH" sz="1100" dirty="0" smtClean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1.0 </a:t>
            </a:r>
            <a:r>
              <a:rPr lang="en-PH" sz="1200" dirty="0">
                <a:latin typeface="Arial" panose="020B0604020202020204" pitchFamily="34" charset="0"/>
                <a:ea typeface="Arial" panose="020B0604020202020204" pitchFamily="34" charset="0"/>
              </a:rPr>
              <a:t>– 2.0 = Not </a:t>
            </a:r>
            <a:r>
              <a:rPr lang="en-PH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Acceptable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PH" sz="12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200" b="1" dirty="0" smtClean="0">
                <a:latin typeface="Arial" panose="020B0604020202020204" pitchFamily="34" charset="0"/>
              </a:rPr>
              <a:t>Average Score: </a:t>
            </a:r>
            <a:r>
              <a:rPr lang="en-PH" sz="1200" dirty="0" smtClean="0">
                <a:latin typeface="Arial" panose="020B0604020202020204" pitchFamily="34" charset="0"/>
              </a:rPr>
              <a:t>3.77 Acceptable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79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28" y="165834"/>
            <a:ext cx="7543800" cy="1450757"/>
          </a:xfrm>
        </p:spPr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Result and Analysis (cont.)</a:t>
            </a:r>
            <a:endParaRPr lang="en-PH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901806"/>
              </p:ext>
            </p:extLst>
          </p:nvPr>
        </p:nvGraphicFramePr>
        <p:xfrm>
          <a:off x="1833111" y="1928002"/>
          <a:ext cx="6232587" cy="373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2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Conclusion and Recommendation</a:t>
            </a:r>
            <a:endParaRPr lang="en-PH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PH" b="1" dirty="0" smtClean="0"/>
              <a:t>Conclusion</a:t>
            </a:r>
          </a:p>
          <a:p>
            <a:pPr marL="201168" lvl="1" indent="0">
              <a:buNone/>
            </a:pPr>
            <a:r>
              <a:rPr lang="en-PH" b="1" dirty="0"/>
              <a:t>	</a:t>
            </a:r>
            <a:r>
              <a:rPr lang="en-PH" dirty="0" smtClean="0"/>
              <a:t>The </a:t>
            </a:r>
            <a:r>
              <a:rPr lang="en-PH" dirty="0"/>
              <a:t>findings of the results from the system were evaluated with an overall rating of 3.77, which interpreted the system as acceptable</a:t>
            </a:r>
            <a:r>
              <a:rPr lang="en-PH" dirty="0" smtClean="0"/>
              <a:t>.</a:t>
            </a:r>
          </a:p>
          <a:p>
            <a:pPr marL="201168" lvl="1" indent="0">
              <a:buNone/>
            </a:pPr>
            <a:endParaRPr lang="en-PH" dirty="0"/>
          </a:p>
          <a:p>
            <a:pPr marL="201168" lvl="1" indent="0">
              <a:buNone/>
            </a:pPr>
            <a:r>
              <a:rPr lang="en-PH" b="1" dirty="0" smtClean="0"/>
              <a:t>Recommendation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b="1" dirty="0" smtClean="0"/>
              <a:t> </a:t>
            </a:r>
            <a:r>
              <a:rPr lang="en-PH" dirty="0" smtClean="0"/>
              <a:t>Make </a:t>
            </a:r>
            <a:r>
              <a:rPr lang="en-PH" dirty="0"/>
              <a:t>more features to be available to the therapist and clients such as easy transactions between the two (2) </a:t>
            </a:r>
            <a:r>
              <a:rPr lang="en-PH" dirty="0" smtClean="0"/>
              <a:t>users: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PH" sz="1800" dirty="0" smtClean="0"/>
              <a:t> Have the clients </a:t>
            </a:r>
            <a:r>
              <a:rPr lang="en-PH" sz="1800" dirty="0"/>
              <a:t>pay on debit or credit cards to promote cashless </a:t>
            </a:r>
            <a:r>
              <a:rPr lang="en-PH" sz="1800" dirty="0" smtClean="0"/>
              <a:t>transactions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PH" sz="1800" dirty="0"/>
              <a:t> </a:t>
            </a:r>
            <a:r>
              <a:rPr lang="en-PH" sz="1800" dirty="0" smtClean="0"/>
              <a:t>Have the clients’ </a:t>
            </a:r>
            <a:r>
              <a:rPr lang="en-PH" sz="1800" dirty="0"/>
              <a:t>payments be covered by insurance.</a:t>
            </a:r>
            <a:endParaRPr lang="en-PH" sz="1800" b="1" dirty="0"/>
          </a:p>
        </p:txBody>
      </p:sp>
    </p:spTree>
    <p:extLst>
      <p:ext uri="{BB962C8B-B14F-4D97-AF65-F5344CB8AC3E}">
        <p14:creationId xmlns:p14="http://schemas.microsoft.com/office/powerpoint/2010/main" val="36620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89" y="2673326"/>
            <a:ext cx="2491524" cy="828999"/>
          </a:xfrm>
        </p:spPr>
        <p:txBody>
          <a:bodyPr>
            <a:noAutofit/>
          </a:bodyPr>
          <a:lstStyle/>
          <a:p>
            <a:pPr algn="ctr"/>
            <a:r>
              <a:rPr lang="en-PH" sz="6600" dirty="0" smtClean="0">
                <a:latin typeface="Gill Sans MT" panose="020B0502020104020203" pitchFamily="34" charset="0"/>
              </a:rPr>
              <a:t>END</a:t>
            </a:r>
            <a:endParaRPr lang="en-PH" sz="6600" dirty="0"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3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Rationale of the Study	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/>
              <a:t>The system helped the </a:t>
            </a:r>
            <a:r>
              <a:rPr lang="en-PH" dirty="0"/>
              <a:t>therapists find their designated </a:t>
            </a:r>
            <a:r>
              <a:rPr lang="en-PH" dirty="0" smtClean="0"/>
              <a:t>client</a:t>
            </a:r>
            <a:r>
              <a:rPr lang="en-PH" dirty="0" smtClean="0"/>
              <a:t>s </a:t>
            </a:r>
            <a:r>
              <a:rPr lang="en-PH" dirty="0"/>
              <a:t>easily, </a:t>
            </a:r>
            <a:r>
              <a:rPr lang="en-PH" dirty="0" smtClean="0"/>
              <a:t>and </a:t>
            </a:r>
            <a:r>
              <a:rPr lang="en-PH" dirty="0"/>
              <a:t>also </a:t>
            </a:r>
            <a:r>
              <a:rPr lang="en-PH" dirty="0" smtClean="0"/>
              <a:t>served </a:t>
            </a:r>
            <a:r>
              <a:rPr lang="en-PH" dirty="0"/>
              <a:t>as an addition to their income as freelancers.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40854C-FA3F-4182-B631-2402F866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44" y="2441852"/>
            <a:ext cx="6370030" cy="2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Statement of the Problem</a:t>
            </a:r>
            <a:endParaRPr lang="en-PH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3746"/>
            <a:ext cx="7543800" cy="3609181"/>
          </a:xfrm>
        </p:spPr>
        <p:txBody>
          <a:bodyPr>
            <a:noAutofit/>
          </a:bodyPr>
          <a:lstStyle/>
          <a:p>
            <a:pPr marL="342900" lvl="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PH" sz="1800" b="1" dirty="0">
                <a:ea typeface="Arial" panose="020B0604020202020204" pitchFamily="34" charset="0"/>
              </a:rPr>
              <a:t>General Objective</a:t>
            </a:r>
            <a:endParaRPr lang="en-PH" sz="1800" b="1" dirty="0">
              <a:ea typeface="Calibri" panose="020F0502020204030204" pitchFamily="34" charset="0"/>
            </a:endParaRPr>
          </a:p>
          <a:p>
            <a:pPr marL="3429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>
                <a:ea typeface="Arial" panose="020B0604020202020204" pitchFamily="34" charset="0"/>
              </a:rPr>
              <a:t>	The study </a:t>
            </a:r>
            <a:r>
              <a:rPr lang="en-PH" sz="1800" dirty="0" smtClean="0">
                <a:ea typeface="Arial" panose="020B0604020202020204" pitchFamily="34" charset="0"/>
              </a:rPr>
              <a:t>aimed </a:t>
            </a:r>
            <a:r>
              <a:rPr lang="en-PH" sz="1800" dirty="0">
                <a:ea typeface="Arial" panose="020B0604020202020204" pitchFamily="34" charset="0"/>
              </a:rPr>
              <a:t>to develop </a:t>
            </a:r>
            <a:r>
              <a:rPr lang="en-PH" sz="1800" dirty="0" err="1">
                <a:ea typeface="Arial" panose="020B0604020202020204" pitchFamily="34" charset="0"/>
              </a:rPr>
              <a:t>theraPeace</a:t>
            </a:r>
            <a:r>
              <a:rPr lang="en-PH" sz="1800" dirty="0">
                <a:ea typeface="Arial" panose="020B0604020202020204" pitchFamily="34" charset="0"/>
              </a:rPr>
              <a:t>: A Physical and Occupational Therapist Finder and </a:t>
            </a:r>
            <a:r>
              <a:rPr lang="en-PH" sz="1800" dirty="0" smtClean="0">
                <a:ea typeface="Arial" panose="020B0604020202020204" pitchFamily="34" charset="0"/>
              </a:rPr>
              <a:t> Appointment </a:t>
            </a:r>
            <a:r>
              <a:rPr lang="en-PH" sz="1800" dirty="0">
                <a:ea typeface="Arial" panose="020B0604020202020204" pitchFamily="34" charset="0"/>
              </a:rPr>
              <a:t>System.</a:t>
            </a:r>
          </a:p>
          <a:p>
            <a:pPr marL="3429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PH" sz="1800" b="1" dirty="0">
              <a:ea typeface="Arial" panose="020B0604020202020204" pitchFamily="34" charset="0"/>
            </a:endParaRPr>
          </a:p>
          <a:p>
            <a:pPr marL="3429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>
                <a:ea typeface="Arial" panose="020B0604020202020204" pitchFamily="34" charset="0"/>
              </a:rPr>
              <a:t>Specific Objectives</a:t>
            </a:r>
            <a:endParaRPr lang="en-PH" sz="1800" b="1" dirty="0">
              <a:ea typeface="Calibri" panose="020F0502020204030204" pitchFamily="34" charset="0"/>
            </a:endParaRPr>
          </a:p>
          <a:p>
            <a:pPr marL="342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>
                <a:ea typeface="Arial" panose="020B0604020202020204" pitchFamily="34" charset="0"/>
              </a:rPr>
              <a:t>	Specifically, the study </a:t>
            </a:r>
            <a:r>
              <a:rPr lang="en-PH" sz="1800" dirty="0" smtClean="0">
                <a:ea typeface="Arial" panose="020B0604020202020204" pitchFamily="34" charset="0"/>
              </a:rPr>
              <a:t>aimed </a:t>
            </a:r>
            <a:r>
              <a:rPr lang="en-PH" sz="1800" dirty="0">
                <a:ea typeface="Arial" panose="020B0604020202020204" pitchFamily="34" charset="0"/>
              </a:rPr>
              <a:t>to:</a:t>
            </a:r>
            <a:endParaRPr lang="en-PH" sz="1800" dirty="0"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>
                <a:ea typeface="Arial" panose="020B0604020202020204" pitchFamily="34" charset="0"/>
              </a:rPr>
              <a:t>	    - Determine the booking process with </a:t>
            </a:r>
            <a:r>
              <a:rPr lang="en-PH" sz="1800">
                <a:ea typeface="Arial" panose="020B0604020202020204" pitchFamily="34" charset="0"/>
              </a:rPr>
              <a:t>the </a:t>
            </a:r>
            <a:r>
              <a:rPr lang="en-PH" sz="1800" smtClean="0">
                <a:ea typeface="Arial" panose="020B0604020202020204" pitchFamily="34" charset="0"/>
              </a:rPr>
              <a:t>clients </a:t>
            </a:r>
            <a:r>
              <a:rPr lang="en-PH" sz="1800" dirty="0">
                <a:ea typeface="Arial" panose="020B0604020202020204" pitchFamily="34" charset="0"/>
              </a:rPr>
              <a:t>and therapists.</a:t>
            </a:r>
            <a:endParaRPr lang="en-PH" sz="1800" dirty="0"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>
                <a:ea typeface="Arial" panose="020B0604020202020204" pitchFamily="34" charset="0"/>
              </a:rPr>
              <a:t>	    - Design and develop the following modules:</a:t>
            </a:r>
            <a:endParaRPr lang="en-PH" sz="1800" dirty="0">
              <a:ea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ea typeface="Arial" panose="020B0604020202020204" pitchFamily="34" charset="0"/>
              </a:rPr>
              <a:t>		* User Module		* Booking Module</a:t>
            </a:r>
            <a:endParaRPr lang="en-PH" dirty="0">
              <a:ea typeface="Calibri" panose="020F0502020204030204" pitchFamily="34" charset="0"/>
            </a:endParaRP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ea typeface="Arial" panose="020B0604020202020204" pitchFamily="34" charset="0"/>
              </a:rPr>
              <a:t>		* Finder Module		* Chat Module</a:t>
            </a: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ea typeface="Arial" panose="020B0604020202020204" pitchFamily="34" charset="0"/>
              </a:rPr>
              <a:t>	 </a:t>
            </a:r>
            <a:r>
              <a:rPr lang="en-PH" dirty="0" smtClean="0">
                <a:ea typeface="Arial" panose="020B0604020202020204" pitchFamily="34" charset="0"/>
              </a:rPr>
              <a:t>   - Test </a:t>
            </a:r>
            <a:r>
              <a:rPr lang="en-PH" dirty="0">
                <a:ea typeface="Arial" panose="020B0604020202020204" pitchFamily="34" charset="0"/>
              </a:rPr>
              <a:t>and evaluate the </a:t>
            </a:r>
            <a:r>
              <a:rPr lang="en-PH" dirty="0" smtClean="0">
                <a:ea typeface="Arial" panose="020B0604020202020204" pitchFamily="34" charset="0"/>
              </a:rPr>
              <a:t>system.</a:t>
            </a: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ea typeface="Arial" panose="020B0604020202020204" pitchFamily="34" charset="0"/>
              </a:rPr>
              <a:t>	 </a:t>
            </a:r>
            <a:r>
              <a:rPr lang="en-PH" dirty="0" smtClean="0">
                <a:ea typeface="Arial" panose="020B0604020202020204" pitchFamily="34" charset="0"/>
              </a:rPr>
              <a:t>   - </a:t>
            </a:r>
            <a:r>
              <a:rPr lang="en-PH" dirty="0">
                <a:ea typeface="Arial" panose="020B0604020202020204" pitchFamily="34" charset="0"/>
              </a:rPr>
              <a:t>Deploy the system.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31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Significance of the Study</a:t>
            </a:r>
            <a:endParaRPr lang="en-PH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0" y="2415168"/>
            <a:ext cx="1382921" cy="138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75" y="2560069"/>
            <a:ext cx="1867868" cy="1867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62" y="4071936"/>
            <a:ext cx="1328738" cy="132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18" y="3886200"/>
            <a:ext cx="1228724" cy="1228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31" y="4279108"/>
            <a:ext cx="1035843" cy="1035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8200" y="2463807"/>
            <a:ext cx="1334282" cy="1334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4561" y="2965401"/>
            <a:ext cx="1057205" cy="10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Scope and Limitations</a:t>
            </a:r>
            <a:endParaRPr lang="en-PH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SCOPE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H" sz="18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Mandaue</a:t>
            </a:r>
            <a:r>
              <a:rPr lang="en-PH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PH" sz="1800" dirty="0">
                <a:solidFill>
                  <a:schemeClr val="tx1"/>
                </a:solidFill>
                <a:cs typeface="Arial" panose="020B0604020202020204" pitchFamily="34" charset="0"/>
              </a:rPr>
              <a:t>and Cebu City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H" sz="1800" dirty="0">
                <a:solidFill>
                  <a:schemeClr val="tx1"/>
                </a:solidFill>
                <a:cs typeface="Arial" panose="020B0604020202020204" pitchFamily="34" charset="0"/>
              </a:rPr>
              <a:t>Physical and Occupational Therapists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H" sz="1800" dirty="0">
                <a:solidFill>
                  <a:schemeClr val="tx1"/>
                </a:solidFill>
                <a:cs typeface="Arial" panose="020B0604020202020204" pitchFamily="34" charset="0"/>
              </a:rPr>
              <a:t>Bridges client and </a:t>
            </a:r>
            <a:r>
              <a:rPr lang="en-PH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therapist</a:t>
            </a:r>
          </a:p>
          <a:p>
            <a:pPr marL="0" indent="0">
              <a:buNone/>
            </a:pPr>
            <a:endParaRPr lang="en-PH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686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Related Systems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36EA9F-4525-492E-A1C4-1C715DB2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7077"/>
            <a:ext cx="3292915" cy="234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705E95-1D13-4874-B5AA-0AFAAB07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55" y="1957077"/>
            <a:ext cx="3118505" cy="233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138542F-8CC5-401D-80E6-7C8726E8FE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r="10221"/>
          <a:stretch/>
        </p:blipFill>
        <p:spPr>
          <a:xfrm>
            <a:off x="3220368" y="3702215"/>
            <a:ext cx="2923395" cy="24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Technical Background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BF92DAD-43C0-4876-9C14-D056DE23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8" r="20705"/>
          <a:stretch/>
        </p:blipFill>
        <p:spPr>
          <a:xfrm>
            <a:off x="885915" y="2208362"/>
            <a:ext cx="1896539" cy="201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BD046A-205C-4A08-91BC-06241E812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" y="4490867"/>
            <a:ext cx="3174090" cy="1859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9E4B8DE-98CB-4F44-982B-054E0FA00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09" y="1964763"/>
            <a:ext cx="3707456" cy="2339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8B195B-01A6-4091-AB4A-0B37725C6C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t="7189" r="6608" b="5867"/>
          <a:stretch/>
        </p:blipFill>
        <p:spPr>
          <a:xfrm>
            <a:off x="6650966" y="2208362"/>
            <a:ext cx="1854679" cy="1863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A3B42C-9B19-446F-8409-2F974A8ED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56" y="4490867"/>
            <a:ext cx="2747167" cy="18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6600" b="1" dirty="0" smtClean="0">
                <a:latin typeface="Gill Sans MT" panose="020B0502020104020203" pitchFamily="34" charset="0"/>
              </a:rPr>
              <a:t>Design </a:t>
            </a:r>
            <a:br>
              <a:rPr lang="en-PH" sz="6600" b="1" dirty="0" smtClean="0">
                <a:latin typeface="Gill Sans MT" panose="020B0502020104020203" pitchFamily="34" charset="0"/>
              </a:rPr>
            </a:br>
            <a:r>
              <a:rPr lang="en-PH" sz="6600" b="1" dirty="0" smtClean="0">
                <a:latin typeface="Gill Sans MT" panose="020B0502020104020203" pitchFamily="34" charset="0"/>
              </a:rPr>
              <a:t>and </a:t>
            </a:r>
            <a:br>
              <a:rPr lang="en-PH" sz="6600" b="1" dirty="0" smtClean="0">
                <a:latin typeface="Gill Sans MT" panose="020B0502020104020203" pitchFamily="34" charset="0"/>
              </a:rPr>
            </a:br>
            <a:r>
              <a:rPr lang="en-PH" sz="6600" b="1" dirty="0" err="1" smtClean="0">
                <a:latin typeface="Gill Sans MT" panose="020B0502020104020203" pitchFamily="34" charset="0"/>
              </a:rPr>
              <a:t>Methodolgy</a:t>
            </a:r>
            <a:endParaRPr lang="en-PH" sz="6600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Gill Sans MT" panose="020B0502020104020203" pitchFamily="34" charset="0"/>
              </a:rPr>
              <a:t>Conceptual Framework</a:t>
            </a:r>
            <a:endParaRPr lang="en-PH" dirty="0">
              <a:latin typeface="Gill Sans MT" panose="020B0502020104020203" pitchFamily="34" charset="0"/>
            </a:endParaRPr>
          </a:p>
        </p:txBody>
      </p:sp>
      <p:pic>
        <p:nvPicPr>
          <p:cNvPr id="4" name="image103.png" descr="C:\Users\Tiffany Centillas\AppData\Local\Microsoft\Windows\INetCache\Content.Word\rev1-process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49609" y="2024332"/>
            <a:ext cx="4090502" cy="40905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00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191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THERAPEACE:  A PHYSICAL AND OCCUPATIONAL THERAPIST FINDER AND APPOINTMENT SYSTEM</vt:lpstr>
      <vt:lpstr>Rationale of the Study </vt:lpstr>
      <vt:lpstr>Statement of the Problem</vt:lpstr>
      <vt:lpstr>Significance of the Study</vt:lpstr>
      <vt:lpstr>Scope and Limitations</vt:lpstr>
      <vt:lpstr>Related Systems</vt:lpstr>
      <vt:lpstr>Technical Background</vt:lpstr>
      <vt:lpstr>Design  and  Methodolgy</vt:lpstr>
      <vt:lpstr>Conceptual Framework</vt:lpstr>
      <vt:lpstr>Entity Relationship Diagram</vt:lpstr>
      <vt:lpstr>Development Model</vt:lpstr>
      <vt:lpstr>Development Approach</vt:lpstr>
      <vt:lpstr>Result and Analysis</vt:lpstr>
      <vt:lpstr>Result and Analysis</vt:lpstr>
      <vt:lpstr>Result and Analysis (cont.)</vt:lpstr>
      <vt:lpstr>Result and Analysis (cont.)</vt:lpstr>
      <vt:lpstr>Conclusion and Recommendation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THERAPEACE: A PHYSICAL AND OCCUPATIONAL THERAPIST FINDER AND APPOINTMENT SYSTEM</dc:title>
  <dc:creator>Tiffany Centillas</dc:creator>
  <cp:lastModifiedBy>Chino Lopez</cp:lastModifiedBy>
  <cp:revision>35</cp:revision>
  <dcterms:created xsi:type="dcterms:W3CDTF">2019-04-13T15:46:59Z</dcterms:created>
  <dcterms:modified xsi:type="dcterms:W3CDTF">2019-04-22T17:05:49Z</dcterms:modified>
</cp:coreProperties>
</file>