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312" r:id="rId6"/>
    <p:sldId id="314" r:id="rId7"/>
    <p:sldId id="319" r:id="rId8"/>
    <p:sldId id="318" r:id="rId9"/>
    <p:sldId id="316" r:id="rId10"/>
    <p:sldId id="315" r:id="rId11"/>
    <p:sldId id="320" r:id="rId12"/>
    <p:sldId id="317" r:id="rId13"/>
    <p:sldId id="322" r:id="rId14"/>
    <p:sldId id="32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1488F9-4A0E-4A0A-9956-1531DB11D103}" v="4" dt="2022-05-16T09:28:55.055"/>
    <p1510:client id="{DB84D9E7-5432-4D3A-9752-85ED3B19F2D9}" v="4" vWet="6" dt="2022-05-17T08:23:18.172"/>
    <p1510:client id="{E73450B6-338C-4D50-B373-90BFB62871CC}" v="188" dt="2022-05-17T08:26:04.167"/>
    <p1510:client id="{ECAB7905-7183-4741-8CC3-FEAC479BCA03}" v="4" dt="2022-05-16T13:32:05.929"/>
    <p1510:client id="{F35E84B3-6640-44EB-AF3A-6078E772B59C}" v="696" dt="2022-05-16T11:31:29.7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96959E-5F51-42D2-8646-88147CDE8B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C768B-997B-4898-9856-55E22F219D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AEBD0-BE08-4F22-9831-82EE1B9BFEE2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92903-3385-42AD-A263-45CB1D7AD5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FA00C-410F-4CB1-9244-9E5CFCDBAB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3FC45-BE93-43C4-A541-8E4F66A27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36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03991-2FD5-443C-BCEA-615ABA4CB23E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89826-0F05-4FD8-9B0A-9EE8C7CFA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03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89826-0F05-4FD8-9B0A-9EE8C7CFAFA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056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89826-0F05-4FD8-9B0A-9EE8C7CFAFA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988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89826-0F05-4FD8-9B0A-9EE8C7CFAFA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544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89826-0F05-4FD8-9B0A-9EE8C7CFAFA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788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89826-0F05-4FD8-9B0A-9EE8C7CFAFA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38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89826-0F05-4FD8-9B0A-9EE8C7CFAFA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608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89826-0F05-4FD8-9B0A-9EE8C7CFAFA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434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89826-0F05-4FD8-9B0A-9EE8C7CFAFA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640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89826-0F05-4FD8-9B0A-9EE8C7CFAFA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93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89826-0F05-4FD8-9B0A-9EE8C7CFAFA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04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89826-0F05-4FD8-9B0A-9EE8C7CFAFA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63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2750-A60D-4B8A-AFCB-7D5F6F324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307A9-B7E3-463B-A0B0-8763EE6A2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85CB3-6FA1-40C2-A0DF-6CF9557D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5946-1916-4015-AFFF-0D13F5096C8B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8ECD-FF50-4198-91F0-5E18BFFD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80422-C128-4732-84BA-BD57031C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E79-6985-4378-B64C-7E79D97B2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99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530F-383E-4115-8F71-D79BF83A8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18B8A-0CF2-4881-B253-53637A6CD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BA411-0786-4A65-9A31-D78F078F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5946-1916-4015-AFFF-0D13F5096C8B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5817F-B013-4A23-B3EE-36C6B841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74AB4-D4BE-48DE-BDBA-58F2830C3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E79-6985-4378-B64C-7E79D97B2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75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8C19C-CF53-477E-9711-3F61A1C9E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2341F-A6D0-4FF5-A442-050525D01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7186D-F8AA-4761-A1E7-A09EFF88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5946-1916-4015-AFFF-0D13F5096C8B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C4954-A8AD-4E0E-AA86-F8948E45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A5C28-922C-44DE-AC6B-9F1E2646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E79-6985-4378-B64C-7E79D97B2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91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70EF-6030-4DE5-9DE2-B8F60091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07" y="212725"/>
            <a:ext cx="10781099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BC0C-E197-4EB1-8582-E6EF283E2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607" y="1673225"/>
            <a:ext cx="10781099" cy="4351338"/>
          </a:xfrm>
        </p:spPr>
        <p:txBody>
          <a:bodyPr/>
          <a:lstStyle>
            <a:lvl1pPr defTabSz="180000">
              <a:defRPr/>
            </a:lvl1pPr>
            <a:lvl2pPr defTabSz="180000">
              <a:defRPr/>
            </a:lvl2pPr>
            <a:lvl3pPr defTabSz="180000">
              <a:defRPr/>
            </a:lvl3pPr>
            <a:lvl4pPr defTabSz="180000">
              <a:defRPr/>
            </a:lvl4pPr>
            <a:lvl5pPr defTabSz="18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04A07D-1C54-4C41-B7C6-EA1FFBA35B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" y="6129949"/>
            <a:ext cx="774890" cy="720000"/>
          </a:xfrm>
          <a:prstGeom prst="rect">
            <a:avLst/>
          </a:prstGeom>
          <a:solidFill>
            <a:srgbClr val="E30B00"/>
          </a:solidFill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013AD3D-366C-4A9C-BD9C-55EC32C5F932}"/>
              </a:ext>
            </a:extLst>
          </p:cNvPr>
          <p:cNvSpPr/>
          <p:nvPr userDrawn="1"/>
        </p:nvSpPr>
        <p:spPr>
          <a:xfrm>
            <a:off x="654608" y="6251997"/>
            <a:ext cx="11556000" cy="309600"/>
          </a:xfrm>
          <a:prstGeom prst="rect">
            <a:avLst/>
          </a:prstGeom>
          <a:solidFill>
            <a:srgbClr val="EE4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BD8E5-CDE7-45AA-BEE4-C393A5B34D8F}"/>
              </a:ext>
            </a:extLst>
          </p:cNvPr>
          <p:cNvSpPr/>
          <p:nvPr userDrawn="1"/>
        </p:nvSpPr>
        <p:spPr>
          <a:xfrm>
            <a:off x="338885" y="6251997"/>
            <a:ext cx="696165" cy="159916"/>
          </a:xfrm>
          <a:prstGeom prst="rect">
            <a:avLst/>
          </a:prstGeom>
          <a:solidFill>
            <a:srgbClr val="EE4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06E2BC-ED9A-468D-B805-A24F2125FAD2}"/>
              </a:ext>
            </a:extLst>
          </p:cNvPr>
          <p:cNvSpPr txBox="1">
            <a:spLocks/>
          </p:cNvSpPr>
          <p:nvPr userDrawn="1"/>
        </p:nvSpPr>
        <p:spPr>
          <a:xfrm>
            <a:off x="851707" y="6251997"/>
            <a:ext cx="10584000" cy="3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Programming for Data Science				 Rosanna Müller, Rodrigo </a:t>
            </a:r>
            <a:r>
              <a:rPr lang="en-GB" err="1"/>
              <a:t>Conceição</a:t>
            </a:r>
            <a:r>
              <a:rPr lang="en-GB"/>
              <a:t>, João Silvestre Marc </a:t>
            </a:r>
            <a:r>
              <a:rPr lang="en-GB" err="1"/>
              <a:t>Behse</a:t>
            </a:r>
            <a:r>
              <a:rPr lang="en-GB"/>
              <a:t>, 17.05.2022</a:t>
            </a:r>
          </a:p>
        </p:txBody>
      </p:sp>
    </p:spTree>
    <p:extLst>
      <p:ext uri="{BB962C8B-B14F-4D97-AF65-F5344CB8AC3E}">
        <p14:creationId xmlns:p14="http://schemas.microsoft.com/office/powerpoint/2010/main" val="313380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51E0-BB07-40F1-9455-BA1C0385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9765D-1A29-441B-BC85-327C10BFF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761D2-3854-45F3-8A33-F73B2B074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5946-1916-4015-AFFF-0D13F5096C8B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F458B-E886-45C4-9AF8-0687997F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E578B-C3D7-41FD-A3D4-CFEDC74C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E79-6985-4378-B64C-7E79D97B2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42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ADBB2-5D7A-475D-B289-AD56D0EC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A1F76-4D25-45B0-9324-DC081A706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F444B-214D-42E8-86E6-72966506A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53338-4C52-4AEC-BFD6-E3358A7F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5946-1916-4015-AFFF-0D13F5096C8B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3DCD0-4633-4E70-B456-7F99AAC04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79FD0-2EB7-46CA-8FB2-72D269EB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E79-6985-4378-B64C-7E79D97B2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94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5630-8582-4D88-93F1-9EA5D4E8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A952D-3C6D-4731-92B3-B279A1D30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BCCDC-1C6E-4832-907B-180017BBC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18714-E5D5-4EC9-BDBD-16D11BD20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4FAA59-0714-4DCC-A5EC-480F1F38F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5F8387-D491-43BF-A443-9CC35A4E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5946-1916-4015-AFFF-0D13F5096C8B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99A99-2212-4C89-9BF2-E1F5E111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2E5A8C-8FF0-43CC-A988-2044390B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E79-6985-4378-B64C-7E79D97B2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03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875D-8AEE-4385-B4F9-5F8BD655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4D84E-DF76-43DA-A978-798A655B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5946-1916-4015-AFFF-0D13F5096C8B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B02C8-2F1B-4F30-9597-B4D5C6E1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3B0DB-20FB-4D1F-B8A3-7DED3F8B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E79-6985-4378-B64C-7E79D97B2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68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D1A3E-2082-41E7-BD48-16370339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5946-1916-4015-AFFF-0D13F5096C8B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0650B-4215-4129-B597-06964F88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7F3CA-EFC3-4BE2-8396-F58BC6D3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E79-6985-4378-B64C-7E79D97B2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F48F8-D83B-486E-96CB-FD06B643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D8AAB-CC2B-4BB0-99FF-2A961E486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BFAFD-1B45-4608-BC55-1EDA9AD70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B0207-6FE6-4026-909B-9112C3D9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5946-1916-4015-AFFF-0D13F5096C8B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870A9-1B4F-43D7-B001-E49BA558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F9E7B-5355-4C9F-BAC4-A7BB3BBD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E79-6985-4378-B64C-7E79D97B2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54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4C8-7EBC-4BBB-A665-3F4C1E9B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488B2B-8422-4D04-A35F-7320367352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6741D-C01E-49C8-8DA3-9BCBD76FD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5EFDA-4200-44D6-B857-C0FF96A1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5946-1916-4015-AFFF-0D13F5096C8B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72534-C594-4724-B937-0EC6775C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24695-9930-4734-BA7F-5FC5A8C2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E79-6985-4378-B64C-7E79D97B2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06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94C2D-D00C-4BFD-95EA-F5419EDA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05E8D-17E1-437F-853D-DC4E81FDF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34B71-6AAD-42DA-AFD4-5CFDBF2CC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D5946-1916-4015-AFFF-0D13F5096C8B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351D9-1B1E-407C-87E3-D350BB3AC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3AF04-0262-4D43-82D7-9425C9833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F5E79-6985-4378-B64C-7E79D97B2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87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6B4C4-3B6A-497A-98A0-26375C2C9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571" y="1122363"/>
            <a:ext cx="9929533" cy="2387600"/>
          </a:xfrm>
        </p:spPr>
        <p:txBody>
          <a:bodyPr>
            <a:normAutofit/>
          </a:bodyPr>
          <a:lstStyle/>
          <a:p>
            <a:r>
              <a:rPr lang="en-US" sz="4400" dirty="0"/>
              <a:t>Best </a:t>
            </a:r>
            <a:r>
              <a:rPr lang="en-US" sz="4400" dirty="0" err="1"/>
              <a:t>Carris</a:t>
            </a:r>
            <a:r>
              <a:rPr lang="en-US" sz="4400" dirty="0"/>
              <a:t> </a:t>
            </a:r>
            <a:r>
              <a:rPr lang="en-US" sz="4400" dirty="0" err="1"/>
              <a:t>Espaço</a:t>
            </a:r>
            <a:r>
              <a:rPr lang="en-US" sz="4400" dirty="0"/>
              <a:t> </a:t>
            </a:r>
            <a:r>
              <a:rPr lang="en-US" sz="4400" dirty="0" err="1"/>
              <a:t>Navegante</a:t>
            </a:r>
            <a:r>
              <a:rPr lang="en-US" sz="4400" dirty="0"/>
              <a:t> in the Lisbon Metropolitan Area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1E196-61E1-4852-8824-D8FBE886F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6930"/>
            <a:ext cx="9144000" cy="2387599"/>
          </a:xfrm>
        </p:spPr>
        <p:txBody>
          <a:bodyPr>
            <a:normAutofit/>
          </a:bodyPr>
          <a:lstStyle/>
          <a:p>
            <a:r>
              <a:rPr lang="nl-NL" sz="3200" dirty="0" err="1">
                <a:latin typeface="+mj-lt"/>
              </a:rPr>
              <a:t>Individual</a:t>
            </a:r>
            <a:r>
              <a:rPr lang="nl-NL" sz="3200" dirty="0">
                <a:latin typeface="+mj-lt"/>
              </a:rPr>
              <a:t> Project</a:t>
            </a:r>
          </a:p>
          <a:p>
            <a:r>
              <a:rPr lang="en-US" sz="3200" dirty="0">
                <a:latin typeface="+mj-lt"/>
              </a:rPr>
              <a:t>Big Data Tools and Analytics</a:t>
            </a:r>
            <a:endParaRPr lang="nl-NL" sz="2000" dirty="0">
              <a:latin typeface="+mj-lt"/>
            </a:endParaRPr>
          </a:p>
          <a:p>
            <a:r>
              <a:rPr lang="nl-NL" dirty="0">
                <a:latin typeface="+mj-lt"/>
              </a:rPr>
              <a:t>Daniel Enriquez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257068-620C-492F-9F3F-C0154AFCD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" cy="1416050"/>
          </a:xfrm>
          <a:prstGeom prst="rect">
            <a:avLst/>
          </a:prstGeom>
          <a:solidFill>
            <a:srgbClr val="E30B00"/>
          </a:solidFill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0DAE1E-BAA0-4B9C-897D-577692B3F1E5}"/>
              </a:ext>
            </a:extLst>
          </p:cNvPr>
          <p:cNvSpPr/>
          <p:nvPr/>
        </p:nvSpPr>
        <p:spPr>
          <a:xfrm>
            <a:off x="1241571" y="241176"/>
            <a:ext cx="10950429" cy="603250"/>
          </a:xfrm>
          <a:prstGeom prst="rect">
            <a:avLst/>
          </a:prstGeom>
          <a:solidFill>
            <a:srgbClr val="EE4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85C167C-026B-7B5F-9A21-3F06985C3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74373"/>
            <a:ext cx="2950029" cy="105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862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257068-620C-492F-9F3F-C0154AFCD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" y="6079716"/>
            <a:ext cx="837615" cy="778284"/>
          </a:xfrm>
          <a:prstGeom prst="rect">
            <a:avLst/>
          </a:prstGeom>
          <a:solidFill>
            <a:srgbClr val="E30B00"/>
          </a:solidFill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0DAE1E-BAA0-4B9C-897D-577692B3F1E5}"/>
              </a:ext>
            </a:extLst>
          </p:cNvPr>
          <p:cNvSpPr/>
          <p:nvPr/>
        </p:nvSpPr>
        <p:spPr>
          <a:xfrm>
            <a:off x="694267" y="6213323"/>
            <a:ext cx="11432417" cy="329293"/>
          </a:xfrm>
          <a:prstGeom prst="rect">
            <a:avLst/>
          </a:prstGeom>
          <a:solidFill>
            <a:srgbClr val="EE4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    Big Data Tools and Analytics					Best </a:t>
            </a:r>
            <a:r>
              <a:rPr lang="en-US" sz="1200" dirty="0" err="1"/>
              <a:t>Carris</a:t>
            </a:r>
            <a:r>
              <a:rPr lang="en-US" sz="1200" dirty="0"/>
              <a:t> </a:t>
            </a:r>
            <a:r>
              <a:rPr lang="en-US" sz="1200" dirty="0" err="1"/>
              <a:t>Espaço</a:t>
            </a:r>
            <a:r>
              <a:rPr lang="en-US" sz="1200" dirty="0"/>
              <a:t> </a:t>
            </a:r>
            <a:r>
              <a:rPr lang="en-US" sz="1200" dirty="0" err="1"/>
              <a:t>Navegante</a:t>
            </a:r>
            <a:r>
              <a:rPr lang="en-US" sz="1200" dirty="0"/>
              <a:t> in the Lisbon Metropolitan Area	</a:t>
            </a:r>
            <a:endParaRPr lang="nl-NL" sz="1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7CEA0FA-18FD-F71B-066F-F00E6F5E2313}"/>
              </a:ext>
            </a:extLst>
          </p:cNvPr>
          <p:cNvSpPr txBox="1">
            <a:spLocks/>
          </p:cNvSpPr>
          <p:nvPr/>
        </p:nvSpPr>
        <p:spPr>
          <a:xfrm>
            <a:off x="4186454" y="315384"/>
            <a:ext cx="4448041" cy="741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GitHub Repository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58D826-C081-7EC1-F178-8173DD700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0" y="2476500"/>
            <a:ext cx="1905000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0A9698-6D80-A086-D259-AD54BAF50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1634" y="1486245"/>
            <a:ext cx="4297680" cy="4297680"/>
          </a:xfrm>
          <a:prstGeom prst="rect">
            <a:avLst/>
          </a:prstGeom>
        </p:spPr>
      </p:pic>
      <p:pic>
        <p:nvPicPr>
          <p:cNvPr id="1026" name="Picture 2" descr="GitHub - Wikipedia">
            <a:extLst>
              <a:ext uri="{FF2B5EF4-FFF2-40B4-BE49-F238E27FC236}">
                <a16:creationId xmlns:a16="http://schemas.microsoft.com/office/drawing/2014/main" id="{3BED91CA-AD38-B6FB-5FBB-549C96235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86" y="2084614"/>
            <a:ext cx="2296886" cy="229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453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257068-620C-492F-9F3F-C0154AFCD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" y="6079716"/>
            <a:ext cx="837615" cy="778284"/>
          </a:xfrm>
          <a:prstGeom prst="rect">
            <a:avLst/>
          </a:prstGeom>
          <a:solidFill>
            <a:srgbClr val="E30B00"/>
          </a:solidFill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0DAE1E-BAA0-4B9C-897D-577692B3F1E5}"/>
              </a:ext>
            </a:extLst>
          </p:cNvPr>
          <p:cNvSpPr/>
          <p:nvPr/>
        </p:nvSpPr>
        <p:spPr>
          <a:xfrm>
            <a:off x="694267" y="6213323"/>
            <a:ext cx="11432417" cy="329293"/>
          </a:xfrm>
          <a:prstGeom prst="rect">
            <a:avLst/>
          </a:prstGeom>
          <a:solidFill>
            <a:srgbClr val="EE4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    Big Data Tools and Analytics					Best </a:t>
            </a:r>
            <a:r>
              <a:rPr lang="en-US" sz="1200" dirty="0" err="1"/>
              <a:t>Carris</a:t>
            </a:r>
            <a:r>
              <a:rPr lang="en-US" sz="1200" dirty="0"/>
              <a:t> </a:t>
            </a:r>
            <a:r>
              <a:rPr lang="en-US" sz="1200" dirty="0" err="1"/>
              <a:t>Espaço</a:t>
            </a:r>
            <a:r>
              <a:rPr lang="en-US" sz="1200" dirty="0"/>
              <a:t> </a:t>
            </a:r>
            <a:r>
              <a:rPr lang="en-US" sz="1200" dirty="0" err="1"/>
              <a:t>Navegante</a:t>
            </a:r>
            <a:r>
              <a:rPr lang="en-US" sz="1200" dirty="0"/>
              <a:t> in the Lisbon Metropolitan Area</a:t>
            </a:r>
            <a:endParaRPr lang="nl-NL" sz="1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7CEA0FA-18FD-F71B-066F-F00E6F5E2313}"/>
              </a:ext>
            </a:extLst>
          </p:cNvPr>
          <p:cNvSpPr txBox="1">
            <a:spLocks/>
          </p:cNvSpPr>
          <p:nvPr/>
        </p:nvSpPr>
        <p:spPr>
          <a:xfrm>
            <a:off x="4186454" y="315384"/>
            <a:ext cx="4448041" cy="741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References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724A3-60D0-3116-ADBC-A09819AAB7A4}"/>
              </a:ext>
            </a:extLst>
          </p:cNvPr>
          <p:cNvSpPr txBox="1">
            <a:spLocks/>
          </p:cNvSpPr>
          <p:nvPr/>
        </p:nvSpPr>
        <p:spPr>
          <a:xfrm>
            <a:off x="545087" y="1190454"/>
            <a:ext cx="11432417" cy="41226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Brown, A., &amp; Bauer, A. M. (2016). Remotely designed appropriate technology for emergency disaster response in Nepal. Procedia engineering, 159, 275-283.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it-IT" sz="3600" dirty="0"/>
              <a:t>Carris Metropolitana. (2024). Carris Metropolitana API (Beta). GitHub. https://github.com/carrismetropolitana/api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Google. (n.d.). Work with review data. Google My Business API. Retrieved March 18, 2024, from https://developers.google.com/my-business/content/review-data</a:t>
            </a:r>
          </a:p>
        </p:txBody>
      </p:sp>
    </p:spTree>
    <p:extLst>
      <p:ext uri="{BB962C8B-B14F-4D97-AF65-F5344CB8AC3E}">
        <p14:creationId xmlns:p14="http://schemas.microsoft.com/office/powerpoint/2010/main" val="362209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257068-620C-492F-9F3F-C0154AFCD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" y="6079716"/>
            <a:ext cx="837615" cy="778284"/>
          </a:xfrm>
          <a:prstGeom prst="rect">
            <a:avLst/>
          </a:prstGeom>
          <a:solidFill>
            <a:srgbClr val="E30B00"/>
          </a:solidFill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0DAE1E-BAA0-4B9C-897D-577692B3F1E5}"/>
              </a:ext>
            </a:extLst>
          </p:cNvPr>
          <p:cNvSpPr/>
          <p:nvPr/>
        </p:nvSpPr>
        <p:spPr>
          <a:xfrm>
            <a:off x="694267" y="6213323"/>
            <a:ext cx="11432417" cy="329293"/>
          </a:xfrm>
          <a:prstGeom prst="rect">
            <a:avLst/>
          </a:prstGeom>
          <a:solidFill>
            <a:srgbClr val="EE4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    Big Data Tools and Analytics					Best </a:t>
            </a:r>
            <a:r>
              <a:rPr lang="en-US" sz="1200" dirty="0" err="1"/>
              <a:t>Carris</a:t>
            </a:r>
            <a:r>
              <a:rPr lang="en-US" sz="1200" dirty="0"/>
              <a:t> </a:t>
            </a:r>
            <a:r>
              <a:rPr lang="en-US" sz="1200" dirty="0" err="1"/>
              <a:t>Espaço</a:t>
            </a:r>
            <a:r>
              <a:rPr lang="en-US" sz="1200" dirty="0"/>
              <a:t> </a:t>
            </a:r>
            <a:r>
              <a:rPr lang="en-US" sz="1200" dirty="0" err="1"/>
              <a:t>Navegante</a:t>
            </a:r>
            <a:r>
              <a:rPr lang="en-US" sz="1200" dirty="0"/>
              <a:t> in the Lisbon Metropolitan Area	1/8</a:t>
            </a:r>
            <a:endParaRPr lang="nl-NL" sz="1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7CEA0FA-18FD-F71B-066F-F00E6F5E2313}"/>
              </a:ext>
            </a:extLst>
          </p:cNvPr>
          <p:cNvSpPr txBox="1">
            <a:spLocks/>
          </p:cNvSpPr>
          <p:nvPr/>
        </p:nvSpPr>
        <p:spPr>
          <a:xfrm>
            <a:off x="429691" y="3286489"/>
            <a:ext cx="11006979" cy="14954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Research Question: </a:t>
            </a:r>
            <a:r>
              <a:rPr lang="en-US" sz="4000" dirty="0"/>
              <a:t>What's the best </a:t>
            </a:r>
            <a:r>
              <a:rPr lang="en-US" sz="4000" dirty="0" err="1"/>
              <a:t>Carris</a:t>
            </a:r>
            <a:r>
              <a:rPr lang="en-US" sz="4000" dirty="0"/>
              <a:t> </a:t>
            </a:r>
            <a:r>
              <a:rPr lang="en-US" sz="4000" dirty="0" err="1"/>
              <a:t>Espaço</a:t>
            </a:r>
            <a:r>
              <a:rPr lang="en-US" sz="4000" dirty="0"/>
              <a:t> </a:t>
            </a:r>
            <a:r>
              <a:rPr lang="en-US" sz="4000" dirty="0" err="1"/>
              <a:t>Navegante</a:t>
            </a:r>
            <a:r>
              <a:rPr lang="en-US" sz="4000" dirty="0"/>
              <a:t> in the Lisbon Metropolitan Area.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B229D7A-7EF1-C4D6-5A06-65C39533ED1D}"/>
              </a:ext>
            </a:extLst>
          </p:cNvPr>
          <p:cNvSpPr txBox="1">
            <a:spLocks/>
          </p:cNvSpPr>
          <p:nvPr/>
        </p:nvSpPr>
        <p:spPr>
          <a:xfrm>
            <a:off x="694267" y="1049539"/>
            <a:ext cx="6871304" cy="14954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/>
              <a:t>Motivation: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waiting</a:t>
            </a:r>
            <a:r>
              <a:rPr lang="de-DE" sz="4000" dirty="0"/>
              <a:t> </a:t>
            </a:r>
            <a:r>
              <a:rPr lang="de-DE" sz="4000" dirty="0" err="1"/>
              <a:t>queue</a:t>
            </a:r>
            <a:r>
              <a:rPr lang="de-DE" sz="4000" dirty="0"/>
              <a:t> </a:t>
            </a:r>
            <a:r>
              <a:rPr lang="de-DE" sz="4000" dirty="0" err="1"/>
              <a:t>lines</a:t>
            </a:r>
            <a:r>
              <a:rPr lang="de-DE" sz="4000" dirty="0"/>
              <a:t> </a:t>
            </a:r>
            <a:r>
              <a:rPr lang="de-DE" sz="4000" dirty="0" err="1"/>
              <a:t>are</a:t>
            </a:r>
            <a:r>
              <a:rPr lang="de-DE" sz="4000" dirty="0"/>
              <a:t> </a:t>
            </a:r>
            <a:r>
              <a:rPr lang="de-DE" sz="4000" dirty="0" err="1"/>
              <a:t>long</a:t>
            </a:r>
            <a:r>
              <a:rPr lang="de-DE" sz="4000" dirty="0"/>
              <a:t> </a:t>
            </a:r>
            <a:r>
              <a:rPr lang="de-DE" sz="4000" dirty="0" err="1"/>
              <a:t>to</a:t>
            </a:r>
            <a:r>
              <a:rPr lang="de-DE" sz="4000" dirty="0"/>
              <a:t> </a:t>
            </a:r>
            <a:r>
              <a:rPr lang="de-DE" sz="4000" dirty="0" err="1"/>
              <a:t>get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public</a:t>
            </a:r>
            <a:r>
              <a:rPr lang="de-DE" sz="4000" dirty="0"/>
              <a:t> </a:t>
            </a:r>
            <a:r>
              <a:rPr lang="de-DE" sz="4000" dirty="0" err="1"/>
              <a:t>transportation</a:t>
            </a:r>
            <a:r>
              <a:rPr lang="de-DE" sz="4000" dirty="0"/>
              <a:t> </a:t>
            </a:r>
            <a:r>
              <a:rPr lang="de-DE" sz="4000" dirty="0" err="1"/>
              <a:t>card</a:t>
            </a:r>
            <a:r>
              <a:rPr lang="de-DE" sz="4000" dirty="0"/>
              <a:t>.</a:t>
            </a:r>
            <a:endParaRPr lang="en-US" sz="4000" dirty="0"/>
          </a:p>
        </p:txBody>
      </p:sp>
      <p:pic>
        <p:nvPicPr>
          <p:cNvPr id="1026" name="Picture 2" descr="navegante - Cartões">
            <a:extLst>
              <a:ext uri="{FF2B5EF4-FFF2-40B4-BE49-F238E27FC236}">
                <a16:creationId xmlns:a16="http://schemas.microsoft.com/office/drawing/2014/main" id="{1A57D258-6856-34E6-ED9D-9ECFAF51E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035" y="664456"/>
            <a:ext cx="28098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63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257068-620C-492F-9F3F-C0154AFCD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" y="6079716"/>
            <a:ext cx="837615" cy="778284"/>
          </a:xfrm>
          <a:prstGeom prst="rect">
            <a:avLst/>
          </a:prstGeom>
          <a:solidFill>
            <a:srgbClr val="E30B00"/>
          </a:solidFill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0DAE1E-BAA0-4B9C-897D-577692B3F1E5}"/>
              </a:ext>
            </a:extLst>
          </p:cNvPr>
          <p:cNvSpPr/>
          <p:nvPr/>
        </p:nvSpPr>
        <p:spPr>
          <a:xfrm>
            <a:off x="694267" y="6213323"/>
            <a:ext cx="11432417" cy="329293"/>
          </a:xfrm>
          <a:prstGeom prst="rect">
            <a:avLst/>
          </a:prstGeom>
          <a:solidFill>
            <a:srgbClr val="EE4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    Big Data Tools and Analytics					Best </a:t>
            </a:r>
            <a:r>
              <a:rPr lang="en-US" sz="1200" dirty="0" err="1"/>
              <a:t>Carris</a:t>
            </a:r>
            <a:r>
              <a:rPr lang="en-US" sz="1200" dirty="0"/>
              <a:t> </a:t>
            </a:r>
            <a:r>
              <a:rPr lang="en-US" sz="1200" dirty="0" err="1"/>
              <a:t>Espaço</a:t>
            </a:r>
            <a:r>
              <a:rPr lang="en-US" sz="1200" dirty="0"/>
              <a:t> </a:t>
            </a:r>
            <a:r>
              <a:rPr lang="en-US" sz="1200" dirty="0" err="1"/>
              <a:t>Navegante</a:t>
            </a:r>
            <a:r>
              <a:rPr lang="en-US" sz="1200" dirty="0"/>
              <a:t> in the Lisbon Metropolitan Area	2/8</a:t>
            </a:r>
            <a:endParaRPr lang="nl-NL" sz="1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7CEA0FA-18FD-F71B-066F-F00E6F5E2313}"/>
              </a:ext>
            </a:extLst>
          </p:cNvPr>
          <p:cNvSpPr txBox="1">
            <a:spLocks/>
          </p:cNvSpPr>
          <p:nvPr/>
        </p:nvSpPr>
        <p:spPr>
          <a:xfrm>
            <a:off x="592510" y="1933574"/>
            <a:ext cx="11006979" cy="14954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51115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257068-620C-492F-9F3F-C0154AFCD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" y="6079716"/>
            <a:ext cx="837615" cy="778284"/>
          </a:xfrm>
          <a:prstGeom prst="rect">
            <a:avLst/>
          </a:prstGeom>
          <a:solidFill>
            <a:srgbClr val="E30B00"/>
          </a:solidFill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0DAE1E-BAA0-4B9C-897D-577692B3F1E5}"/>
              </a:ext>
            </a:extLst>
          </p:cNvPr>
          <p:cNvSpPr/>
          <p:nvPr/>
        </p:nvSpPr>
        <p:spPr>
          <a:xfrm>
            <a:off x="694267" y="6213323"/>
            <a:ext cx="11432417" cy="329293"/>
          </a:xfrm>
          <a:prstGeom prst="rect">
            <a:avLst/>
          </a:prstGeom>
          <a:solidFill>
            <a:srgbClr val="EE4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    Big Data Tools and Analytics					Best </a:t>
            </a:r>
            <a:r>
              <a:rPr lang="en-US" sz="1200" dirty="0" err="1"/>
              <a:t>Carris</a:t>
            </a:r>
            <a:r>
              <a:rPr lang="en-US" sz="1200" dirty="0"/>
              <a:t> </a:t>
            </a:r>
            <a:r>
              <a:rPr lang="en-US" sz="1200" dirty="0" err="1"/>
              <a:t>Espaço</a:t>
            </a:r>
            <a:r>
              <a:rPr lang="en-US" sz="1200" dirty="0"/>
              <a:t> </a:t>
            </a:r>
            <a:r>
              <a:rPr lang="en-US" sz="1200" dirty="0" err="1"/>
              <a:t>Navegante</a:t>
            </a:r>
            <a:r>
              <a:rPr lang="en-US" sz="1200" dirty="0"/>
              <a:t> in the Lisbon Metropolitan Area	3/8</a:t>
            </a:r>
            <a:endParaRPr lang="nl-NL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DC588F-F651-17CF-D840-DED02139C66D}"/>
              </a:ext>
            </a:extLst>
          </p:cNvPr>
          <p:cNvSpPr txBox="1">
            <a:spLocks/>
          </p:cNvSpPr>
          <p:nvPr/>
        </p:nvSpPr>
        <p:spPr>
          <a:xfrm>
            <a:off x="621649" y="411218"/>
            <a:ext cx="10948687" cy="23295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Decision theory: Multiple-Criteria Decision Analysis (MCDA). Specifically, the Weighted Sum Model (WSM).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0568C-406C-AD83-7077-D440747C8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432" y="1867010"/>
            <a:ext cx="7506086" cy="1263715"/>
          </a:xfrm>
          <a:prstGeom prst="rect">
            <a:avLst/>
          </a:prstGeom>
        </p:spPr>
      </p:pic>
      <p:pic>
        <p:nvPicPr>
          <p:cNvPr id="2050" name="Picture 2" descr="Example MCDA weighted-sum matrix | Download Table">
            <a:extLst>
              <a:ext uri="{FF2B5EF4-FFF2-40B4-BE49-F238E27FC236}">
                <a16:creationId xmlns:a16="http://schemas.microsoft.com/office/drawing/2014/main" id="{CE4C4C35-0936-9F65-62CF-8DEB689F7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04" y="3303106"/>
            <a:ext cx="57435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AE15A6-9593-3BC5-860E-233FBFC528D4}"/>
              </a:ext>
            </a:extLst>
          </p:cNvPr>
          <p:cNvSpPr txBox="1"/>
          <p:nvPr/>
        </p:nvSpPr>
        <p:spPr>
          <a:xfrm>
            <a:off x="3465017" y="5556882"/>
            <a:ext cx="5261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Note. Adapted from </a:t>
            </a:r>
            <a:r>
              <a:rPr lang="en-US" sz="1800" dirty="0"/>
              <a:t>Brown, A., &amp; Bauer, A. M. (2016).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7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Carris Metropolitana">
            <a:extLst>
              <a:ext uri="{FF2B5EF4-FFF2-40B4-BE49-F238E27FC236}">
                <a16:creationId xmlns:a16="http://schemas.microsoft.com/office/drawing/2014/main" id="{2816228A-B28E-3225-9797-765CAABC3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139" y="1927201"/>
            <a:ext cx="3654879" cy="365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257068-620C-492F-9F3F-C0154AFCD8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" y="6079716"/>
            <a:ext cx="837615" cy="778284"/>
          </a:xfrm>
          <a:prstGeom prst="rect">
            <a:avLst/>
          </a:prstGeom>
          <a:solidFill>
            <a:srgbClr val="E30B00"/>
          </a:solidFill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0DAE1E-BAA0-4B9C-897D-577692B3F1E5}"/>
              </a:ext>
            </a:extLst>
          </p:cNvPr>
          <p:cNvSpPr/>
          <p:nvPr/>
        </p:nvSpPr>
        <p:spPr>
          <a:xfrm>
            <a:off x="694267" y="6213323"/>
            <a:ext cx="11432417" cy="329293"/>
          </a:xfrm>
          <a:prstGeom prst="rect">
            <a:avLst/>
          </a:prstGeom>
          <a:solidFill>
            <a:srgbClr val="EE4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    Big Data Tools and Analytics					Best </a:t>
            </a:r>
            <a:r>
              <a:rPr lang="en-US" sz="1200" dirty="0" err="1"/>
              <a:t>Carris</a:t>
            </a:r>
            <a:r>
              <a:rPr lang="en-US" sz="1200" dirty="0"/>
              <a:t> </a:t>
            </a:r>
            <a:r>
              <a:rPr lang="en-US" sz="1200" dirty="0" err="1"/>
              <a:t>Espaço</a:t>
            </a:r>
            <a:r>
              <a:rPr lang="en-US" sz="1200" dirty="0"/>
              <a:t> </a:t>
            </a:r>
            <a:r>
              <a:rPr lang="en-US" sz="1200" dirty="0" err="1"/>
              <a:t>Navegante</a:t>
            </a:r>
            <a:r>
              <a:rPr lang="en-US" sz="1200" dirty="0"/>
              <a:t> in the Lisbon Metropolitan Area	4/8</a:t>
            </a:r>
            <a:endParaRPr lang="nl-NL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C5D43-BA66-5139-939B-7C242E9BF166}"/>
              </a:ext>
            </a:extLst>
          </p:cNvPr>
          <p:cNvSpPr txBox="1">
            <a:spLocks/>
          </p:cNvSpPr>
          <p:nvPr/>
        </p:nvSpPr>
        <p:spPr>
          <a:xfrm>
            <a:off x="3338579" y="297115"/>
            <a:ext cx="5514841" cy="741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Data Sources</a:t>
            </a:r>
          </a:p>
        </p:txBody>
      </p:sp>
      <p:pic>
        <p:nvPicPr>
          <p:cNvPr id="11" name="Picture 10" descr="A green circle with a black border and a blue line in the center&#10;&#10;Description automatically generated">
            <a:extLst>
              <a:ext uri="{FF2B5EF4-FFF2-40B4-BE49-F238E27FC236}">
                <a16:creationId xmlns:a16="http://schemas.microsoft.com/office/drawing/2014/main" id="{EF037F64-BFF7-C99E-A07E-7182F77D93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789" y="2840694"/>
            <a:ext cx="1705724" cy="17057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AFA61A-301B-FCB0-4372-9725A409D6D2}"/>
              </a:ext>
            </a:extLst>
          </p:cNvPr>
          <p:cNvSpPr txBox="1"/>
          <p:nvPr/>
        </p:nvSpPr>
        <p:spPr>
          <a:xfrm>
            <a:off x="694267" y="1351849"/>
            <a:ext cx="106129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Secondary data sources:</a:t>
            </a:r>
          </a:p>
          <a:p>
            <a:r>
              <a:rPr lang="en-US" sz="3200" dirty="0">
                <a:latin typeface="+mj-lt"/>
              </a:rPr>
              <a:t>I don’t collect the data.</a:t>
            </a:r>
          </a:p>
          <a:p>
            <a:r>
              <a:rPr lang="en-US" sz="3200" dirty="0">
                <a:latin typeface="+mj-lt"/>
              </a:rPr>
              <a:t>Access the data trough API.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15DEBE-CB79-CA61-E99E-7B758BBDEFFB}"/>
              </a:ext>
            </a:extLst>
          </p:cNvPr>
          <p:cNvSpPr txBox="1"/>
          <p:nvPr/>
        </p:nvSpPr>
        <p:spPr>
          <a:xfrm>
            <a:off x="694267" y="5093441"/>
            <a:ext cx="6305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Carris Metropolitana. (2024). Carris Metropolitana API (Beta). 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Google. (n.d.). Work with review data.</a:t>
            </a:r>
          </a:p>
        </p:txBody>
      </p:sp>
      <p:pic>
        <p:nvPicPr>
          <p:cNvPr id="4104" name="Picture 8" descr="How to Embed Google Reviews on Your Website">
            <a:extLst>
              <a:ext uri="{FF2B5EF4-FFF2-40B4-BE49-F238E27FC236}">
                <a16:creationId xmlns:a16="http://schemas.microsoft.com/office/drawing/2014/main" id="{824893E7-2EEF-71F4-97ED-F957C8711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564" y="2988312"/>
            <a:ext cx="3009900" cy="144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88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257068-620C-492F-9F3F-C0154AFCD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" y="6079716"/>
            <a:ext cx="837615" cy="778284"/>
          </a:xfrm>
          <a:prstGeom prst="rect">
            <a:avLst/>
          </a:prstGeom>
          <a:solidFill>
            <a:srgbClr val="E30B00"/>
          </a:solidFill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0DAE1E-BAA0-4B9C-897D-577692B3F1E5}"/>
              </a:ext>
            </a:extLst>
          </p:cNvPr>
          <p:cNvSpPr/>
          <p:nvPr/>
        </p:nvSpPr>
        <p:spPr>
          <a:xfrm>
            <a:off x="694267" y="6213323"/>
            <a:ext cx="11432417" cy="329293"/>
          </a:xfrm>
          <a:prstGeom prst="rect">
            <a:avLst/>
          </a:prstGeom>
          <a:solidFill>
            <a:srgbClr val="EE4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    Big Data Tools and Analytics					Best </a:t>
            </a:r>
            <a:r>
              <a:rPr lang="en-US" sz="1200" dirty="0" err="1"/>
              <a:t>Carris</a:t>
            </a:r>
            <a:r>
              <a:rPr lang="en-US" sz="1200" dirty="0"/>
              <a:t> </a:t>
            </a:r>
            <a:r>
              <a:rPr lang="en-US" sz="1200" dirty="0" err="1"/>
              <a:t>Espaço</a:t>
            </a:r>
            <a:r>
              <a:rPr lang="en-US" sz="1200" dirty="0"/>
              <a:t> </a:t>
            </a:r>
            <a:r>
              <a:rPr lang="en-US" sz="1200" dirty="0" err="1"/>
              <a:t>Navegante</a:t>
            </a:r>
            <a:r>
              <a:rPr lang="en-US" sz="1200" dirty="0"/>
              <a:t> in the Lisbon Metropolitan Area	5/8</a:t>
            </a:r>
            <a:endParaRPr lang="nl-NL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C5D43-BA66-5139-939B-7C242E9BF166}"/>
              </a:ext>
            </a:extLst>
          </p:cNvPr>
          <p:cNvSpPr txBox="1">
            <a:spLocks/>
          </p:cNvSpPr>
          <p:nvPr/>
        </p:nvSpPr>
        <p:spPr>
          <a:xfrm>
            <a:off x="3210242" y="160421"/>
            <a:ext cx="5514841" cy="741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ELT Pipeline Diagram</a:t>
            </a:r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1C04217E-AFA1-7A72-A718-883FA12721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9242"/>
            <a:ext cx="12192000" cy="377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4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257068-620C-492F-9F3F-C0154AFCD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" y="6079716"/>
            <a:ext cx="837615" cy="778284"/>
          </a:xfrm>
          <a:prstGeom prst="rect">
            <a:avLst/>
          </a:prstGeom>
          <a:solidFill>
            <a:srgbClr val="E30B00"/>
          </a:solidFill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0DAE1E-BAA0-4B9C-897D-577692B3F1E5}"/>
              </a:ext>
            </a:extLst>
          </p:cNvPr>
          <p:cNvSpPr/>
          <p:nvPr/>
        </p:nvSpPr>
        <p:spPr>
          <a:xfrm>
            <a:off x="694267" y="6213323"/>
            <a:ext cx="11432417" cy="329293"/>
          </a:xfrm>
          <a:prstGeom prst="rect">
            <a:avLst/>
          </a:prstGeom>
          <a:solidFill>
            <a:srgbClr val="EE4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    Big Data Tools and Analytics					Best </a:t>
            </a:r>
            <a:r>
              <a:rPr lang="en-US" sz="1200" dirty="0" err="1"/>
              <a:t>Carris</a:t>
            </a:r>
            <a:r>
              <a:rPr lang="en-US" sz="1200" dirty="0"/>
              <a:t> </a:t>
            </a:r>
            <a:r>
              <a:rPr lang="en-US" sz="1200" dirty="0" err="1"/>
              <a:t>Espaço</a:t>
            </a:r>
            <a:r>
              <a:rPr lang="en-US" sz="1200" dirty="0"/>
              <a:t> </a:t>
            </a:r>
            <a:r>
              <a:rPr lang="en-US" sz="1200" dirty="0" err="1"/>
              <a:t>Navegante</a:t>
            </a:r>
            <a:r>
              <a:rPr lang="en-US" sz="1200" dirty="0"/>
              <a:t> in the Lisbon Metropolitan Area	6/8</a:t>
            </a:r>
            <a:endParaRPr lang="nl-NL" sz="1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7CEA0FA-18FD-F71B-066F-F00E6F5E2313}"/>
              </a:ext>
            </a:extLst>
          </p:cNvPr>
          <p:cNvSpPr txBox="1">
            <a:spLocks/>
          </p:cNvSpPr>
          <p:nvPr/>
        </p:nvSpPr>
        <p:spPr>
          <a:xfrm>
            <a:off x="4010035" y="151667"/>
            <a:ext cx="4448041" cy="741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Data Mart</a:t>
            </a:r>
          </a:p>
        </p:txBody>
      </p:sp>
      <p:pic>
        <p:nvPicPr>
          <p:cNvPr id="8" name="Picture 7" descr="A close-up of a document&#10;&#10;Description automatically generated">
            <a:extLst>
              <a:ext uri="{FF2B5EF4-FFF2-40B4-BE49-F238E27FC236}">
                <a16:creationId xmlns:a16="http://schemas.microsoft.com/office/drawing/2014/main" id="{0767C17C-E7E4-A7C8-284B-4E4FFBEDF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15" y="1134965"/>
            <a:ext cx="10331679" cy="483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0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257068-620C-492F-9F3F-C0154AFCD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" y="6079716"/>
            <a:ext cx="837615" cy="778284"/>
          </a:xfrm>
          <a:prstGeom prst="rect">
            <a:avLst/>
          </a:prstGeom>
          <a:solidFill>
            <a:srgbClr val="E30B00"/>
          </a:solidFill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0DAE1E-BAA0-4B9C-897D-577692B3F1E5}"/>
              </a:ext>
            </a:extLst>
          </p:cNvPr>
          <p:cNvSpPr/>
          <p:nvPr/>
        </p:nvSpPr>
        <p:spPr>
          <a:xfrm>
            <a:off x="694267" y="6213323"/>
            <a:ext cx="11432417" cy="329293"/>
          </a:xfrm>
          <a:prstGeom prst="rect">
            <a:avLst/>
          </a:prstGeom>
          <a:solidFill>
            <a:srgbClr val="EE4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    Big Data Tools and Analytics					Best </a:t>
            </a:r>
            <a:r>
              <a:rPr lang="en-US" sz="1200" dirty="0" err="1"/>
              <a:t>Carris</a:t>
            </a:r>
            <a:r>
              <a:rPr lang="en-US" sz="1200" dirty="0"/>
              <a:t> </a:t>
            </a:r>
            <a:r>
              <a:rPr lang="en-US" sz="1200" dirty="0" err="1"/>
              <a:t>Espaço</a:t>
            </a:r>
            <a:r>
              <a:rPr lang="en-US" sz="1200" dirty="0"/>
              <a:t> </a:t>
            </a:r>
            <a:r>
              <a:rPr lang="en-US" sz="1200" dirty="0" err="1"/>
              <a:t>Navegante</a:t>
            </a:r>
            <a:r>
              <a:rPr lang="en-US" sz="1200" dirty="0"/>
              <a:t> in the Lisbon Metropolitan Area	7/8</a:t>
            </a:r>
            <a:endParaRPr lang="nl-NL" sz="1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7CEA0FA-18FD-F71B-066F-F00E6F5E2313}"/>
              </a:ext>
            </a:extLst>
          </p:cNvPr>
          <p:cNvSpPr txBox="1">
            <a:spLocks/>
          </p:cNvSpPr>
          <p:nvPr/>
        </p:nvSpPr>
        <p:spPr>
          <a:xfrm>
            <a:off x="1466061" y="327303"/>
            <a:ext cx="9888827" cy="9693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Decision Criteria for Weighted Sum Model: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881F9-4CCB-CE55-CD95-A18D25757182}"/>
              </a:ext>
            </a:extLst>
          </p:cNvPr>
          <p:cNvSpPr txBox="1">
            <a:spLocks/>
          </p:cNvSpPr>
          <p:nvPr/>
        </p:nvSpPr>
        <p:spPr>
          <a:xfrm>
            <a:off x="2662989" y="2025316"/>
            <a:ext cx="7383319" cy="28073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Average Expected Wait Time in Rush Hour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Number of Open Hours per week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Number of Bus Stops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Average Rating on Google Reviews</a:t>
            </a:r>
          </a:p>
        </p:txBody>
      </p:sp>
    </p:spTree>
    <p:extLst>
      <p:ext uri="{BB962C8B-B14F-4D97-AF65-F5344CB8AC3E}">
        <p14:creationId xmlns:p14="http://schemas.microsoft.com/office/powerpoint/2010/main" val="4198205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257068-620C-492F-9F3F-C0154AFCD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" y="6079716"/>
            <a:ext cx="837615" cy="778284"/>
          </a:xfrm>
          <a:prstGeom prst="rect">
            <a:avLst/>
          </a:prstGeom>
          <a:solidFill>
            <a:srgbClr val="E30B00"/>
          </a:solidFill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0DAE1E-BAA0-4B9C-897D-577692B3F1E5}"/>
              </a:ext>
            </a:extLst>
          </p:cNvPr>
          <p:cNvSpPr/>
          <p:nvPr/>
        </p:nvSpPr>
        <p:spPr>
          <a:xfrm>
            <a:off x="694267" y="6213323"/>
            <a:ext cx="11432417" cy="329293"/>
          </a:xfrm>
          <a:prstGeom prst="rect">
            <a:avLst/>
          </a:prstGeom>
          <a:solidFill>
            <a:srgbClr val="EE40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    Big Data Tools and Analytics					Best </a:t>
            </a:r>
            <a:r>
              <a:rPr lang="en-US" sz="1200" dirty="0" err="1"/>
              <a:t>Carris</a:t>
            </a:r>
            <a:r>
              <a:rPr lang="en-US" sz="1200" dirty="0"/>
              <a:t> </a:t>
            </a:r>
            <a:r>
              <a:rPr lang="en-US" sz="1200" dirty="0" err="1"/>
              <a:t>Espaço</a:t>
            </a:r>
            <a:r>
              <a:rPr lang="en-US" sz="1200" dirty="0"/>
              <a:t> </a:t>
            </a:r>
            <a:r>
              <a:rPr lang="en-US" sz="1200" dirty="0" err="1"/>
              <a:t>Navegante</a:t>
            </a:r>
            <a:r>
              <a:rPr lang="en-US" sz="1200" dirty="0"/>
              <a:t> in the Lisbon Metropolitan Area	8/8</a:t>
            </a:r>
            <a:endParaRPr lang="nl-NL" sz="1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7CEA0FA-18FD-F71B-066F-F00E6F5E2313}"/>
              </a:ext>
            </a:extLst>
          </p:cNvPr>
          <p:cNvSpPr txBox="1">
            <a:spLocks/>
          </p:cNvSpPr>
          <p:nvPr/>
        </p:nvSpPr>
        <p:spPr>
          <a:xfrm>
            <a:off x="4186454" y="315384"/>
            <a:ext cx="4448041" cy="741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Limitations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724A3-60D0-3116-ADBC-A09819AAB7A4}"/>
              </a:ext>
            </a:extLst>
          </p:cNvPr>
          <p:cNvSpPr txBox="1">
            <a:spLocks/>
          </p:cNvSpPr>
          <p:nvPr/>
        </p:nvSpPr>
        <p:spPr>
          <a:xfrm>
            <a:off x="468085" y="1568918"/>
            <a:ext cx="11432417" cy="34073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/>
              <a:t>Time Span Discrepancy:</a:t>
            </a:r>
            <a:r>
              <a:rPr lang="en-US" sz="3600" dirty="0"/>
              <a:t> Google Reviews cover a longer time span compared to the </a:t>
            </a:r>
            <a:r>
              <a:rPr lang="en-US" sz="3600" dirty="0" err="1"/>
              <a:t>Carris</a:t>
            </a:r>
            <a:r>
              <a:rPr lang="en-US" sz="3600" dirty="0"/>
              <a:t> table, making direct comparisons challenging due to differing granularity.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/>
              <a:t>Review Verification: </a:t>
            </a:r>
            <a:r>
              <a:rPr lang="en-US" sz="3600" dirty="0"/>
              <a:t>Reviews are not verified, leading to a broader range of complaints beyond customer service issues or waiting times.</a:t>
            </a:r>
          </a:p>
        </p:txBody>
      </p:sp>
    </p:spTree>
    <p:extLst>
      <p:ext uri="{BB962C8B-B14F-4D97-AF65-F5344CB8AC3E}">
        <p14:creationId xmlns:p14="http://schemas.microsoft.com/office/powerpoint/2010/main" val="339186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F88FFB5-58F7-4F51-A5E7-0DDBAA0E2B54}">
  <we:reference id="wa200003220" version="1.0.0.0" store="en-US" storeType="OMEX"/>
  <we:alternateReferences>
    <we:reference id="WA200003220" version="1.0.0.0" store="WA200003220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2A4B5908A5D4A8C4B1ED1E0843E59" ma:contentTypeVersion="7" ma:contentTypeDescription="Create a new document." ma:contentTypeScope="" ma:versionID="81d4667b1fb581bfd6561020933c1b2c">
  <xsd:schema xmlns:xsd="http://www.w3.org/2001/XMLSchema" xmlns:xs="http://www.w3.org/2001/XMLSchema" xmlns:p="http://schemas.microsoft.com/office/2006/metadata/properties" xmlns:ns2="37e049a0-3925-4f46-a490-af295299e38b" targetNamespace="http://schemas.microsoft.com/office/2006/metadata/properties" ma:root="true" ma:fieldsID="10d690f69d9c822333bb9e69d2b07258" ns2:_="">
    <xsd:import namespace="37e049a0-3925-4f46-a490-af295299e3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e049a0-3925-4f46-a490-af295299e3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48f9566-069b-479b-843d-4f6c74a4a3f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7e049a0-3925-4f46-a490-af295299e38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455ACD3-B08C-4651-86AE-0A6F8BA857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7B0556-626B-40B8-9C58-1EC1999F55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e049a0-3925-4f46-a490-af295299e3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AE8C41-1AFF-4D0F-B770-0540019AB958}">
  <ds:schemaRefs>
    <ds:schemaRef ds:uri="37e049a0-3925-4f46-a490-af295299e38b"/>
    <ds:schemaRef ds:uri="5738ca4f-a0f1-4117-8d5a-88f5cba9b25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</TotalTime>
  <Words>534</Words>
  <Application>Microsoft Office PowerPoint</Application>
  <PresentationFormat>Widescreen</PresentationFormat>
  <Paragraphs>52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Best Carris Espaço Navegante in the Lisbon Metropolitan Area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report</dc:title>
  <dc:creator>Alexis Driesen</dc:creator>
  <cp:lastModifiedBy>Daniel Esteban Enriquez Eguiguren</cp:lastModifiedBy>
  <cp:revision>17</cp:revision>
  <dcterms:created xsi:type="dcterms:W3CDTF">2021-11-07T14:55:06Z</dcterms:created>
  <dcterms:modified xsi:type="dcterms:W3CDTF">2024-03-20T21:07:50Z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0x01010004B2A4B5908A5D4A8C4B1ED1E0843E59</vt:lpwstr>
  </property>
  <property fmtid="{D5CDD505-2E9C-101B-9397-08002B2CF9AE}" pid="3" name="Order">
    <vt:r8>2400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MediaServiceImageTags">
    <vt:lpwstr/>
  </property>
</Properties>
</file>