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2" r:id="rId6"/>
    <p:sldId id="314" r:id="rId7"/>
    <p:sldId id="319" r:id="rId8"/>
    <p:sldId id="318" r:id="rId9"/>
    <p:sldId id="316" r:id="rId10"/>
    <p:sldId id="315" r:id="rId11"/>
    <p:sldId id="320" r:id="rId12"/>
    <p:sldId id="317" r:id="rId13"/>
    <p:sldId id="32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488F9-4A0E-4A0A-9956-1531DB11D103}" v="4" dt="2022-05-16T09:28:55.055"/>
    <p1510:client id="{DB84D9E7-5432-4D3A-9752-85ED3B19F2D9}" v="4" vWet="6" dt="2022-05-17T08:23:18.172"/>
    <p1510:client id="{E73450B6-338C-4D50-B373-90BFB62871CC}" v="188" dt="2022-05-17T08:26:04.167"/>
    <p1510:client id="{ECAB7905-7183-4741-8CC3-FEAC479BCA03}" v="4" dt="2022-05-16T13:32:05.929"/>
    <p1510:client id="{F35E84B3-6640-44EB-AF3A-6078E772B59C}" v="696" dt="2022-05-16T11:31:2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6959E-5F51-42D2-8646-88147CDE8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768B-997B-4898-9856-55E22F219D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EBD0-BE08-4F22-9831-82EE1B9BFE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2903-3385-42AD-A263-45CB1D7AD5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A00C-410F-4CB1-9244-9E5CFCDBA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FC45-BE93-43C4-A541-8E4F66A2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6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3991-2FD5-443C-BCEA-615ABA4CB23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89826-0F05-4FD8-9B0A-9EE8C7CFA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5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8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4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8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0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4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9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2750-A60D-4B8A-AFCB-7D5F6F32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07A9-B7E3-463B-A0B0-8763EE6A2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5CB3-6FA1-40C2-A0DF-6CF9557D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8ECD-FF50-4198-91F0-5E18BFF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0422-C128-4732-84BA-BD57031C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30F-383E-4115-8F71-D79BF83A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B8A-0CF2-4881-B253-53637A6C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A411-0786-4A65-9A31-D78F078F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817F-B013-4A23-B3EE-36C6B841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4AB4-D4BE-48DE-BDBA-58F2830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19C-CF53-477E-9711-3F61A1C9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2341F-A6D0-4FF5-A442-050525D0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186D-F8AA-4761-A1E7-A09EFF8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4954-A8AD-4E0E-AA86-F8948E4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C28-922C-44DE-AC6B-9F1E264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0EF-6030-4DE5-9DE2-B8F60091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07" y="212725"/>
            <a:ext cx="10781099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C0C-E197-4EB1-8582-E6EF283E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07" y="1673225"/>
            <a:ext cx="10781099" cy="4351338"/>
          </a:xfrm>
        </p:spPr>
        <p:txBody>
          <a:bodyPr/>
          <a:lstStyle>
            <a:lvl1pPr defTabSz="180000">
              <a:defRPr/>
            </a:lvl1pPr>
            <a:lvl2pPr defTabSz="180000">
              <a:defRPr/>
            </a:lvl2pPr>
            <a:lvl3pPr defTabSz="180000">
              <a:defRPr/>
            </a:lvl3pPr>
            <a:lvl4pPr defTabSz="180000">
              <a:defRPr/>
            </a:lvl4pPr>
            <a:lvl5pPr defTabSz="1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A07D-1C54-4C41-B7C6-EA1FFBA35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" y="6129949"/>
            <a:ext cx="774890" cy="72000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13AD3D-366C-4A9C-BD9C-55EC32C5F932}"/>
              </a:ext>
            </a:extLst>
          </p:cNvPr>
          <p:cNvSpPr/>
          <p:nvPr userDrawn="1"/>
        </p:nvSpPr>
        <p:spPr>
          <a:xfrm>
            <a:off x="654608" y="6251997"/>
            <a:ext cx="11556000" cy="30960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D8E5-CDE7-45AA-BEE4-C393A5B34D8F}"/>
              </a:ext>
            </a:extLst>
          </p:cNvPr>
          <p:cNvSpPr/>
          <p:nvPr userDrawn="1"/>
        </p:nvSpPr>
        <p:spPr>
          <a:xfrm>
            <a:off x="338885" y="6251997"/>
            <a:ext cx="696165" cy="159916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06E2BC-ED9A-468D-B805-A24F2125FAD2}"/>
              </a:ext>
            </a:extLst>
          </p:cNvPr>
          <p:cNvSpPr txBox="1">
            <a:spLocks/>
          </p:cNvSpPr>
          <p:nvPr userDrawn="1"/>
        </p:nvSpPr>
        <p:spPr>
          <a:xfrm>
            <a:off x="851707" y="6251997"/>
            <a:ext cx="10584000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Programming for Data Science				 Rosanna Müller, Rodrigo </a:t>
            </a:r>
            <a:r>
              <a:rPr lang="en-GB" err="1"/>
              <a:t>Conceição</a:t>
            </a:r>
            <a:r>
              <a:rPr lang="en-GB"/>
              <a:t>, João Silvestre Marc </a:t>
            </a:r>
            <a:r>
              <a:rPr lang="en-GB" err="1"/>
              <a:t>Behse</a:t>
            </a:r>
            <a:r>
              <a:rPr lang="en-GB"/>
              <a:t>, 17.05.2022</a:t>
            </a:r>
          </a:p>
        </p:txBody>
      </p:sp>
    </p:spTree>
    <p:extLst>
      <p:ext uri="{BB962C8B-B14F-4D97-AF65-F5344CB8AC3E}">
        <p14:creationId xmlns:p14="http://schemas.microsoft.com/office/powerpoint/2010/main" val="3133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51E0-BB07-40F1-9455-BA1C038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765D-1A29-441B-BC85-327C10BF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61D2-3854-45F3-8A33-F73B2B0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458B-E886-45C4-9AF8-0687997F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578B-C3D7-41FD-A3D4-CFEDC74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DBB2-5D7A-475D-B289-AD56D0E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1F76-4D25-45B0-9324-DC081A70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444B-214D-42E8-86E6-72966506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3338-4C52-4AEC-BFD6-E3358A7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DCD0-4633-4E70-B456-7F99AAC0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9FD0-2EB7-46CA-8FB2-72D269EB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630-8582-4D88-93F1-9EA5D4E8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952D-3C6D-4731-92B3-B279A1D3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CCDC-1C6E-4832-907B-180017BB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18714-E5D5-4EC9-BDBD-16D11BD20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AA59-0714-4DCC-A5EC-480F1F38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F8387-D491-43BF-A443-9CC35A4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99A99-2212-4C89-9BF2-E1F5E11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E5A8C-8FF0-43CC-A988-2044390B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875D-8AEE-4385-B4F9-5F8BD655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4D84E-DF76-43DA-A978-798A655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02C8-2F1B-4F30-9597-B4D5C6E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3B0DB-20FB-4D1F-B8A3-7DED3F8B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D1A3E-2082-41E7-BD48-163703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650B-4215-4129-B597-06964F8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7F3CA-EFC3-4BE2-8396-F58BC6D3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48F8-D83B-486E-96CB-FD06B64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AAB-CC2B-4BB0-99FF-2A961E48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FAFD-1B45-4608-BC55-1EDA9AD7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0207-6FE6-4026-909B-9112C3D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70A9-1B4F-43D7-B001-E49BA55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9E7B-5355-4C9F-BAC4-A7BB3BB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4C8-7EBC-4BBB-A665-3F4C1E9B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88B2B-8422-4D04-A35F-732036735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741D-C01E-49C8-8DA3-9BCBD76F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FDA-4200-44D6-B857-C0FF96A1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2534-C594-4724-B937-0EC6775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4695-9930-4734-BA7F-5FC5A8C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94C2D-D00C-4BFD-95EA-F5419ED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5E8D-17E1-437F-853D-DC4E81FD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4B71-6AAD-42DA-AFD4-5CFDBF2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51D9-1B1E-407C-87E3-D350BB3A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AF04-0262-4D43-82D7-9425C9833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7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B4C4-3B6A-497A-98A0-26375C2C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1" y="1122363"/>
            <a:ext cx="9929533" cy="2387600"/>
          </a:xfrm>
        </p:spPr>
        <p:txBody>
          <a:bodyPr>
            <a:normAutofit/>
          </a:bodyPr>
          <a:lstStyle/>
          <a:p>
            <a:r>
              <a:rPr lang="en-US" sz="4400" dirty="0"/>
              <a:t>Best </a:t>
            </a:r>
            <a:r>
              <a:rPr lang="en-US" sz="4400" dirty="0" err="1"/>
              <a:t>Carris</a:t>
            </a:r>
            <a:r>
              <a:rPr lang="en-US" sz="4400" dirty="0"/>
              <a:t> </a:t>
            </a:r>
            <a:r>
              <a:rPr lang="en-US" sz="4400" dirty="0" err="1"/>
              <a:t>Espaço</a:t>
            </a:r>
            <a:r>
              <a:rPr lang="en-US" sz="4400" dirty="0"/>
              <a:t> </a:t>
            </a:r>
            <a:r>
              <a:rPr lang="en-US" sz="4400" dirty="0" err="1"/>
              <a:t>Navegante</a:t>
            </a:r>
            <a:r>
              <a:rPr lang="en-US" sz="4400" dirty="0"/>
              <a:t> in the Lisbon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E196-61E1-4852-8824-D8FBE886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2387599"/>
          </a:xfrm>
        </p:spPr>
        <p:txBody>
          <a:bodyPr>
            <a:normAutofit/>
          </a:bodyPr>
          <a:lstStyle/>
          <a:p>
            <a:r>
              <a:rPr lang="nl-NL" sz="3200" dirty="0" err="1">
                <a:latin typeface="+mj-lt"/>
              </a:rPr>
              <a:t>Individual</a:t>
            </a:r>
            <a:r>
              <a:rPr lang="nl-NL" sz="3200" dirty="0">
                <a:latin typeface="+mj-lt"/>
              </a:rPr>
              <a:t> Project</a:t>
            </a:r>
          </a:p>
          <a:p>
            <a:r>
              <a:rPr lang="en-US" sz="3200" dirty="0">
                <a:latin typeface="+mj-lt"/>
              </a:rPr>
              <a:t>Big Data Tools and Analytics</a:t>
            </a:r>
            <a:endParaRPr lang="nl-NL" sz="2000" dirty="0">
              <a:latin typeface="+mj-lt"/>
            </a:endParaRPr>
          </a:p>
          <a:p>
            <a:r>
              <a:rPr lang="nl-NL" dirty="0">
                <a:latin typeface="+mj-lt"/>
              </a:rPr>
              <a:t>Daniel Enriquez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41605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1241571" y="241176"/>
            <a:ext cx="10950429" cy="60325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5C167C-026B-7B5F-9A21-3F06985C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74373"/>
            <a:ext cx="2950029" cy="105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6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GitHub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8D826-C081-7EC1-F178-8173DD70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A9698-6D80-A086-D259-AD54BAF5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634" y="1486245"/>
            <a:ext cx="4297680" cy="4297680"/>
          </a:xfrm>
          <a:prstGeom prst="rect">
            <a:avLst/>
          </a:prstGeom>
        </p:spPr>
      </p:pic>
      <p:pic>
        <p:nvPicPr>
          <p:cNvPr id="1026" name="Picture 2" descr="GitHub - Wikipedia">
            <a:extLst>
              <a:ext uri="{FF2B5EF4-FFF2-40B4-BE49-F238E27FC236}">
                <a16:creationId xmlns:a16="http://schemas.microsoft.com/office/drawing/2014/main" id="{3BED91CA-AD38-B6FB-5FBB-549C9623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2084614"/>
            <a:ext cx="2296886" cy="2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24A3-60D0-3116-ADBC-A09819AAB7A4}"/>
              </a:ext>
            </a:extLst>
          </p:cNvPr>
          <p:cNvSpPr txBox="1">
            <a:spLocks/>
          </p:cNvSpPr>
          <p:nvPr/>
        </p:nvSpPr>
        <p:spPr>
          <a:xfrm>
            <a:off x="545087" y="1190454"/>
            <a:ext cx="11432417" cy="412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Brown, A., &amp; Bauer, A. M. (2016). Remotely designed appropriate technology for emergency disaster response in Nepal. Procedia engineering, 159, 275-283.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dirty="0"/>
              <a:t>Carris Metropolitana. (2024). Carris Metropolitana API (Beta). GitHub. https://github.com/carrismetropolitana/api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Google. (n.d.). Work with review data. Google My Business API. Retrieved March 18, 2024, from https://developers.google.com/my-business/content/review-data</a:t>
            </a:r>
          </a:p>
        </p:txBody>
      </p:sp>
    </p:spTree>
    <p:extLst>
      <p:ext uri="{BB962C8B-B14F-4D97-AF65-F5344CB8AC3E}">
        <p14:creationId xmlns:p14="http://schemas.microsoft.com/office/powerpoint/2010/main" val="36220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1/8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29691" y="3286489"/>
            <a:ext cx="11006979" cy="149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Research Question: </a:t>
            </a:r>
            <a:r>
              <a:rPr lang="en-US" sz="4000" dirty="0"/>
              <a:t>What's the best </a:t>
            </a:r>
            <a:r>
              <a:rPr lang="en-US" sz="4000" dirty="0" err="1"/>
              <a:t>Carris</a:t>
            </a:r>
            <a:r>
              <a:rPr lang="en-US" sz="4000" dirty="0"/>
              <a:t> </a:t>
            </a:r>
            <a:r>
              <a:rPr lang="en-US" sz="4000" dirty="0" err="1"/>
              <a:t>Espaço</a:t>
            </a:r>
            <a:r>
              <a:rPr lang="en-US" sz="4000" dirty="0"/>
              <a:t> </a:t>
            </a:r>
            <a:r>
              <a:rPr lang="en-US" sz="4000" dirty="0" err="1"/>
              <a:t>Navegante</a:t>
            </a:r>
            <a:r>
              <a:rPr lang="en-US" sz="4000" dirty="0"/>
              <a:t> in the Lisbon Metropolitan Area.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229D7A-7EF1-C4D6-5A06-65C39533ED1D}"/>
              </a:ext>
            </a:extLst>
          </p:cNvPr>
          <p:cNvSpPr txBox="1">
            <a:spLocks/>
          </p:cNvSpPr>
          <p:nvPr/>
        </p:nvSpPr>
        <p:spPr>
          <a:xfrm>
            <a:off x="694267" y="1049539"/>
            <a:ext cx="6871304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Motivation: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waiting</a:t>
            </a:r>
            <a:r>
              <a:rPr lang="de-DE" sz="4000" dirty="0"/>
              <a:t> </a:t>
            </a:r>
            <a:r>
              <a:rPr lang="de-DE" sz="4000" dirty="0" err="1"/>
              <a:t>queue</a:t>
            </a:r>
            <a:r>
              <a:rPr lang="de-DE" sz="4000" dirty="0"/>
              <a:t> </a:t>
            </a:r>
            <a:r>
              <a:rPr lang="de-DE" sz="4000" dirty="0" err="1"/>
              <a:t>lines</a:t>
            </a:r>
            <a:r>
              <a:rPr lang="de-DE" sz="4000" dirty="0"/>
              <a:t>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dirty="0" err="1"/>
              <a:t>long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get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public</a:t>
            </a:r>
            <a:r>
              <a:rPr lang="de-DE" sz="4000" dirty="0"/>
              <a:t> </a:t>
            </a:r>
            <a:r>
              <a:rPr lang="de-DE" sz="4000" dirty="0" err="1"/>
              <a:t>transportation</a:t>
            </a:r>
            <a:r>
              <a:rPr lang="de-DE" sz="4000" dirty="0"/>
              <a:t> </a:t>
            </a:r>
            <a:r>
              <a:rPr lang="de-DE" sz="4000" dirty="0" err="1"/>
              <a:t>card</a:t>
            </a:r>
            <a:r>
              <a:rPr lang="de-DE" sz="4000" dirty="0"/>
              <a:t>.</a:t>
            </a:r>
            <a:endParaRPr lang="en-US" sz="4000" dirty="0"/>
          </a:p>
        </p:txBody>
      </p:sp>
      <p:pic>
        <p:nvPicPr>
          <p:cNvPr id="1026" name="Picture 2" descr="navegante - Cartões">
            <a:extLst>
              <a:ext uri="{FF2B5EF4-FFF2-40B4-BE49-F238E27FC236}">
                <a16:creationId xmlns:a16="http://schemas.microsoft.com/office/drawing/2014/main" id="{1A57D258-6856-34E6-ED9D-9ECFAF51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35" y="664456"/>
            <a:ext cx="2809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2/8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592510" y="1933574"/>
            <a:ext cx="11006979" cy="149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111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3/8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C588F-F651-17CF-D840-DED02139C66D}"/>
              </a:ext>
            </a:extLst>
          </p:cNvPr>
          <p:cNvSpPr txBox="1">
            <a:spLocks/>
          </p:cNvSpPr>
          <p:nvPr/>
        </p:nvSpPr>
        <p:spPr>
          <a:xfrm>
            <a:off x="621649" y="411218"/>
            <a:ext cx="10948687" cy="2329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Decision theory: Multiple-Criteria Decision Analysis (MCDA). Specifically, the Weighted Sum Model (WSM).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568C-406C-AD83-7077-D440747C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32" y="1867010"/>
            <a:ext cx="7506086" cy="1263715"/>
          </a:xfrm>
          <a:prstGeom prst="rect">
            <a:avLst/>
          </a:prstGeom>
        </p:spPr>
      </p:pic>
      <p:pic>
        <p:nvPicPr>
          <p:cNvPr id="2050" name="Picture 2" descr="Example MCDA weighted-sum matrix | Download Table">
            <a:extLst>
              <a:ext uri="{FF2B5EF4-FFF2-40B4-BE49-F238E27FC236}">
                <a16:creationId xmlns:a16="http://schemas.microsoft.com/office/drawing/2014/main" id="{CE4C4C35-0936-9F65-62CF-8DEB689F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04" y="3303106"/>
            <a:ext cx="57435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E15A6-9593-3BC5-860E-233FBFC528D4}"/>
              </a:ext>
            </a:extLst>
          </p:cNvPr>
          <p:cNvSpPr txBox="1"/>
          <p:nvPr/>
        </p:nvSpPr>
        <p:spPr>
          <a:xfrm>
            <a:off x="3465017" y="5556882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Note. Adapted from </a:t>
            </a:r>
            <a:r>
              <a:rPr lang="en-US" sz="1800" dirty="0"/>
              <a:t>Brown, A., &amp; Bauer, A. M. (2016).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arris Metropolitana">
            <a:extLst>
              <a:ext uri="{FF2B5EF4-FFF2-40B4-BE49-F238E27FC236}">
                <a16:creationId xmlns:a16="http://schemas.microsoft.com/office/drawing/2014/main" id="{2816228A-B28E-3225-9797-765CAABC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9" y="1927201"/>
            <a:ext cx="3654879" cy="36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4/8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5D43-BA66-5139-939B-7C242E9BF166}"/>
              </a:ext>
            </a:extLst>
          </p:cNvPr>
          <p:cNvSpPr txBox="1">
            <a:spLocks/>
          </p:cNvSpPr>
          <p:nvPr/>
        </p:nvSpPr>
        <p:spPr>
          <a:xfrm>
            <a:off x="3338579" y="297115"/>
            <a:ext cx="5514841" cy="741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Sources</a:t>
            </a:r>
          </a:p>
        </p:txBody>
      </p:sp>
      <p:pic>
        <p:nvPicPr>
          <p:cNvPr id="11" name="Picture 10" descr="A green circle with a black border and a blue line in the center&#10;&#10;Description automatically generated">
            <a:extLst>
              <a:ext uri="{FF2B5EF4-FFF2-40B4-BE49-F238E27FC236}">
                <a16:creationId xmlns:a16="http://schemas.microsoft.com/office/drawing/2014/main" id="{EF037F64-BFF7-C99E-A07E-7182F77D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89" y="2840694"/>
            <a:ext cx="1705724" cy="1705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AFA61A-301B-FCB0-4372-9725A409D6D2}"/>
              </a:ext>
            </a:extLst>
          </p:cNvPr>
          <p:cNvSpPr txBox="1"/>
          <p:nvPr/>
        </p:nvSpPr>
        <p:spPr>
          <a:xfrm>
            <a:off x="694267" y="1351849"/>
            <a:ext cx="10612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Secondary data sources:</a:t>
            </a:r>
          </a:p>
          <a:p>
            <a:r>
              <a:rPr lang="en-US" sz="3200" dirty="0">
                <a:latin typeface="+mj-lt"/>
              </a:rPr>
              <a:t>I don’t collect the data.</a:t>
            </a:r>
          </a:p>
          <a:p>
            <a:r>
              <a:rPr lang="en-US" sz="3200" dirty="0">
                <a:latin typeface="+mj-lt"/>
              </a:rPr>
              <a:t>Access the data trough API.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5DEBE-CB79-CA61-E99E-7B758BBDEFFB}"/>
              </a:ext>
            </a:extLst>
          </p:cNvPr>
          <p:cNvSpPr txBox="1"/>
          <p:nvPr/>
        </p:nvSpPr>
        <p:spPr>
          <a:xfrm>
            <a:off x="694267" y="5093441"/>
            <a:ext cx="63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Carris Metropolitana. (2024). Carris Metropolitana API (Beta).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Google. (n.d.). Work with review data.</a:t>
            </a:r>
          </a:p>
        </p:txBody>
      </p:sp>
      <p:pic>
        <p:nvPicPr>
          <p:cNvPr id="4104" name="Picture 8" descr="How to Embed Google Reviews on Your Website">
            <a:extLst>
              <a:ext uri="{FF2B5EF4-FFF2-40B4-BE49-F238E27FC236}">
                <a16:creationId xmlns:a16="http://schemas.microsoft.com/office/drawing/2014/main" id="{824893E7-2EEF-71F4-97ED-F957C871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4" y="2988312"/>
            <a:ext cx="3009900" cy="14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8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5/8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5D43-BA66-5139-939B-7C242E9BF166}"/>
              </a:ext>
            </a:extLst>
          </p:cNvPr>
          <p:cNvSpPr txBox="1">
            <a:spLocks/>
          </p:cNvSpPr>
          <p:nvPr/>
        </p:nvSpPr>
        <p:spPr>
          <a:xfrm>
            <a:off x="3210242" y="160421"/>
            <a:ext cx="5514841" cy="741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ELT Pipeline Diagram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C04217E-AFA1-7A72-A718-883FA1272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242"/>
            <a:ext cx="12192000" cy="3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6/8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010035" y="151667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Mart</a:t>
            </a:r>
          </a:p>
        </p:txBody>
      </p:sp>
      <p:pic>
        <p:nvPicPr>
          <p:cNvPr id="8" name="Picture 7" descr="A close-up of a document&#10;&#10;Description automatically generated">
            <a:extLst>
              <a:ext uri="{FF2B5EF4-FFF2-40B4-BE49-F238E27FC236}">
                <a16:creationId xmlns:a16="http://schemas.microsoft.com/office/drawing/2014/main" id="{0767C17C-E7E4-A7C8-284B-4E4FFBEDF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15" y="1134965"/>
            <a:ext cx="10331679" cy="48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7/8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1466061" y="327303"/>
            <a:ext cx="9888827" cy="969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Criteria for Weighted Sum Model: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81F9-4CCB-CE55-CD95-A18D25757182}"/>
              </a:ext>
            </a:extLst>
          </p:cNvPr>
          <p:cNvSpPr txBox="1">
            <a:spLocks/>
          </p:cNvSpPr>
          <p:nvPr/>
        </p:nvSpPr>
        <p:spPr>
          <a:xfrm>
            <a:off x="2662989" y="2025316"/>
            <a:ext cx="7383319" cy="2807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Average Expected Wait Time in Rush Hour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Number of Open Hours per week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Number of Bus Stops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Average Rating on Google Reviews</a:t>
            </a:r>
          </a:p>
        </p:txBody>
      </p:sp>
    </p:spTree>
    <p:extLst>
      <p:ext uri="{BB962C8B-B14F-4D97-AF65-F5344CB8AC3E}">
        <p14:creationId xmlns:p14="http://schemas.microsoft.com/office/powerpoint/2010/main" val="419820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8/8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Limitations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24A3-60D0-3116-ADBC-A09819AAB7A4}"/>
              </a:ext>
            </a:extLst>
          </p:cNvPr>
          <p:cNvSpPr txBox="1">
            <a:spLocks/>
          </p:cNvSpPr>
          <p:nvPr/>
        </p:nvSpPr>
        <p:spPr>
          <a:xfrm>
            <a:off x="468085" y="1568918"/>
            <a:ext cx="11432417" cy="3407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Time Span Discrepancy:</a:t>
            </a:r>
            <a:r>
              <a:rPr lang="en-US" sz="3600" dirty="0"/>
              <a:t> Google Reviews cover a longer time span compared to the </a:t>
            </a:r>
            <a:r>
              <a:rPr lang="en-US" sz="3600" dirty="0" err="1"/>
              <a:t>Carris</a:t>
            </a:r>
            <a:r>
              <a:rPr lang="en-US" sz="3600" dirty="0"/>
              <a:t> table, making direct comparisons challenging due to differing granularity.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Review Verification: </a:t>
            </a:r>
            <a:r>
              <a:rPr lang="en-US" sz="3600" dirty="0"/>
              <a:t>Reviews are not verified, leading to a broader range of complaints beyond customer service issues or waiting times.</a:t>
            </a:r>
          </a:p>
        </p:txBody>
      </p:sp>
    </p:spTree>
    <p:extLst>
      <p:ext uri="{BB962C8B-B14F-4D97-AF65-F5344CB8AC3E}">
        <p14:creationId xmlns:p14="http://schemas.microsoft.com/office/powerpoint/2010/main" val="33918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88FFB5-58F7-4F51-A5E7-0DDBAA0E2B54}">
  <we:reference id="wa200003220" version="1.0.0.0" store="en-US" storeType="OMEX"/>
  <we:alternateReferences>
    <we:reference id="WA200003220" version="1.0.0.0" store="WA20000322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2A4B5908A5D4A8C4B1ED1E0843E59" ma:contentTypeVersion="7" ma:contentTypeDescription="Create a new document." ma:contentTypeScope="" ma:versionID="81d4667b1fb581bfd6561020933c1b2c">
  <xsd:schema xmlns:xsd="http://www.w3.org/2001/XMLSchema" xmlns:xs="http://www.w3.org/2001/XMLSchema" xmlns:p="http://schemas.microsoft.com/office/2006/metadata/properties" xmlns:ns2="37e049a0-3925-4f46-a490-af295299e38b" targetNamespace="http://schemas.microsoft.com/office/2006/metadata/properties" ma:root="true" ma:fieldsID="10d690f69d9c822333bb9e69d2b07258" ns2:_="">
    <xsd:import namespace="37e049a0-3925-4f46-a490-af295299e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049a0-3925-4f46-a490-af295299e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8f9566-069b-479b-843d-4f6c74a4a3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e049a0-3925-4f46-a490-af295299e3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55ACD3-B08C-4651-86AE-0A6F8BA857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B0556-626B-40B8-9C58-1EC1999F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e049a0-3925-4f46-a490-af295299e3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AE8C41-1AFF-4D0F-B770-0540019AB958}">
  <ds:schemaRefs>
    <ds:schemaRef ds:uri="37e049a0-3925-4f46-a490-af295299e38b"/>
    <ds:schemaRef ds:uri="5738ca4f-a0f1-4117-8d5a-88f5cba9b2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534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Best Carris Espaço Navegante in the Lisbon Metropolitan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Alexis Driesen</dc:creator>
  <cp:lastModifiedBy>Daniel Esteban Enriquez Eguiguren</cp:lastModifiedBy>
  <cp:revision>17</cp:revision>
  <dcterms:created xsi:type="dcterms:W3CDTF">2021-11-07T14:55:06Z</dcterms:created>
  <dcterms:modified xsi:type="dcterms:W3CDTF">2024-03-18T22:23:48Z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0x01010004B2A4B5908A5D4A8C4B1ED1E0843E59</vt:lpwstr>
  </property>
  <property fmtid="{D5CDD505-2E9C-101B-9397-08002B2CF9AE}" pid="3" name="Order">
    <vt:r8>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