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59" r:id="rId9"/>
    <p:sldId id="265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6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3" r:id="rId27"/>
    <p:sldId id="278" r:id="rId28"/>
    <p:sldId id="282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58055-5F37-42FD-A2B7-D0F5214BECB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E332-9CC0-4D4A-AADC-45A26758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reports in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1E332-9CC0-4D4A-AADC-45A2675810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reports for more in depth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1E332-9CC0-4D4A-AADC-45A2675810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9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25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656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67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88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63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4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9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7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5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6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7193-BA82-4E93-9829-A7E83B38B51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C0D96-8BC4-4FBD-8387-47E88BD4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3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40FD-998E-44E5-8F68-F53BB80A8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TESTARE SI VERIFICARE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818DB-D127-41B5-B8EA-6580BC756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Holteiu</a:t>
            </a:r>
            <a:r>
              <a:rPr lang="en-US" dirty="0"/>
              <a:t> Daniel </a:t>
            </a:r>
            <a:r>
              <a:rPr lang="en-US" dirty="0" err="1"/>
              <a:t>Ninel</a:t>
            </a:r>
            <a:r>
              <a:rPr lang="en-US" dirty="0"/>
              <a:t> – </a:t>
            </a:r>
            <a:r>
              <a:rPr lang="en-US" dirty="0" err="1"/>
              <a:t>grupa</a:t>
            </a:r>
            <a:r>
              <a:rPr lang="en-US" dirty="0"/>
              <a:t> 507</a:t>
            </a:r>
          </a:p>
        </p:txBody>
      </p:sp>
    </p:spTree>
    <p:extLst>
      <p:ext uri="{BB962C8B-B14F-4D97-AF65-F5344CB8AC3E}">
        <p14:creationId xmlns:p14="http://schemas.microsoft.com/office/powerpoint/2010/main" val="161281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4F9C-E4F1-4B69-8FAB-598A541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Cause-effect 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031B-5C2C-4BD7-94A5-92D349AD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3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DAAF-1C4D-4E42-961E-900E3C07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Cauze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726D-9F3D-4A78-A001-0E64A25E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C1: N &lt; 1</a:t>
            </a:r>
          </a:p>
          <a:p>
            <a:r>
              <a:rPr lang="en-US" dirty="0"/>
              <a:t>C2: N &gt; 1000</a:t>
            </a:r>
          </a:p>
          <a:p>
            <a:r>
              <a:rPr lang="en-US" dirty="0"/>
              <a:t>C3: N = 1:1000</a:t>
            </a:r>
          </a:p>
          <a:p>
            <a:r>
              <a:rPr lang="en-US" dirty="0"/>
              <a:t>C4: N = length(array)</a:t>
            </a:r>
          </a:p>
          <a:p>
            <a:r>
              <a:rPr lang="en-US" dirty="0"/>
              <a:t>C5: N &lt;&gt; length(array)  </a:t>
            </a:r>
          </a:p>
        </p:txBody>
      </p:sp>
    </p:spTree>
    <p:extLst>
      <p:ext uri="{BB962C8B-B14F-4D97-AF65-F5344CB8AC3E}">
        <p14:creationId xmlns:p14="http://schemas.microsoft.com/office/powerpoint/2010/main" val="214933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D36E-6782-47F0-9D76-41E5DD6F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Efecte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9BD9-FA79-4BCA-8ADC-0F82E177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E1: Error</a:t>
            </a:r>
          </a:p>
          <a:p>
            <a:r>
              <a:rPr lang="en-US" dirty="0"/>
              <a:t>E2: Output = 0:N</a:t>
            </a:r>
          </a:p>
        </p:txBody>
      </p:sp>
    </p:spTree>
    <p:extLst>
      <p:ext uri="{BB962C8B-B14F-4D97-AF65-F5344CB8AC3E}">
        <p14:creationId xmlns:p14="http://schemas.microsoft.com/office/powerpoint/2010/main" val="261285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6260-168E-4042-9003-EA76E0BA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D7AC-013B-4563-8160-3438D7B04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Testele</a:t>
            </a:r>
            <a:r>
              <a:rPr lang="en-US" dirty="0"/>
              <a:t> se defines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cauzele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ca expectation </a:t>
            </a:r>
            <a:r>
              <a:rPr lang="en-US" dirty="0" err="1"/>
              <a:t>efectele</a:t>
            </a:r>
            <a:endParaRPr lang="en-US" dirty="0"/>
          </a:p>
          <a:p>
            <a:r>
              <a:rPr lang="en-US" dirty="0"/>
              <a:t>C1 =&gt; E1</a:t>
            </a:r>
          </a:p>
          <a:p>
            <a:r>
              <a:rPr lang="en-US" dirty="0"/>
              <a:t>C2 =&gt; E1</a:t>
            </a:r>
          </a:p>
          <a:p>
            <a:r>
              <a:rPr lang="en-US" dirty="0"/>
              <a:t>C3 + C4 =&gt; E2</a:t>
            </a:r>
          </a:p>
          <a:p>
            <a:r>
              <a:rPr lang="en-US" dirty="0"/>
              <a:t>C3 + C5 =&gt; E1</a:t>
            </a:r>
          </a:p>
        </p:txBody>
      </p:sp>
    </p:spTree>
    <p:extLst>
      <p:ext uri="{BB962C8B-B14F-4D97-AF65-F5344CB8AC3E}">
        <p14:creationId xmlns:p14="http://schemas.microsoft.com/office/powerpoint/2010/main" val="328734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3D65-6252-4CC5-9F8A-098514FF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D6C0-23EC-4A1D-8FB9-E7064A0D9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Array=[], N=0, a=0, b=0, c=0 =&gt; Error</a:t>
            </a:r>
          </a:p>
          <a:p>
            <a:r>
              <a:rPr lang="en-US" dirty="0"/>
              <a:t>Array=[0,…,1000], N=1001, a=0, b=0, c=0 =&gt; Error</a:t>
            </a:r>
          </a:p>
          <a:p>
            <a:r>
              <a:rPr lang="en-US" dirty="0"/>
              <a:t>Array=[1…10], N=10</a:t>
            </a:r>
          </a:p>
          <a:p>
            <a:pPr lvl="1"/>
            <a:r>
              <a:rPr lang="en-US" dirty="0"/>
              <a:t>A = 0, b=0, c=0 =&gt; Expected value = 0</a:t>
            </a:r>
          </a:p>
          <a:p>
            <a:pPr lvl="1"/>
            <a:r>
              <a:rPr lang="en-US" dirty="0"/>
              <a:t>A = 1, b = 2, c = 2 =&gt; Expected value = 3</a:t>
            </a:r>
          </a:p>
          <a:p>
            <a:r>
              <a:rPr lang="en-US" dirty="0"/>
              <a:t>Array=[1…11], N=10, a=0, b=0, c=0 =&gt; Error</a:t>
            </a:r>
          </a:p>
        </p:txBody>
      </p:sp>
    </p:spTree>
    <p:extLst>
      <p:ext uri="{BB962C8B-B14F-4D97-AF65-F5344CB8AC3E}">
        <p14:creationId xmlns:p14="http://schemas.microsoft.com/office/powerpoint/2010/main" val="323889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AA33-3413-4A6B-B9F0-BC25BE68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Exercitiul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882D-22E6-4BF8-AC8D-4466D229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9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DC00-455D-4354-9E59-22B987AE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E6B8-B99C-4992-8067-01779C7A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eriod"/>
            </a:pPr>
            <a:r>
              <a:rPr lang="en-US" dirty="0"/>
              <a:t>Equivalence Partitioning</a:t>
            </a:r>
          </a:p>
          <a:p>
            <a:pPr marL="914400" lvl="1" indent="-457200">
              <a:buAutoNum type="alphaLcPeriod"/>
            </a:pPr>
            <a:r>
              <a:rPr lang="en-US" dirty="0"/>
              <a:t>100% code coverage </a:t>
            </a:r>
          </a:p>
          <a:p>
            <a:pPr marL="457200" indent="-457200">
              <a:buAutoNum type="alphaLcPeriod"/>
            </a:pPr>
            <a:r>
              <a:rPr lang="en-US" dirty="0"/>
              <a:t>Boundary Value Analysis</a:t>
            </a:r>
          </a:p>
          <a:p>
            <a:pPr marL="914400" lvl="1" indent="-457200">
              <a:buAutoNum type="alphaLcPeriod"/>
            </a:pPr>
            <a:r>
              <a:rPr lang="en-US" dirty="0"/>
              <a:t>86% code coverage</a:t>
            </a:r>
          </a:p>
          <a:p>
            <a:pPr marL="457200" indent="-457200">
              <a:buAutoNum type="alphaLcPeriod"/>
            </a:pPr>
            <a:r>
              <a:rPr lang="en-US" dirty="0"/>
              <a:t>Cause Effect Graphing</a:t>
            </a:r>
          </a:p>
          <a:p>
            <a:pPr marL="914400" lvl="1" indent="-457200">
              <a:buAutoNum type="alphaLcPeriod"/>
            </a:pPr>
            <a:r>
              <a:rPr lang="en-US" dirty="0"/>
              <a:t>100% code coverage</a:t>
            </a:r>
          </a:p>
        </p:txBody>
      </p:sp>
    </p:spTree>
    <p:extLst>
      <p:ext uri="{BB962C8B-B14F-4D97-AF65-F5344CB8AC3E}">
        <p14:creationId xmlns:p14="http://schemas.microsoft.com/office/powerpoint/2010/main" val="128740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4786-0508-43A0-AACD-3EB9D708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Exercitiul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8376-3CB7-4CCE-8334-3545C9DAD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1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EEEA9-49C6-44B4-96BE-88F63522B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786" y="250794"/>
            <a:ext cx="3804427" cy="6356411"/>
          </a:xfrm>
        </p:spPr>
      </p:pic>
    </p:spTree>
    <p:extLst>
      <p:ext uri="{BB962C8B-B14F-4D97-AF65-F5344CB8AC3E}">
        <p14:creationId xmlns:p14="http://schemas.microsoft.com/office/powerpoint/2010/main" val="225739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D2F7-B5D6-4A1E-9F1D-EA807EB4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MC/DC tests</a:t>
            </a:r>
            <a:br>
              <a:rPr lang="en-US" dirty="0"/>
            </a:br>
            <a:r>
              <a:rPr lang="en-US" dirty="0"/>
              <a:t>(Modified condition/decision coverage)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BAC5-F541-4BEE-BA8A-4AE56E70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outcome-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posibile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Error (</a:t>
            </a:r>
            <a:r>
              <a:rPr lang="en-US" dirty="0" err="1"/>
              <a:t>aruncare</a:t>
            </a:r>
            <a:r>
              <a:rPr lang="en-US" dirty="0"/>
              <a:t> de </a:t>
            </a:r>
            <a:r>
              <a:rPr lang="en-US" dirty="0" err="1"/>
              <a:t>exceptie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0 </a:t>
            </a:r>
            <a:r>
              <a:rPr lang="en-US" dirty="0" err="1"/>
              <a:t>si</a:t>
            </a:r>
            <a:r>
              <a:rPr lang="en-US" dirty="0"/>
              <a:t> 1000</a:t>
            </a:r>
          </a:p>
          <a:p>
            <a:r>
              <a:rPr lang="en-US" dirty="0"/>
              <a:t>Conform </a:t>
            </a:r>
            <a:r>
              <a:rPr lang="en-US" dirty="0" err="1"/>
              <a:t>diagramei</a:t>
            </a:r>
            <a:r>
              <a:rPr lang="en-US" dirty="0"/>
              <a:t> sunt 2 </a:t>
            </a:r>
            <a:r>
              <a:rPr lang="en-US" dirty="0" err="1"/>
              <a:t>conditii</a:t>
            </a:r>
            <a:r>
              <a:rPr lang="en-US" dirty="0"/>
              <a:t> care pot </a:t>
            </a:r>
            <a:r>
              <a:rPr lang="en-US" dirty="0" err="1"/>
              <a:t>schimba</a:t>
            </a:r>
            <a:r>
              <a:rPr lang="en-US" dirty="0"/>
              <a:t> outcome-ul</a:t>
            </a:r>
          </a:p>
          <a:p>
            <a:pPr marL="914400" lvl="1" indent="-457200">
              <a:buAutoNum type="arabicPeriod"/>
            </a:pPr>
            <a:r>
              <a:rPr lang="en-US" dirty="0"/>
              <a:t>Prima </a:t>
            </a:r>
            <a:r>
              <a:rPr lang="en-US" dirty="0" err="1"/>
              <a:t>conditie</a:t>
            </a:r>
            <a:r>
              <a:rPr lang="en-US" dirty="0"/>
              <a:t> se </a:t>
            </a:r>
            <a:r>
              <a:rPr lang="en-US" dirty="0" err="1"/>
              <a:t>refera</a:t>
            </a:r>
            <a:r>
              <a:rPr lang="en-US" dirty="0"/>
              <a:t> la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N care </a:t>
            </a:r>
            <a:r>
              <a:rPr lang="en-US" dirty="0" err="1"/>
              <a:t>poate</a:t>
            </a:r>
            <a:r>
              <a:rPr lang="en-US" dirty="0"/>
              <a:t> fi: N&lt;1 </a:t>
            </a:r>
            <a:r>
              <a:rPr lang="en-US" dirty="0" err="1"/>
              <a:t>sau</a:t>
            </a:r>
            <a:r>
              <a:rPr lang="en-US" dirty="0"/>
              <a:t> 1&lt;=N&lt;=1000 </a:t>
            </a:r>
            <a:r>
              <a:rPr lang="en-US" dirty="0" err="1"/>
              <a:t>sau</a:t>
            </a:r>
            <a:r>
              <a:rPr lang="en-US" dirty="0"/>
              <a:t> N&gt;1000</a:t>
            </a:r>
          </a:p>
          <a:p>
            <a:pPr marL="914400" lvl="1" indent="-457200">
              <a:buAutoNum type="arabicPeriod"/>
            </a:pPr>
            <a:r>
              <a:rPr lang="en-US" dirty="0"/>
              <a:t>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conditie</a:t>
            </a:r>
            <a:r>
              <a:rPr lang="en-US" dirty="0"/>
              <a:t> se </a:t>
            </a:r>
            <a:r>
              <a:rPr lang="en-US" dirty="0" err="1"/>
              <a:t>refera</a:t>
            </a:r>
            <a:r>
              <a:rPr lang="en-US" dirty="0"/>
              <a:t> la </a:t>
            </a:r>
            <a:r>
              <a:rPr lang="en-US" dirty="0" err="1"/>
              <a:t>lungimea</a:t>
            </a:r>
            <a:r>
              <a:rPr lang="en-US" dirty="0"/>
              <a:t> array-</a:t>
            </a:r>
            <a:r>
              <a:rPr lang="en-US" dirty="0" err="1"/>
              <a:t>ului</a:t>
            </a:r>
            <a:r>
              <a:rPr lang="en-US" dirty="0"/>
              <a:t>: </a:t>
            </a:r>
            <a:r>
              <a:rPr lang="en-US" dirty="0" err="1"/>
              <a:t>ArraySize</a:t>
            </a:r>
            <a:r>
              <a:rPr lang="en-US" dirty="0"/>
              <a:t> == N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ArraySize</a:t>
            </a:r>
            <a:r>
              <a:rPr lang="en-US" dirty="0"/>
              <a:t> &lt;&gt; N</a:t>
            </a:r>
          </a:p>
        </p:txBody>
      </p:sp>
    </p:spTree>
    <p:extLst>
      <p:ext uri="{BB962C8B-B14F-4D97-AF65-F5344CB8AC3E}">
        <p14:creationId xmlns:p14="http://schemas.microsoft.com/office/powerpoint/2010/main" val="176680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00F7-5F5F-47EA-9322-FBD53E4D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problemei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CD87-DBDE-4EA0-845F-47534495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testata</a:t>
            </a:r>
            <a:r>
              <a:rPr lang="en-US" dirty="0"/>
              <a:t> se </a:t>
            </a:r>
            <a:r>
              <a:rPr lang="en-US" dirty="0" err="1"/>
              <a:t>numeste</a:t>
            </a:r>
            <a:r>
              <a:rPr lang="en-US" dirty="0"/>
              <a:t> “</a:t>
            </a:r>
            <a:r>
              <a:rPr lang="en-US" dirty="0" err="1"/>
              <a:t>Combinatii</a:t>
            </a:r>
            <a:r>
              <a:rPr lang="en-US" dirty="0"/>
              <a:t> </a:t>
            </a:r>
            <a:r>
              <a:rPr lang="en-US" dirty="0" err="1"/>
              <a:t>Aritmetice</a:t>
            </a:r>
            <a:r>
              <a:rPr lang="en-US" dirty="0"/>
              <a:t>”</a:t>
            </a:r>
          </a:p>
          <a:p>
            <a:r>
              <a:rPr lang="en-US" dirty="0" err="1"/>
              <a:t>Danduse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de n </a:t>
            </a:r>
            <a:r>
              <a:rPr lang="en-US" dirty="0" err="1"/>
              <a:t>numere</a:t>
            </a:r>
            <a:r>
              <a:rPr lang="en-US" dirty="0"/>
              <a:t>, un </a:t>
            </a:r>
            <a:r>
              <a:rPr lang="en-US" dirty="0" err="1"/>
              <a:t>numar</a:t>
            </a:r>
            <a:r>
              <a:rPr lang="en-US" dirty="0"/>
              <a:t> n </a:t>
            </a:r>
            <a:r>
              <a:rPr lang="en-US" dirty="0" err="1"/>
              <a:t>si</a:t>
            </a:r>
            <a:r>
              <a:rPr lang="en-US" dirty="0"/>
              <a:t> 3 </a:t>
            </a:r>
            <a:r>
              <a:rPr lang="en-US" dirty="0" err="1"/>
              <a:t>numere</a:t>
            </a:r>
            <a:r>
              <a:rPr lang="en-US" dirty="0"/>
              <a:t> a, b </a:t>
            </a:r>
            <a:r>
              <a:rPr lang="en-US" dirty="0" err="1"/>
              <a:t>si</a:t>
            </a:r>
            <a:r>
              <a:rPr lang="en-US" dirty="0"/>
              <a:t> c, </a:t>
            </a:r>
            <a:r>
              <a:rPr lang="en-US" dirty="0" err="1"/>
              <a:t>sa</a:t>
            </a:r>
            <a:r>
              <a:rPr lang="en-US" dirty="0"/>
              <a:t> se determine cate din </a:t>
            </a:r>
            <a:r>
              <a:rPr lang="en-US" dirty="0" err="1"/>
              <a:t>numerele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 sunt </a:t>
            </a:r>
            <a:r>
              <a:rPr lang="en-US" dirty="0" err="1"/>
              <a:t>combinatii</a:t>
            </a:r>
            <a:r>
              <a:rPr lang="en-US" dirty="0"/>
              <a:t> </a:t>
            </a:r>
            <a:r>
              <a:rPr lang="en-US" dirty="0" err="1"/>
              <a:t>aritmetice</a:t>
            </a:r>
            <a:r>
              <a:rPr lang="en-US" dirty="0"/>
              <a:t> ale </a:t>
            </a:r>
            <a:r>
              <a:rPr lang="en-US" dirty="0" err="1"/>
              <a:t>celor</a:t>
            </a:r>
            <a:r>
              <a:rPr lang="en-US" dirty="0"/>
              <a:t> 3 </a:t>
            </a:r>
            <a:r>
              <a:rPr lang="en-US" dirty="0" err="1"/>
              <a:t>numere</a:t>
            </a:r>
            <a:r>
              <a:rPr lang="en-US" dirty="0"/>
              <a:t> date (a, b </a:t>
            </a:r>
            <a:r>
              <a:rPr lang="en-US" dirty="0" err="1"/>
              <a:t>si</a:t>
            </a:r>
            <a:r>
              <a:rPr lang="en-US" dirty="0"/>
              <a:t> c)</a:t>
            </a:r>
          </a:p>
          <a:p>
            <a:r>
              <a:rPr lang="en-US" dirty="0" err="1"/>
              <a:t>Exemplu</a:t>
            </a:r>
            <a:r>
              <a:rPr lang="en-US" dirty="0"/>
              <a:t> de </a:t>
            </a:r>
            <a:r>
              <a:rPr lang="en-US" dirty="0" err="1"/>
              <a:t>combinatii</a:t>
            </a:r>
            <a:r>
              <a:rPr lang="en-US" dirty="0"/>
              <a:t> </a:t>
            </a:r>
            <a:r>
              <a:rPr lang="en-US" dirty="0" err="1"/>
              <a:t>aritmetice</a:t>
            </a:r>
            <a:r>
              <a:rPr lang="en-US" dirty="0"/>
              <a:t>: a + b + c </a:t>
            </a:r>
            <a:r>
              <a:rPr lang="en-US" dirty="0" err="1"/>
              <a:t>sau</a:t>
            </a:r>
            <a:r>
              <a:rPr lang="en-US" dirty="0"/>
              <a:t> a – b + c etc.</a:t>
            </a:r>
          </a:p>
        </p:txBody>
      </p:sp>
    </p:spTree>
    <p:extLst>
      <p:ext uri="{BB962C8B-B14F-4D97-AF65-F5344CB8AC3E}">
        <p14:creationId xmlns:p14="http://schemas.microsoft.com/office/powerpoint/2010/main" val="173454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13F2-5D1F-40CD-9390-A20FE40C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359A-9AC0-49C8-8959-021E904FE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singurele</a:t>
            </a:r>
            <a:r>
              <a:rPr lang="en-US" dirty="0"/>
              <a:t> teste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MC/DC</a:t>
            </a:r>
          </a:p>
          <a:p>
            <a:pPr marL="457200" indent="-457200">
              <a:buAutoNum type="arabicPeriod"/>
            </a:pPr>
            <a:r>
              <a:rPr lang="en-US" dirty="0"/>
              <a:t>N &lt; 1, </a:t>
            </a:r>
            <a:r>
              <a:rPr lang="en-US" dirty="0" err="1"/>
              <a:t>ArraySize</a:t>
            </a:r>
            <a:r>
              <a:rPr lang="en-US" dirty="0"/>
              <a:t> == N, outcome = Error</a:t>
            </a:r>
          </a:p>
          <a:p>
            <a:pPr marL="457200" indent="-457200">
              <a:buAutoNum type="arabicPeriod"/>
            </a:pPr>
            <a:r>
              <a:rPr lang="en-US" dirty="0"/>
              <a:t>1 &lt;= N &lt;= 1000, </a:t>
            </a:r>
            <a:r>
              <a:rPr lang="en-US" dirty="0" err="1"/>
              <a:t>ArraySize</a:t>
            </a:r>
            <a:r>
              <a:rPr lang="en-US" dirty="0"/>
              <a:t> == N , outcome = 0:1000</a:t>
            </a:r>
          </a:p>
          <a:p>
            <a:pPr marL="457200" indent="-457200">
              <a:buAutoNum type="arabicPeriod"/>
            </a:pPr>
            <a:r>
              <a:rPr lang="en-US" dirty="0"/>
              <a:t>1 &lt;= N &lt;= 1000, </a:t>
            </a:r>
            <a:r>
              <a:rPr lang="en-US" dirty="0" err="1"/>
              <a:t>ArraySize</a:t>
            </a:r>
            <a:r>
              <a:rPr lang="en-US" dirty="0"/>
              <a:t> &lt;&gt; N, outcome = Error</a:t>
            </a:r>
          </a:p>
          <a:p>
            <a:pPr marL="457200" indent="-457200">
              <a:buAutoNum type="arabicPeriod"/>
            </a:pPr>
            <a:r>
              <a:rPr lang="en-US" dirty="0"/>
              <a:t>N &gt; 1000, </a:t>
            </a:r>
            <a:r>
              <a:rPr lang="en-US" dirty="0" err="1"/>
              <a:t>ArraySize</a:t>
            </a:r>
            <a:r>
              <a:rPr lang="en-US" dirty="0"/>
              <a:t> == N ,outcome = Error</a:t>
            </a:r>
          </a:p>
        </p:txBody>
      </p:sp>
    </p:spTree>
    <p:extLst>
      <p:ext uri="{BB962C8B-B14F-4D97-AF65-F5344CB8AC3E}">
        <p14:creationId xmlns:p14="http://schemas.microsoft.com/office/powerpoint/2010/main" val="106532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9861-8021-467F-8810-73019CC1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6545-FD53-41E7-A9B0-F492711B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Array=[], N = 0, a=b=c=0 =&gt; Error</a:t>
            </a:r>
          </a:p>
          <a:p>
            <a:r>
              <a:rPr lang="en-US" dirty="0"/>
              <a:t>Array=[1…10], N=10</a:t>
            </a:r>
          </a:p>
          <a:p>
            <a:pPr lvl="1"/>
            <a:r>
              <a:rPr lang="en-US" dirty="0"/>
              <a:t>A=b=c=0 =&gt; Expected value = 0</a:t>
            </a:r>
          </a:p>
          <a:p>
            <a:pPr lvl="1"/>
            <a:r>
              <a:rPr lang="en-US" dirty="0"/>
              <a:t>A = 1, b = 2, c = 2 =&gt; Expected value = 3</a:t>
            </a:r>
          </a:p>
          <a:p>
            <a:r>
              <a:rPr lang="en-US" dirty="0"/>
              <a:t>Array=[1…6], N=10, a=b=c=0 =&gt; Error</a:t>
            </a:r>
          </a:p>
          <a:p>
            <a:r>
              <a:rPr lang="en-US" dirty="0"/>
              <a:t>Array=[0…1000], N=1001, a=b=c=0 =&gt; Error</a:t>
            </a:r>
          </a:p>
        </p:txBody>
      </p:sp>
    </p:spTree>
    <p:extLst>
      <p:ext uri="{BB962C8B-B14F-4D97-AF65-F5344CB8AC3E}">
        <p14:creationId xmlns:p14="http://schemas.microsoft.com/office/powerpoint/2010/main" val="846642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3819-D3A4-4B88-B143-9AD45903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Exercitiul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9A1F-E192-4C71-8CA3-63E1C45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loc de </a:t>
            </a:r>
            <a:r>
              <a:rPr lang="en-US" dirty="0" err="1"/>
              <a:t>MuJava</a:t>
            </a:r>
            <a:r>
              <a:rPr lang="en-US" dirty="0"/>
              <a:t>/</a:t>
            </a:r>
            <a:r>
              <a:rPr lang="en-US" dirty="0" err="1"/>
              <a:t>Muclipse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PiTest</a:t>
            </a:r>
            <a:endParaRPr lang="en-US" dirty="0"/>
          </a:p>
          <a:p>
            <a:r>
              <a:rPr lang="en-US" dirty="0" err="1"/>
              <a:t>Motiv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Muclipse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Plugin </a:t>
            </a:r>
            <a:r>
              <a:rPr lang="en-US" dirty="0" err="1">
                <a:sym typeface="Wingdings" panose="05000000000000000000" pitchFamily="2" charset="2"/>
              </a:rPr>
              <a:t>pentru</a:t>
            </a:r>
            <a:r>
              <a:rPr lang="en-US" dirty="0">
                <a:sym typeface="Wingdings" panose="05000000000000000000" pitchFamily="2" charset="2"/>
              </a:rPr>
              <a:t> Eclipse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MuJava</a:t>
            </a:r>
            <a:r>
              <a:rPr lang="en-US" dirty="0">
                <a:sym typeface="Wingdings" panose="05000000000000000000" pitchFamily="2" charset="2"/>
              </a:rPr>
              <a:t> </a:t>
            </a:r>
            <a:r>
              <a:rPr lang="en-US" dirty="0" err="1">
                <a:sym typeface="Wingdings" panose="05000000000000000000" pitchFamily="2" charset="2"/>
              </a:rPr>
              <a:t>Foarte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vechi</a:t>
            </a:r>
            <a:r>
              <a:rPr lang="en-US" dirty="0">
                <a:sym typeface="Wingdings" panose="05000000000000000000" pitchFamily="2" charset="2"/>
              </a:rPr>
              <a:t>, nu </a:t>
            </a:r>
            <a:r>
              <a:rPr lang="en-US" dirty="0" err="1">
                <a:sym typeface="Wingdings" panose="05000000000000000000" pitchFamily="2" charset="2"/>
              </a:rPr>
              <a:t>foarte</a:t>
            </a:r>
            <a:r>
              <a:rPr lang="en-US" dirty="0">
                <a:sym typeface="Wingdings" panose="05000000000000000000" pitchFamily="2" charset="2"/>
              </a:rPr>
              <a:t> bine </a:t>
            </a:r>
            <a:r>
              <a:rPr lang="en-US" dirty="0" err="1">
                <a:sym typeface="Wingdings" panose="05000000000000000000" pitchFamily="2" charset="2"/>
              </a:rPr>
              <a:t>documentat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PiTest</a:t>
            </a:r>
            <a:r>
              <a:rPr lang="en-US" dirty="0">
                <a:sym typeface="Wingdings" panose="05000000000000000000" pitchFamily="2" charset="2"/>
              </a:rPr>
              <a:t>  Tot </a:t>
            </a:r>
            <a:r>
              <a:rPr lang="en-US" dirty="0" err="1">
                <a:sym typeface="Wingdings" panose="05000000000000000000" pitchFamily="2" charset="2"/>
              </a:rPr>
              <a:t>pentru</a:t>
            </a:r>
            <a:r>
              <a:rPr lang="en-US" dirty="0">
                <a:sym typeface="Wingdings" panose="05000000000000000000" pitchFamily="2" charset="2"/>
              </a:rPr>
              <a:t> mutation test, </a:t>
            </a:r>
            <a:r>
              <a:rPr lang="en-US" dirty="0" err="1">
                <a:sym typeface="Wingdings" panose="05000000000000000000" pitchFamily="2" charset="2"/>
              </a:rPr>
              <a:t>este</a:t>
            </a:r>
            <a:r>
              <a:rPr lang="en-US" dirty="0">
                <a:sym typeface="Wingdings" panose="05000000000000000000" pitchFamily="2" charset="2"/>
              </a:rPr>
              <a:t> un plugin </a:t>
            </a:r>
            <a:r>
              <a:rPr lang="en-US" dirty="0" err="1">
                <a:sym typeface="Wingdings" panose="05000000000000000000" pitchFamily="2" charset="2"/>
              </a:rPr>
              <a:t>pentru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Intellij</a:t>
            </a:r>
            <a:r>
              <a:rPr lang="en-US" dirty="0">
                <a:sym typeface="Wingdings" panose="05000000000000000000" pitchFamily="2" charset="2"/>
              </a:rPr>
              <a:t> Idea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Am </a:t>
            </a:r>
            <a:r>
              <a:rPr lang="en-US" dirty="0" err="1">
                <a:sym typeface="Wingdings" panose="05000000000000000000" pitchFamily="2" charset="2"/>
              </a:rPr>
              <a:t>folosit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Intellij</a:t>
            </a:r>
            <a:r>
              <a:rPr lang="en-US" dirty="0">
                <a:sym typeface="Wingdings" panose="05000000000000000000" pitchFamily="2" charset="2"/>
              </a:rPr>
              <a:t> Idea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Rapoarte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5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1F67-6553-4BC7-9FC4-5B960319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C277-00BF-4BB2-9A10-1108CBBE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Coverage: 41% (12/29)</a:t>
            </a:r>
          </a:p>
          <a:p>
            <a:r>
              <a:rPr lang="en-US" dirty="0" err="1"/>
              <a:t>Mutantii</a:t>
            </a:r>
            <a:r>
              <a:rPr lang="en-US" dirty="0"/>
              <a:t> care au </a:t>
            </a:r>
            <a:r>
              <a:rPr lang="en-US" dirty="0" err="1"/>
              <a:t>supravietuit</a:t>
            </a:r>
            <a:endParaRPr lang="en-US" dirty="0"/>
          </a:p>
          <a:p>
            <a:pPr lvl="1"/>
            <a:r>
              <a:rPr lang="en-US" dirty="0"/>
              <a:t>Au </a:t>
            </a:r>
            <a:r>
              <a:rPr lang="en-US" dirty="0" err="1"/>
              <a:t>supravietuit</a:t>
            </a:r>
            <a:r>
              <a:rPr lang="en-US" dirty="0"/>
              <a:t> mutant care au ca </a:t>
            </a:r>
            <a:r>
              <a:rPr lang="en-US" dirty="0" err="1"/>
              <a:t>scop</a:t>
            </a:r>
            <a:r>
              <a:rPr lang="en-US" dirty="0"/>
              <a:t> Condition Boundary: </a:t>
            </a:r>
          </a:p>
          <a:p>
            <a:pPr lvl="2"/>
            <a:r>
              <a:rPr lang="en-US" dirty="0"/>
              <a:t>N &lt; 1 </a:t>
            </a:r>
            <a:r>
              <a:rPr lang="en-US" dirty="0" err="1"/>
              <a:t>sau</a:t>
            </a:r>
            <a:r>
              <a:rPr lang="en-US" dirty="0"/>
              <a:t> N &gt; 1000</a:t>
            </a:r>
          </a:p>
          <a:p>
            <a:pPr lvl="1"/>
            <a:r>
              <a:rPr lang="en-US" dirty="0"/>
              <a:t>Conform </a:t>
            </a:r>
            <a:r>
              <a:rPr lang="en-US" dirty="0" err="1"/>
              <a:t>raportului</a:t>
            </a:r>
            <a:r>
              <a:rPr lang="en-US" dirty="0"/>
              <a:t>,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mutantilor</a:t>
            </a:r>
            <a:r>
              <a:rPr lang="en-US" dirty="0"/>
              <a:t> care au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supravietuit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care se </a:t>
            </a:r>
            <a:r>
              <a:rPr lang="en-US" dirty="0" err="1"/>
              <a:t>leaga</a:t>
            </a:r>
            <a:r>
              <a:rPr lang="en-US" dirty="0"/>
              <a:t> de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combinatii</a:t>
            </a:r>
            <a:r>
              <a:rPr lang="en-US" dirty="0"/>
              <a:t> </a:t>
            </a:r>
            <a:r>
              <a:rPr lang="en-US" dirty="0" err="1"/>
              <a:t>aritmetice</a:t>
            </a:r>
            <a:r>
              <a:rPr lang="en-US" dirty="0"/>
              <a:t> </a:t>
            </a:r>
            <a:r>
              <a:rPr lang="en-US" dirty="0" err="1"/>
              <a:t>generata</a:t>
            </a:r>
            <a:r>
              <a:rPr lang="en-US" dirty="0"/>
              <a:t>. Mai exact, </a:t>
            </a:r>
            <a:r>
              <a:rPr lang="en-US" dirty="0" err="1"/>
              <a:t>schimbarile</a:t>
            </a:r>
            <a:r>
              <a:rPr lang="en-US" dirty="0"/>
              <a:t> din addition in </a:t>
            </a:r>
            <a:r>
              <a:rPr lang="en-US" dirty="0" err="1"/>
              <a:t>substraction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5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6341-82C2-4835-85DC-DD099F4C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604B-8320-4DC2-AF7F-844D98F21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Coverage: 31% (9/29)</a:t>
            </a:r>
          </a:p>
          <a:p>
            <a:r>
              <a:rPr lang="en-US" dirty="0"/>
              <a:t>De data </a:t>
            </a:r>
            <a:r>
              <a:rPr lang="en-US" dirty="0" err="1"/>
              <a:t>aceasta</a:t>
            </a:r>
            <a:r>
              <a:rPr lang="en-US" dirty="0"/>
              <a:t> sunt </a:t>
            </a:r>
            <a:r>
              <a:rPr lang="en-US" dirty="0" err="1"/>
              <a:t>omorati</a:t>
            </a:r>
            <a:r>
              <a:rPr lang="en-US" dirty="0"/>
              <a:t>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mutantii</a:t>
            </a:r>
            <a:r>
              <a:rPr lang="en-US" dirty="0"/>
              <a:t> de boundary condition </a:t>
            </a:r>
            <a:r>
              <a:rPr lang="en-US" dirty="0">
                <a:sym typeface="Wingdings" panose="05000000000000000000" pitchFamily="2" charset="2"/>
              </a:rPr>
              <a:t> conform </a:t>
            </a:r>
            <a:r>
              <a:rPr lang="en-US" dirty="0" err="1">
                <a:sym typeface="Wingdings" panose="05000000000000000000" pitchFamily="2" charset="2"/>
              </a:rPr>
              <a:t>asteptarilor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Conform </a:t>
            </a:r>
            <a:r>
              <a:rPr lang="en-US" dirty="0" err="1"/>
              <a:t>raportului</a:t>
            </a:r>
            <a:r>
              <a:rPr lang="en-US" dirty="0"/>
              <a:t>,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mutantilor</a:t>
            </a:r>
            <a:r>
              <a:rPr lang="en-US" dirty="0"/>
              <a:t> care au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supravietuit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care se </a:t>
            </a:r>
            <a:r>
              <a:rPr lang="en-US" dirty="0" err="1"/>
              <a:t>leaga</a:t>
            </a:r>
            <a:r>
              <a:rPr lang="en-US" dirty="0"/>
              <a:t> de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combinatii</a:t>
            </a:r>
            <a:r>
              <a:rPr lang="en-US" dirty="0"/>
              <a:t> </a:t>
            </a:r>
            <a:r>
              <a:rPr lang="en-US" dirty="0" err="1"/>
              <a:t>aritmetice</a:t>
            </a:r>
            <a:r>
              <a:rPr lang="en-US" dirty="0"/>
              <a:t> </a:t>
            </a:r>
            <a:r>
              <a:rPr lang="en-US" dirty="0" err="1"/>
              <a:t>generata</a:t>
            </a:r>
            <a:r>
              <a:rPr lang="en-US" dirty="0"/>
              <a:t>. Mai exact, </a:t>
            </a:r>
            <a:r>
              <a:rPr lang="en-US" dirty="0" err="1"/>
              <a:t>schimbarile</a:t>
            </a:r>
            <a:r>
              <a:rPr lang="en-US" dirty="0"/>
              <a:t> din addition in </a:t>
            </a:r>
            <a:r>
              <a:rPr lang="en-US" dirty="0" err="1"/>
              <a:t>substraction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19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6011-7302-4707-8999-C8962969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Cause-effect 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0AEE-0AC9-427B-B74B-1AFB61A9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Coverage: 41%(12/29)</a:t>
            </a:r>
          </a:p>
          <a:p>
            <a:r>
              <a:rPr lang="en-US" dirty="0"/>
              <a:t>Au </a:t>
            </a:r>
            <a:r>
              <a:rPr lang="en-US" dirty="0" err="1"/>
              <a:t>supravietuit</a:t>
            </a:r>
            <a:r>
              <a:rPr lang="en-US" dirty="0"/>
              <a:t> mutant care au ca </a:t>
            </a:r>
            <a:r>
              <a:rPr lang="en-US" dirty="0" err="1"/>
              <a:t>scop</a:t>
            </a:r>
            <a:r>
              <a:rPr lang="en-US" dirty="0"/>
              <a:t> Condition Boundary: </a:t>
            </a:r>
          </a:p>
          <a:p>
            <a:pPr lvl="1"/>
            <a:r>
              <a:rPr lang="en-US" dirty="0"/>
              <a:t>N &lt; 1 </a:t>
            </a:r>
            <a:r>
              <a:rPr lang="en-US" dirty="0" err="1"/>
              <a:t>sau</a:t>
            </a:r>
            <a:r>
              <a:rPr lang="en-US" dirty="0"/>
              <a:t> N &gt; 1000</a:t>
            </a:r>
          </a:p>
          <a:p>
            <a:r>
              <a:rPr lang="en-US" dirty="0"/>
              <a:t>Conform </a:t>
            </a:r>
            <a:r>
              <a:rPr lang="en-US" dirty="0" err="1"/>
              <a:t>raportului</a:t>
            </a:r>
            <a:r>
              <a:rPr lang="en-US" dirty="0"/>
              <a:t>,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mutantilor</a:t>
            </a:r>
            <a:r>
              <a:rPr lang="en-US" dirty="0"/>
              <a:t> care au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supravietuit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care se </a:t>
            </a:r>
            <a:r>
              <a:rPr lang="en-US" dirty="0" err="1"/>
              <a:t>leaga</a:t>
            </a:r>
            <a:r>
              <a:rPr lang="en-US" dirty="0"/>
              <a:t> de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combinatii</a:t>
            </a:r>
            <a:r>
              <a:rPr lang="en-US" dirty="0"/>
              <a:t> </a:t>
            </a:r>
            <a:r>
              <a:rPr lang="en-US" dirty="0" err="1"/>
              <a:t>aritmetice</a:t>
            </a:r>
            <a:r>
              <a:rPr lang="en-US" dirty="0"/>
              <a:t> </a:t>
            </a:r>
            <a:r>
              <a:rPr lang="en-US" dirty="0" err="1"/>
              <a:t>generata</a:t>
            </a:r>
            <a:r>
              <a:rPr lang="en-US" dirty="0"/>
              <a:t>. Mai exact, </a:t>
            </a:r>
            <a:r>
              <a:rPr lang="en-US" dirty="0" err="1"/>
              <a:t>schimbarile</a:t>
            </a:r>
            <a:r>
              <a:rPr lang="en-US" dirty="0"/>
              <a:t> din addition in </a:t>
            </a:r>
            <a:r>
              <a:rPr lang="en-US" dirty="0" err="1"/>
              <a:t>substraction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42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3F23-4138-4C1F-B538-27504EB3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3 </a:t>
            </a:r>
            <a:r>
              <a:rPr lang="en-US" dirty="0" err="1"/>
              <a:t>tipuri</a:t>
            </a:r>
            <a:r>
              <a:rPr lang="en-US" dirty="0"/>
              <a:t> de teste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6BA6F-F818-4EE9-9AAA-40458D06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Coverage: 48%</a:t>
            </a:r>
          </a:p>
          <a:p>
            <a:r>
              <a:rPr lang="en-US" dirty="0"/>
              <a:t>Conform </a:t>
            </a:r>
            <a:r>
              <a:rPr lang="en-US" dirty="0" err="1"/>
              <a:t>raportului</a:t>
            </a:r>
            <a:r>
              <a:rPr lang="en-US" dirty="0"/>
              <a:t>, </a:t>
            </a:r>
            <a:r>
              <a:rPr lang="en-US" dirty="0" err="1"/>
              <a:t>mutantii</a:t>
            </a:r>
            <a:r>
              <a:rPr lang="en-US" dirty="0"/>
              <a:t> care au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supravietuit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care se </a:t>
            </a:r>
            <a:r>
              <a:rPr lang="en-US" dirty="0" err="1"/>
              <a:t>leaga</a:t>
            </a:r>
            <a:r>
              <a:rPr lang="en-US" dirty="0"/>
              <a:t> de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combinatii</a:t>
            </a:r>
            <a:r>
              <a:rPr lang="en-US" dirty="0"/>
              <a:t> </a:t>
            </a:r>
            <a:r>
              <a:rPr lang="en-US" dirty="0" err="1"/>
              <a:t>aritmetice</a:t>
            </a:r>
            <a:r>
              <a:rPr lang="en-US" dirty="0"/>
              <a:t> </a:t>
            </a:r>
            <a:r>
              <a:rPr lang="en-US" dirty="0" err="1"/>
              <a:t>generata</a:t>
            </a:r>
            <a:r>
              <a:rPr lang="en-US" dirty="0"/>
              <a:t>. Mai exact, </a:t>
            </a:r>
            <a:r>
              <a:rPr lang="en-US" dirty="0" err="1"/>
              <a:t>schimbarile</a:t>
            </a:r>
            <a:r>
              <a:rPr lang="en-US" dirty="0"/>
              <a:t> din addition in </a:t>
            </a:r>
            <a:r>
              <a:rPr lang="en-US" dirty="0" err="1"/>
              <a:t>substraction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3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B01-D7F9-4854-8300-E8278221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Exercitiul</a:t>
            </a:r>
            <a:r>
              <a:rPr lang="en-US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F2FDD-7C80-4D63-9752-14F906F31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6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ED3B-2E19-4DA4-906F-33C22633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3B6B-311A-4651-8F60-A5E586CC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exercitii</a:t>
            </a:r>
            <a:r>
              <a:rPr lang="en-US" dirty="0"/>
              <a:t> s-a </a:t>
            </a:r>
            <a:r>
              <a:rPr lang="en-US" dirty="0" err="1"/>
              <a:t>creat</a:t>
            </a:r>
            <a:r>
              <a:rPr lang="en-US" dirty="0"/>
              <a:t> o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de test</a:t>
            </a:r>
          </a:p>
          <a:p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testele</a:t>
            </a:r>
            <a:r>
              <a:rPr lang="en-US" dirty="0"/>
              <a:t> din </a:t>
            </a:r>
            <a:r>
              <a:rPr lang="en-US" dirty="0" err="1"/>
              <a:t>cele</a:t>
            </a:r>
            <a:r>
              <a:rPr lang="en-US" dirty="0"/>
              <a:t> 3 </a:t>
            </a:r>
            <a:r>
              <a:rPr lang="en-US" dirty="0" err="1"/>
              <a:t>tipuri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Boundary</a:t>
            </a:r>
          </a:p>
          <a:p>
            <a:pPr lvl="1"/>
            <a:r>
              <a:rPr lang="en-US" dirty="0" err="1"/>
              <a:t>CauseEffect</a:t>
            </a:r>
            <a:endParaRPr lang="en-US" dirty="0"/>
          </a:p>
          <a:p>
            <a:pPr lvl="1"/>
            <a:r>
              <a:rPr lang="en-US" dirty="0"/>
              <a:t>Equivalence</a:t>
            </a:r>
          </a:p>
        </p:txBody>
      </p:sp>
    </p:spTree>
    <p:extLst>
      <p:ext uri="{BB962C8B-B14F-4D97-AF65-F5344CB8AC3E}">
        <p14:creationId xmlns:p14="http://schemas.microsoft.com/office/powerpoint/2010/main" val="824024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D896-BC98-46EC-8283-F2F58169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A6D6-6556-46D1-B487-9FD390C0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S-a </a:t>
            </a:r>
            <a:r>
              <a:rPr lang="en-US" dirty="0" err="1"/>
              <a:t>rulat</a:t>
            </a:r>
            <a:r>
              <a:rPr lang="en-US" dirty="0"/>
              <a:t> </a:t>
            </a:r>
            <a:r>
              <a:rPr lang="en-US" dirty="0" err="1"/>
              <a:t>PiTest</a:t>
            </a:r>
            <a:r>
              <a:rPr lang="en-US" dirty="0"/>
              <a:t> pe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Inainte</a:t>
            </a:r>
            <a:r>
              <a:rPr lang="en-US" dirty="0">
                <a:sym typeface="Wingdings" panose="05000000000000000000" pitchFamily="2" charset="2"/>
              </a:rPr>
              <a:t> de a </a:t>
            </a:r>
            <a:r>
              <a:rPr lang="en-US" dirty="0" err="1">
                <a:sym typeface="Wingdings" panose="05000000000000000000" pitchFamily="2" charset="2"/>
              </a:rPr>
              <a:t>incerca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omorarea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mutantilor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Mutation Coverage: 48%</a:t>
            </a:r>
          </a:p>
          <a:p>
            <a:r>
              <a:rPr lang="en-US" dirty="0"/>
              <a:t>Conform </a:t>
            </a:r>
            <a:r>
              <a:rPr lang="en-US" dirty="0" err="1"/>
              <a:t>raportului</a:t>
            </a:r>
            <a:r>
              <a:rPr lang="en-US" dirty="0"/>
              <a:t>,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mutantilor</a:t>
            </a:r>
            <a:r>
              <a:rPr lang="en-US" dirty="0"/>
              <a:t> care au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supravietuit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care se </a:t>
            </a:r>
            <a:r>
              <a:rPr lang="en-US" dirty="0" err="1"/>
              <a:t>leaga</a:t>
            </a:r>
            <a:r>
              <a:rPr lang="en-US" dirty="0"/>
              <a:t> de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combinatii</a:t>
            </a:r>
            <a:r>
              <a:rPr lang="en-US" dirty="0"/>
              <a:t> </a:t>
            </a:r>
            <a:r>
              <a:rPr lang="en-US" dirty="0" err="1"/>
              <a:t>aritmetice</a:t>
            </a:r>
            <a:r>
              <a:rPr lang="en-US" dirty="0"/>
              <a:t> </a:t>
            </a:r>
            <a:r>
              <a:rPr lang="en-US" dirty="0" err="1"/>
              <a:t>generata</a:t>
            </a:r>
            <a:r>
              <a:rPr lang="en-US" dirty="0"/>
              <a:t>. Mai exact, </a:t>
            </a:r>
            <a:r>
              <a:rPr lang="en-US" dirty="0" err="1"/>
              <a:t>schimbarile</a:t>
            </a:r>
            <a:r>
              <a:rPr lang="en-US" dirty="0"/>
              <a:t> din addition in </a:t>
            </a:r>
            <a:r>
              <a:rPr lang="en-US" dirty="0" err="1"/>
              <a:t>substraction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7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A58B-63C6-4614-A7BB-E1A0980E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Exercitiul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749B-E3C3-4BE6-BA5C-C8B572B0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4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5F5B-EE04-4853-AC32-40970EE2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adaugat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omorarea</a:t>
            </a:r>
            <a:r>
              <a:rPr lang="en-US" dirty="0"/>
              <a:t> </a:t>
            </a:r>
            <a:r>
              <a:rPr lang="en-US" dirty="0" err="1"/>
              <a:t>mutantilor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4FAC-8ED4-4586-B494-07641457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S-a </a:t>
            </a:r>
            <a:r>
              <a:rPr lang="en-US" dirty="0" err="1"/>
              <a:t>adaugat</a:t>
            </a:r>
            <a:r>
              <a:rPr lang="en-US" dirty="0"/>
              <a:t> </a:t>
            </a:r>
            <a:r>
              <a:rPr lang="en-US" dirty="0" err="1"/>
              <a:t>urmatorul</a:t>
            </a:r>
            <a:r>
              <a:rPr lang="en-US" dirty="0"/>
              <a:t> test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incercarea</a:t>
            </a:r>
            <a:r>
              <a:rPr lang="en-US" dirty="0"/>
              <a:t> </a:t>
            </a:r>
            <a:r>
              <a:rPr lang="en-US" dirty="0" err="1"/>
              <a:t>omorarii</a:t>
            </a:r>
            <a:r>
              <a:rPr lang="en-US" dirty="0"/>
              <a:t> a cat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mutanti</a:t>
            </a:r>
            <a:endParaRPr lang="en-US" dirty="0"/>
          </a:p>
          <a:p>
            <a:r>
              <a:rPr lang="en-US" dirty="0"/>
              <a:t>Array=[1…10], N = 10</a:t>
            </a:r>
          </a:p>
          <a:p>
            <a:pPr lvl="1"/>
            <a:r>
              <a:rPr lang="en-US" dirty="0"/>
              <a:t>A=1, b=5, c=3 =&gt; Expected result 4</a:t>
            </a:r>
          </a:p>
          <a:p>
            <a:pPr lvl="1"/>
            <a:r>
              <a:rPr lang="en-US" dirty="0"/>
              <a:t>A=5, b=2, c=4 =&gt; Expected result 3</a:t>
            </a:r>
          </a:p>
          <a:p>
            <a:pPr lvl="1"/>
            <a:r>
              <a:rPr lang="en-US" dirty="0"/>
              <a:t>A=8, b=1, c=1 =&gt; Expected result 3</a:t>
            </a:r>
          </a:p>
          <a:p>
            <a:pPr lvl="1"/>
            <a:r>
              <a:rPr lang="en-US" dirty="0"/>
              <a:t>A=1, b=1, c=8 =&gt; Expected result 3</a:t>
            </a:r>
          </a:p>
        </p:txBody>
      </p:sp>
    </p:spTree>
    <p:extLst>
      <p:ext uri="{BB962C8B-B14F-4D97-AF65-F5344CB8AC3E}">
        <p14:creationId xmlns:p14="http://schemas.microsoft.com/office/powerpoint/2010/main" val="4153019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A9A3-4F70-4679-B264-7820A120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A9E65-4C9C-4878-8CD5-3DF317AD6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Coverage: 90%</a:t>
            </a:r>
          </a:p>
          <a:p>
            <a:r>
              <a:rPr lang="en-US" dirty="0"/>
              <a:t>De data </a:t>
            </a:r>
            <a:r>
              <a:rPr lang="en-US" dirty="0" err="1"/>
              <a:t>aceasta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omorati</a:t>
            </a:r>
            <a:r>
              <a:rPr lang="en-US" dirty="0"/>
              <a:t>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mutantii</a:t>
            </a:r>
            <a:r>
              <a:rPr lang="en-US" dirty="0"/>
              <a:t> cu </a:t>
            </a:r>
            <a:r>
              <a:rPr lang="en-US" dirty="0" err="1"/>
              <a:t>exceptia</a:t>
            </a:r>
            <a:r>
              <a:rPr lang="en-US" dirty="0"/>
              <a:t> </a:t>
            </a:r>
            <a:r>
              <a:rPr lang="en-US" dirty="0" err="1"/>
              <a:t>unuia</a:t>
            </a:r>
            <a:endParaRPr lang="en-US" dirty="0"/>
          </a:p>
          <a:p>
            <a:pPr lvl="1"/>
            <a:r>
              <a:rPr lang="en-US" dirty="0"/>
              <a:t>-</a:t>
            </a:r>
            <a:r>
              <a:rPr lang="en-US" dirty="0" err="1"/>
              <a:t>a-b+c</a:t>
            </a:r>
            <a:r>
              <a:rPr lang="en-US"/>
              <a:t> &lt;= Replaced integer subtraction with addition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AB35-E09D-4835-9FBA-E2FAD06F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FA70-3925-48EA-9147-2D7A5BEE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Exista</a:t>
            </a:r>
            <a:r>
              <a:rPr lang="en-US" dirty="0"/>
              <a:t> 3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 = 1:1000</a:t>
            </a:r>
          </a:p>
          <a:p>
            <a:pPr marL="457200" indent="-457200">
              <a:buAutoNum type="arabicPeriod"/>
            </a:pPr>
            <a:r>
              <a:rPr lang="en-US" dirty="0"/>
              <a:t>N &lt; 1</a:t>
            </a:r>
          </a:p>
          <a:p>
            <a:pPr marL="457200" indent="-457200">
              <a:buAutoNum type="arabicPeriod"/>
            </a:pPr>
            <a:r>
              <a:rPr lang="en-US" dirty="0"/>
              <a:t>N &gt; 1000</a:t>
            </a:r>
          </a:p>
          <a:p>
            <a:pPr marL="0" indent="0">
              <a:buNone/>
            </a:pP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a, b </a:t>
            </a:r>
            <a:r>
              <a:rPr lang="en-US" dirty="0" err="1"/>
              <a:t>si</a:t>
            </a:r>
            <a:r>
              <a:rPr lang="en-US" dirty="0"/>
              <a:t> c sunt </a:t>
            </a:r>
            <a:r>
              <a:rPr lang="en-US" dirty="0" err="1"/>
              <a:t>irelevante</a:t>
            </a:r>
            <a:r>
              <a:rPr lang="en-US" dirty="0"/>
              <a:t> </a:t>
            </a:r>
            <a:r>
              <a:rPr lang="en-US" dirty="0" err="1"/>
              <a:t>atata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cat sunt in </a:t>
            </a:r>
            <a:r>
              <a:rPr lang="en-US" dirty="0" err="1"/>
              <a:t>intervalul</a:t>
            </a:r>
            <a:r>
              <a:rPr lang="en-US" dirty="0"/>
              <a:t> (MAX_INT, MIN_INT)</a:t>
            </a:r>
          </a:p>
        </p:txBody>
      </p:sp>
    </p:spTree>
    <p:extLst>
      <p:ext uri="{BB962C8B-B14F-4D97-AF65-F5344CB8AC3E}">
        <p14:creationId xmlns:p14="http://schemas.microsoft.com/office/powerpoint/2010/main" val="162045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B602-8A45-419E-9817-25812DD1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8B48-9990-4582-9562-EAFD57A58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iesiri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2 </a:t>
            </a:r>
            <a:r>
              <a:rPr lang="en-US" dirty="0" err="1"/>
              <a:t>cazuri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Aruncarea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exceptii</a:t>
            </a:r>
            <a:r>
              <a:rPr lang="en-US" dirty="0"/>
              <a:t> din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en-US" dirty="0"/>
              <a:t> N care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valida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length(array) &lt;&gt; N</a:t>
            </a:r>
          </a:p>
          <a:p>
            <a:pPr marL="457200" indent="-457200">
              <a:buAutoNum type="arabicPeriod"/>
            </a:pPr>
            <a:r>
              <a:rPr lang="en-US" dirty="0"/>
              <a:t>Output = 0:N </a:t>
            </a:r>
            <a:r>
              <a:rPr lang="en-US" dirty="0">
                <a:sym typeface="Wingdings" panose="05000000000000000000" pitchFamily="2" charset="2"/>
              </a:rPr>
              <a:t> workflow normal</a:t>
            </a:r>
          </a:p>
          <a:p>
            <a:pPr marL="457200" indent="-457200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AD94-28DE-4ED9-BA02-D3A5BEC3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Clasele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7010-23FA-4209-8101-1D01E9093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N, array, a, b, c </a:t>
            </a:r>
            <a:r>
              <a:rPr lang="en-US" dirty="0" err="1"/>
              <a:t>a.i.</a:t>
            </a:r>
            <a:r>
              <a:rPr lang="en-US" dirty="0"/>
              <a:t> N = 1:1000, length(array) = N </a:t>
            </a:r>
            <a:r>
              <a:rPr lang="en-US" dirty="0" err="1"/>
              <a:t>si</a:t>
            </a:r>
            <a:r>
              <a:rPr lang="en-US" dirty="0"/>
              <a:t> output = 0:N</a:t>
            </a:r>
          </a:p>
          <a:p>
            <a:pPr marL="457200" indent="-457200">
              <a:buAutoNum type="arabicPeriod"/>
            </a:pPr>
            <a:r>
              <a:rPr lang="en-US" dirty="0"/>
              <a:t>N, array, a, b, c </a:t>
            </a:r>
            <a:r>
              <a:rPr lang="en-US" dirty="0" err="1"/>
              <a:t>a.i.</a:t>
            </a:r>
            <a:r>
              <a:rPr lang="en-US" dirty="0"/>
              <a:t> N &lt; 1, length(array) = N, output = Error</a:t>
            </a:r>
          </a:p>
          <a:p>
            <a:pPr marL="457200" indent="-457200">
              <a:buAutoNum type="arabicPeriod"/>
            </a:pPr>
            <a:r>
              <a:rPr lang="en-US" dirty="0"/>
              <a:t>N, array, a, b, c </a:t>
            </a:r>
            <a:r>
              <a:rPr lang="en-US" dirty="0" err="1"/>
              <a:t>a.i.</a:t>
            </a:r>
            <a:r>
              <a:rPr lang="en-US" dirty="0"/>
              <a:t> N &gt; 1000, length(array) = N, output = Error</a:t>
            </a:r>
          </a:p>
          <a:p>
            <a:pPr marL="457200" indent="-457200">
              <a:buAutoNum type="arabicPeriod"/>
            </a:pPr>
            <a:r>
              <a:rPr lang="en-US" dirty="0"/>
              <a:t>N, array, a, b, c </a:t>
            </a:r>
            <a:r>
              <a:rPr lang="en-US" dirty="0" err="1"/>
              <a:t>a.i.</a:t>
            </a:r>
            <a:r>
              <a:rPr lang="en-US" dirty="0"/>
              <a:t> N = 1:1000, length(array) &lt;&gt; N, output = Error</a:t>
            </a:r>
          </a:p>
        </p:txBody>
      </p:sp>
    </p:spTree>
    <p:extLst>
      <p:ext uri="{BB962C8B-B14F-4D97-AF65-F5344CB8AC3E}">
        <p14:creationId xmlns:p14="http://schemas.microsoft.com/office/powerpoint/2010/main" val="43960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82C9-9914-4D87-9E51-948C447F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8664-EF2C-490B-AD98-1917A058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Array = [1, 2, 3, …, 10], N = 10</a:t>
            </a:r>
          </a:p>
          <a:p>
            <a:pPr marL="914400" lvl="1" indent="-457200">
              <a:buAutoNum type="arabicPeriod"/>
            </a:pPr>
            <a:r>
              <a:rPr lang="en-US" dirty="0"/>
              <a:t>a = 0, b = 0, c = 0 =&gt; Expected value = 0</a:t>
            </a:r>
          </a:p>
          <a:p>
            <a:pPr marL="914400" lvl="1" indent="-457200">
              <a:buAutoNum type="arabicPeriod"/>
            </a:pPr>
            <a:r>
              <a:rPr lang="en-US" dirty="0"/>
              <a:t>a = 1, b = 2, c = 2 =&gt; Expected value = 3</a:t>
            </a:r>
          </a:p>
          <a:p>
            <a:pPr marL="0" indent="0">
              <a:buNone/>
            </a:pPr>
            <a:r>
              <a:rPr lang="en-US" dirty="0"/>
              <a:t>2. Array = [], N = 0, a = 0, b = 0, c = 0 =&gt; Exception thrown (because N &lt; 1)</a:t>
            </a:r>
          </a:p>
          <a:p>
            <a:pPr marL="0" indent="0">
              <a:buNone/>
            </a:pPr>
            <a:r>
              <a:rPr lang="en-US" dirty="0"/>
              <a:t>3. Array = [0,…, 1000], N = 1001, a = 0, b = 0, c = 0 =&gt; Exception thrown</a:t>
            </a:r>
          </a:p>
          <a:p>
            <a:pPr marL="0" indent="0">
              <a:buNone/>
            </a:pPr>
            <a:r>
              <a:rPr lang="en-US" dirty="0"/>
              <a:t>4. Array = [], N = 50, a = 0, b = 0, c = 0 =&gt; Exception thrown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5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E3ED-6FEA-4686-B208-4B1E996D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04AA-5CBC-46C6-A340-71D338F6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Pentru</a:t>
            </a:r>
            <a:r>
              <a:rPr lang="en-US" dirty="0"/>
              <a:t> N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de frontier</a:t>
            </a:r>
          </a:p>
          <a:p>
            <a:pPr marL="914400" lvl="1" indent="-457200">
              <a:buAutoNum type="arabicPeriod"/>
            </a:pPr>
            <a:r>
              <a:rPr lang="en-US" dirty="0"/>
              <a:t>N = 0</a:t>
            </a:r>
          </a:p>
          <a:p>
            <a:pPr marL="914400" lvl="1" indent="-457200">
              <a:buAutoNum type="arabicPeriod"/>
            </a:pPr>
            <a:r>
              <a:rPr lang="en-US" dirty="0"/>
              <a:t>N = 1</a:t>
            </a:r>
          </a:p>
          <a:p>
            <a:pPr marL="914400" lvl="1" indent="-457200">
              <a:buAutoNum type="arabicPeriod"/>
            </a:pPr>
            <a:r>
              <a:rPr lang="en-US" dirty="0"/>
              <a:t>N = 1000</a:t>
            </a:r>
          </a:p>
          <a:p>
            <a:pPr marL="914400" lvl="1" indent="-457200">
              <a:buAutoNum type="arabicPeriod"/>
            </a:pPr>
            <a:r>
              <a:rPr lang="en-US" dirty="0"/>
              <a:t>N = 1001</a:t>
            </a:r>
          </a:p>
          <a:p>
            <a:r>
              <a:rPr lang="en-US" dirty="0" err="1"/>
              <a:t>Iesirile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sunt</a:t>
            </a:r>
          </a:p>
          <a:p>
            <a:pPr marL="914400" lvl="1" indent="-457200">
              <a:buAutoNum type="arabicPeriod"/>
            </a:pPr>
            <a:r>
              <a:rPr lang="en-US" dirty="0"/>
              <a:t>Output = 0:N</a:t>
            </a:r>
          </a:p>
          <a:p>
            <a:pPr marL="914400" lvl="1" indent="-457200">
              <a:buAutoNum type="arabicPeriod"/>
            </a:pPr>
            <a:r>
              <a:rPr lang="en-US" dirty="0"/>
              <a:t>Output = Error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0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3D3A-CE14-4B0B-B6DF-366C8C1B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14ED2-8A20-4965-A5E9-12E0128B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Array = [], N = 0, a = 0, b = 0, c = 0 =&gt; Error</a:t>
            </a:r>
          </a:p>
          <a:p>
            <a:pPr marL="457200" indent="-457200">
              <a:buAutoNum type="arabicPeriod"/>
            </a:pPr>
            <a:r>
              <a:rPr lang="en-US" dirty="0"/>
              <a:t>Array = [0,...,1000], N=1001, a=0,b=0,c=0 =&gt; Error</a:t>
            </a:r>
          </a:p>
          <a:p>
            <a:pPr marL="457200" indent="-457200">
              <a:buAutoNum type="arabicPeriod"/>
            </a:pPr>
            <a:r>
              <a:rPr lang="en-US" dirty="0"/>
              <a:t>Array=[1], N=1</a:t>
            </a:r>
          </a:p>
          <a:p>
            <a:pPr marL="914400" lvl="1" indent="-457200">
              <a:buAutoNum type="arabicPeriod"/>
            </a:pPr>
            <a:r>
              <a:rPr lang="en-US" dirty="0"/>
              <a:t>A = 0, b = 0, c = 0 =&gt; expected value = 0</a:t>
            </a:r>
          </a:p>
          <a:p>
            <a:pPr marL="914400" lvl="1" indent="-457200">
              <a:buAutoNum type="arabicPeriod"/>
            </a:pPr>
            <a:r>
              <a:rPr lang="en-US" dirty="0"/>
              <a:t>A = 1, b = 0, c = 0 =&gt; expected value = 1</a:t>
            </a:r>
          </a:p>
          <a:p>
            <a:pPr marL="457200" indent="-457200">
              <a:buAutoNum type="arabicPeriod"/>
            </a:pPr>
            <a:r>
              <a:rPr lang="en-US" dirty="0"/>
              <a:t>Array=[0,…,999], N=1000</a:t>
            </a:r>
          </a:p>
          <a:p>
            <a:pPr marL="914400" lvl="1" indent="-457200">
              <a:buAutoNum type="arabicPeriod"/>
            </a:pPr>
            <a:r>
              <a:rPr lang="en-US" dirty="0"/>
              <a:t>A = 0, b = 0, c = 0 =&gt; expected value = 0</a:t>
            </a:r>
          </a:p>
          <a:p>
            <a:pPr marL="914400" lvl="1" indent="-457200">
              <a:buAutoNum type="arabicPeriod"/>
            </a:pPr>
            <a:r>
              <a:rPr lang="en-US" dirty="0"/>
              <a:t>A = 1, b = 0, c = 0 =&gt; expected value = 1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98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</TotalTime>
  <Words>1428</Words>
  <Application>Microsoft Office PowerPoint</Application>
  <PresentationFormat>Widescreen</PresentationFormat>
  <Paragraphs>146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Tw Cen MT</vt:lpstr>
      <vt:lpstr>Circuit</vt:lpstr>
      <vt:lpstr>       TESTARE SI VERIFICARE</vt:lpstr>
      <vt:lpstr>Descrierea problemei</vt:lpstr>
      <vt:lpstr>Exercitiul 1</vt:lpstr>
      <vt:lpstr>Equivalence partitioning</vt:lpstr>
      <vt:lpstr>PowerPoint Presentation</vt:lpstr>
      <vt:lpstr>Clasele de echivalenta</vt:lpstr>
      <vt:lpstr>Tests</vt:lpstr>
      <vt:lpstr>Boundary value analysis</vt:lpstr>
      <vt:lpstr>Tests</vt:lpstr>
      <vt:lpstr>Cause-effect graphing</vt:lpstr>
      <vt:lpstr>Cauze</vt:lpstr>
      <vt:lpstr>Efecte</vt:lpstr>
      <vt:lpstr>tests</vt:lpstr>
      <vt:lpstr>PowerPoint Presentation</vt:lpstr>
      <vt:lpstr>Exercitiul 2</vt:lpstr>
      <vt:lpstr>Code coverage</vt:lpstr>
      <vt:lpstr>Exercitiul 3</vt:lpstr>
      <vt:lpstr>PowerPoint Presentation</vt:lpstr>
      <vt:lpstr>MC/DC tests (Modified condition/decision coverage)</vt:lpstr>
      <vt:lpstr>PowerPoint Presentation</vt:lpstr>
      <vt:lpstr>Tests</vt:lpstr>
      <vt:lpstr>Exercitiul 4</vt:lpstr>
      <vt:lpstr>Equivalence partitioning</vt:lpstr>
      <vt:lpstr>Boundary value analysis</vt:lpstr>
      <vt:lpstr>Cause-effect graphing</vt:lpstr>
      <vt:lpstr>Toate cele 3 tipuri de teste</vt:lpstr>
      <vt:lpstr>Exercitiul 5</vt:lpstr>
      <vt:lpstr>PowerPoint Presentation</vt:lpstr>
      <vt:lpstr>PowerPoint Presentation</vt:lpstr>
      <vt:lpstr>Test adaugat pentru omorarea mutantilor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TESTARE SI VERIFICARE</dc:title>
  <dc:creator>Daniel</dc:creator>
  <cp:lastModifiedBy>Daniel</cp:lastModifiedBy>
  <cp:revision>12</cp:revision>
  <dcterms:created xsi:type="dcterms:W3CDTF">2020-04-25T07:35:25Z</dcterms:created>
  <dcterms:modified xsi:type="dcterms:W3CDTF">2020-04-25T09:00:09Z</dcterms:modified>
</cp:coreProperties>
</file>