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70" r:id="rId15"/>
    <p:sldId id="271" r:id="rId16"/>
    <p:sldId id="272" r:id="rId17"/>
    <p:sldId id="273" r:id="rId18"/>
    <p:sldId id="276" r:id="rId19"/>
    <p:sldId id="279" r:id="rId20"/>
    <p:sldId id="277" r:id="rId21"/>
    <p:sldId id="275" r:id="rId22"/>
    <p:sldId id="274" r:id="rId23"/>
    <p:sldId id="282" r:id="rId24"/>
    <p:sldId id="283" r:id="rId25"/>
    <p:sldId id="281" r:id="rId26"/>
    <p:sldId id="280" r:id="rId27"/>
    <p:sldId id="285" r:id="rId28"/>
    <p:sldId id="268" r:id="rId29"/>
    <p:sldId id="287" r:id="rId30"/>
    <p:sldId id="269" r:id="rId31"/>
    <p:sldId id="284" r:id="rId32"/>
    <p:sldId id="288" r:id="rId33"/>
    <p:sldId id="289" r:id="rId34"/>
    <p:sldId id="278" r:id="rId3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408" y="-20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53CFF44-4FD9-47E1-AB37-1F726DE985A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C12-1146.pdf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dirty="0" err="1"/>
              <a:t>Algoritmul</a:t>
            </a:r>
            <a:r>
              <a:rPr lang="en-US" sz="3200" dirty="0"/>
              <a:t> </a:t>
            </a:r>
            <a:r>
              <a:rPr lang="en-US" sz="3200" dirty="0" err="1"/>
              <a:t>coloniei</a:t>
            </a:r>
            <a:r>
              <a:rPr lang="en-US" sz="3200" dirty="0"/>
              <a:t> de </a:t>
            </a:r>
            <a:r>
              <a:rPr lang="en-US" sz="3200" dirty="0" err="1"/>
              <a:t>furnici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dezambiguizarea</a:t>
            </a:r>
            <a:r>
              <a:rPr lang="en-US" sz="3200" dirty="0"/>
              <a:t> </a:t>
            </a:r>
            <a:r>
              <a:rPr lang="en-US" sz="3200" dirty="0" err="1"/>
              <a:t>nesupervizata</a:t>
            </a:r>
            <a:r>
              <a:rPr lang="en-US" sz="3200" dirty="0"/>
              <a:t> a </a:t>
            </a:r>
            <a:r>
              <a:rPr lang="en-US" sz="3200" dirty="0" err="1"/>
              <a:t>textelor</a:t>
            </a:r>
            <a:endParaRPr lang="en-US" sz="3200" dirty="0"/>
          </a:p>
          <a:p>
            <a:pPr algn="ctr"/>
            <a:r>
              <a:rPr lang="en-US" sz="3200" b="0" strike="noStrike" spc="-1" dirty="0">
                <a:latin typeface="Arial"/>
              </a:rPr>
              <a:t>(</a:t>
            </a:r>
            <a:r>
              <a:rPr lang="en-US" sz="3200" b="0" i="1" strike="noStrike" spc="-1" dirty="0">
                <a:latin typeface="Arial"/>
              </a:rPr>
              <a:t>Ant colony algorithm</a:t>
            </a:r>
            <a:r>
              <a:rPr lang="en-US" sz="3200" b="0" strike="noStrike" spc="-1" dirty="0"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Podurile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comporta</a:t>
            </a:r>
            <a:r>
              <a:rPr lang="en-US" sz="2400" b="0" strike="noStrike" spc="-1" dirty="0">
                <a:latin typeface="Arial"/>
              </a:rPr>
              <a:t> ca </a:t>
            </a:r>
            <a:r>
              <a:rPr lang="en-US" sz="2400" b="0" strike="noStrike" spc="-1" dirty="0" err="1">
                <a:latin typeface="Arial"/>
              </a:rPr>
              <a:t>niste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muchii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obisnuite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numai</a:t>
            </a:r>
            <a:r>
              <a:rPr lang="en-US" sz="2400" b="0" strike="noStrike" spc="-1" dirty="0">
                <a:latin typeface="Arial"/>
              </a:rPr>
              <a:t> ca, </a:t>
            </a:r>
            <a:r>
              <a:rPr lang="en-US" sz="2400" b="0" strike="noStrike" spc="-1" dirty="0" err="1">
                <a:latin typeface="Arial"/>
              </a:rPr>
              <a:t>atunci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cand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concentratia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feromon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corespunzatoare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atinge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valoarea</a:t>
            </a:r>
            <a:r>
              <a:rPr lang="en-US" sz="2400" b="0" strike="noStrike" spc="-1" dirty="0">
                <a:latin typeface="Arial"/>
              </a:rPr>
              <a:t> 0, </a:t>
            </a:r>
            <a:r>
              <a:rPr lang="en-US" sz="2400" b="0" strike="noStrike" spc="-1" dirty="0" err="1">
                <a:latin typeface="Arial"/>
              </a:rPr>
              <a:t>podul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prabuseste</a:t>
            </a:r>
            <a:r>
              <a:rPr lang="en-US" sz="24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Cu cat </a:t>
            </a:r>
            <a:r>
              <a:rPr lang="en-US" sz="2400" b="0" strike="noStrike" spc="-1" dirty="0" err="1">
                <a:latin typeface="Arial"/>
              </a:rPr>
              <a:t>mai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apropiate</a:t>
            </a:r>
            <a:r>
              <a:rPr lang="en-US" sz="2400" b="0" strike="noStrike" spc="-1" dirty="0">
                <a:latin typeface="Arial"/>
              </a:rPr>
              <a:t> sunt </a:t>
            </a:r>
            <a:r>
              <a:rPr lang="en-US" sz="2400" b="0" strike="noStrike" spc="-1" dirty="0" err="1">
                <a:latin typeface="Arial"/>
              </a:rPr>
              <a:t>sensurile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corespunzatoare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cuiburilor</a:t>
            </a:r>
            <a:r>
              <a:rPr lang="en-US" sz="2400" b="0" strike="noStrike" spc="-1" dirty="0">
                <a:latin typeface="Arial"/>
              </a:rPr>
              <a:t>, cu </a:t>
            </a:r>
            <a:r>
              <a:rPr lang="en-US" sz="2400" b="0" strike="noStrike" spc="-1" dirty="0" err="1">
                <a:latin typeface="Arial"/>
              </a:rPr>
              <a:t>atat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mai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mult</a:t>
            </a:r>
            <a:r>
              <a:rPr lang="en-US" sz="2400" b="0" strike="noStrike" spc="-1" dirty="0">
                <a:latin typeface="Arial"/>
              </a:rPr>
              <a:t> un pod </a:t>
            </a:r>
            <a:r>
              <a:rPr lang="en-US" sz="2400" b="0" strike="noStrike" spc="-1" dirty="0" err="1">
                <a:latin typeface="Arial"/>
              </a:rPr>
              <a:t>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contribui</a:t>
            </a:r>
            <a:r>
              <a:rPr lang="en-US" sz="2400" b="0" strike="noStrike" spc="-1" dirty="0">
                <a:latin typeface="Arial"/>
              </a:rPr>
              <a:t> la </a:t>
            </a:r>
            <a:r>
              <a:rPr lang="en-US" sz="2400" b="0" strike="noStrike" spc="-1" dirty="0" err="1">
                <a:latin typeface="Arial"/>
              </a:rPr>
              <a:t>intarirea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reciproca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la </a:t>
            </a:r>
            <a:r>
              <a:rPr lang="en-US" sz="2400" b="0" strike="noStrike" spc="-1" dirty="0" err="1">
                <a:latin typeface="Arial"/>
              </a:rPr>
              <a:t>partajarea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resurse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ele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Podurile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sensuri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mai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indepartate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avea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tendinta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prabuseasca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In </a:t>
            </a:r>
            <a:r>
              <a:rPr lang="en-US" sz="2400" b="0" strike="noStrike" spc="-1" dirty="0" err="1">
                <a:latin typeface="Arial"/>
              </a:rPr>
              <a:t>acest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fel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creeaza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drumuri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interpretare</a:t>
            </a:r>
            <a:r>
              <a:rPr lang="en-US" sz="2400" b="0" strike="noStrike" spc="-1" dirty="0">
                <a:latin typeface="Arial"/>
              </a:rPr>
              <a:t> (“</a:t>
            </a:r>
            <a:r>
              <a:rPr lang="en-US" sz="2400" b="0" i="1" strike="noStrike" spc="-1" dirty="0">
                <a:latin typeface="Arial"/>
              </a:rPr>
              <a:t>interpretative paths</a:t>
            </a:r>
            <a:r>
              <a:rPr lang="en-US" sz="2400" b="0" strike="noStrike" spc="-1" dirty="0">
                <a:latin typeface="Arial"/>
              </a:rPr>
              <a:t>”), </a:t>
            </a:r>
            <a:r>
              <a:rPr lang="en-US" sz="2400" b="0" strike="noStrike" spc="-1" dirty="0" err="1">
                <a:latin typeface="Arial"/>
              </a:rPr>
              <a:t>adica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posibile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interpretari</a:t>
            </a:r>
            <a:r>
              <a:rPr lang="en-US" sz="2400" b="0" strike="noStrike" spc="-1" dirty="0">
                <a:latin typeface="Arial"/>
              </a:rPr>
              <a:t> ale </a:t>
            </a:r>
            <a:r>
              <a:rPr lang="en-US" sz="2400" b="0" strike="noStrike" spc="-1" dirty="0" err="1">
                <a:latin typeface="Arial"/>
              </a:rPr>
              <a:t>textului</a:t>
            </a:r>
            <a:r>
              <a:rPr lang="en-US" sz="2400" b="0" strike="noStrike" spc="-1" dirty="0">
                <a:latin typeface="Arial"/>
              </a:rPr>
              <a:t>, in </a:t>
            </a:r>
            <a:r>
              <a:rPr lang="en-US" sz="2400" b="0" strike="noStrike" spc="-1" dirty="0" err="1">
                <a:latin typeface="Arial"/>
              </a:rPr>
              <a:t>urma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comportament</a:t>
            </a:r>
            <a:r>
              <a:rPr lang="en-US" sz="2400" b="0" strike="noStrike" spc="-1" dirty="0">
                <a:latin typeface="Arial"/>
              </a:rPr>
              <a:t> emergent. Tot in </a:t>
            </a:r>
            <a:r>
              <a:rPr lang="en-US" sz="2400" b="0" strike="noStrike" spc="-1" dirty="0" err="1">
                <a:latin typeface="Arial"/>
              </a:rPr>
              <a:t>acest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fel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este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eliminata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necesitatea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folosirii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graf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intreg</a:t>
            </a:r>
            <a:r>
              <a:rPr lang="en-US" sz="2400" b="0" strike="noStrike" spc="-1" dirty="0">
                <a:latin typeface="Arial"/>
              </a:rPr>
              <a:t> (care include </a:t>
            </a:r>
            <a:r>
              <a:rPr lang="en-US" sz="2400" b="0" strike="noStrike" spc="-1" dirty="0" err="1">
                <a:latin typeface="Arial"/>
              </a:rPr>
              <a:t>toate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legaturile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posibile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sensuri</a:t>
            </a:r>
            <a:r>
              <a:rPr lang="en-US" sz="2400" b="0" strike="noStrike" spc="-1" dirty="0">
                <a:latin typeface="Arial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65760"/>
            <a:ext cx="9124554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Executia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algoritmului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consta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intr</a:t>
            </a:r>
            <a:r>
              <a:rPr lang="en-US" sz="2400" b="0" strike="noStrike" spc="-1" dirty="0">
                <a:latin typeface="Arial"/>
              </a:rPr>
              <a:t>-un </a:t>
            </a:r>
            <a:r>
              <a:rPr lang="en-US" sz="2400" b="0" strike="noStrike" spc="-1" dirty="0" err="1">
                <a:latin typeface="Arial"/>
              </a:rPr>
              <a:t>numar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cicluri</a:t>
            </a:r>
            <a:r>
              <a:rPr lang="en-US" sz="2400" b="0" strike="noStrike" spc="-1" dirty="0">
                <a:latin typeface="Arial"/>
              </a:rPr>
              <a:t> potential </a:t>
            </a:r>
            <a:r>
              <a:rPr lang="en-US" sz="2400" b="0" strike="noStrike" spc="-1" dirty="0" err="1">
                <a:latin typeface="Arial"/>
              </a:rPr>
              <a:t>infinit</a:t>
            </a:r>
            <a:r>
              <a:rPr lang="en-US" sz="2400" b="0" strike="noStrike" spc="-1" dirty="0">
                <a:latin typeface="Arial"/>
              </a:rPr>
              <a:t>. </a:t>
            </a:r>
            <a:r>
              <a:rPr lang="en-US" sz="2400" b="0" strike="noStrike" spc="-1" dirty="0" err="1">
                <a:latin typeface="Arial"/>
              </a:rPr>
              <a:t>Dupa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fiecare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ciclu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observa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starea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mediului</a:t>
            </a:r>
            <a:r>
              <a:rPr lang="en-US" sz="2400" b="0" strike="noStrike" spc="-1" dirty="0">
                <a:latin typeface="Arial"/>
              </a:rPr>
              <a:t> (“</a:t>
            </a:r>
            <a:r>
              <a:rPr lang="en-US" sz="2400" b="0" i="1" strike="noStrike" spc="-1" dirty="0">
                <a:latin typeface="Arial"/>
              </a:rPr>
              <a:t>state of the environment</a:t>
            </a:r>
            <a:r>
              <a:rPr lang="en-US" sz="2400" b="0" strike="noStrike" spc="-1" dirty="0">
                <a:latin typeface="Arial"/>
              </a:rPr>
              <a:t>”)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Un </a:t>
            </a:r>
            <a:r>
              <a:rPr lang="en-US" sz="2400" b="0" strike="noStrike" spc="-1" dirty="0" err="1">
                <a:latin typeface="Arial"/>
              </a:rPr>
              <a:t>ciclu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compune</a:t>
            </a:r>
            <a:r>
              <a:rPr lang="en-US" sz="2400" b="0" strike="noStrike" spc="-1" dirty="0">
                <a:latin typeface="Arial"/>
              </a:rPr>
              <a:t> din </a:t>
            </a:r>
            <a:r>
              <a:rPr lang="en-US" sz="2400" b="0" strike="noStrike" spc="-1" dirty="0" err="1">
                <a:latin typeface="Arial"/>
              </a:rPr>
              <a:t>urmatorii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pasi</a:t>
            </a:r>
            <a:r>
              <a:rPr lang="en-US" sz="24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latin typeface="Arial"/>
              </a:rPr>
              <a:t>Se </a:t>
            </a:r>
            <a:r>
              <a:rPr lang="en-US" sz="2400" b="0" strike="noStrike" spc="-1" dirty="0" err="1">
                <a:latin typeface="Arial"/>
              </a:rPr>
              <a:t>elimina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furnicile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moarte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podurile</a:t>
            </a:r>
            <a:r>
              <a:rPr lang="en-US" sz="2400" b="0" strike="noStrike" spc="-1" dirty="0">
                <a:latin typeface="Arial"/>
              </a:rPr>
              <a:t> care nu </a:t>
            </a:r>
            <a:r>
              <a:rPr lang="en-US" sz="2400" b="0" strike="noStrike" spc="-1" dirty="0" err="1">
                <a:latin typeface="Arial"/>
              </a:rPr>
              <a:t>mai</a:t>
            </a:r>
            <a:r>
              <a:rPr lang="en-US" sz="2400" b="0" strike="noStrike" spc="-1" dirty="0">
                <a:latin typeface="Arial"/>
              </a:rPr>
              <a:t> au </a:t>
            </a:r>
            <a:r>
              <a:rPr lang="en-US" sz="2400" b="0" strike="noStrike" spc="-1" dirty="0" err="1">
                <a:latin typeface="Arial"/>
              </a:rPr>
              <a:t>feromon</a:t>
            </a:r>
            <a:endParaRPr lang="en-US" sz="24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latin typeface="Arial"/>
              </a:rPr>
              <a:t>Corespunzator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fiecarui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cuib</a:t>
            </a:r>
            <a:r>
              <a:rPr lang="en-US" sz="2400" b="0" strike="noStrike" spc="-1" dirty="0">
                <a:latin typeface="Arial"/>
              </a:rPr>
              <a:t> se produce o </a:t>
            </a:r>
            <a:r>
              <a:rPr lang="en-US" sz="2400" b="0" strike="noStrike" spc="-1" dirty="0" err="1">
                <a:latin typeface="Arial"/>
              </a:rPr>
              <a:t>furnica</a:t>
            </a:r>
            <a:endParaRPr lang="en-US" sz="24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latin typeface="Arial"/>
              </a:rPr>
              <a:t>Pentru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fiecare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determina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modul</a:t>
            </a:r>
            <a:r>
              <a:rPr lang="en-US" sz="2400" b="0" strike="noStrike" spc="-1" dirty="0">
                <a:latin typeface="Arial"/>
              </a:rPr>
              <a:t> in care se </a:t>
            </a:r>
            <a:r>
              <a:rPr lang="en-US" sz="2400" b="0" strike="noStrike" spc="-1" dirty="0" err="1">
                <a:latin typeface="Arial"/>
              </a:rPr>
              <a:t>afla</a:t>
            </a:r>
            <a:r>
              <a:rPr lang="en-US" sz="2400" b="0" strike="noStrike" spc="-1" dirty="0">
                <a:latin typeface="Arial"/>
              </a:rPr>
              <a:t> (</a:t>
            </a:r>
            <a:r>
              <a:rPr lang="en-US" sz="2400" b="0" strike="noStrike" spc="-1" dirty="0" err="1">
                <a:latin typeface="Arial"/>
              </a:rPr>
              <a:t>cauta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energie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sau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intoarce</a:t>
            </a:r>
            <a:r>
              <a:rPr lang="en-US" sz="2400" b="0" strike="noStrike" spc="-1" dirty="0">
                <a:latin typeface="Arial"/>
              </a:rPr>
              <a:t>); o </a:t>
            </a:r>
            <a:r>
              <a:rPr lang="en-US" sz="2400" b="0" strike="noStrike" spc="-1" dirty="0" err="1">
                <a:latin typeface="Arial"/>
              </a:rPr>
              <a:t>facem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miste</a:t>
            </a:r>
            <a:r>
              <a:rPr lang="en-US" sz="2400" b="0" strike="noStrike" spc="-1" dirty="0">
                <a:latin typeface="Arial"/>
              </a:rPr>
              <a:t>; se </a:t>
            </a:r>
            <a:r>
              <a:rPr lang="en-US" sz="2400" b="0" strike="noStrike" spc="-1" dirty="0" err="1">
                <a:latin typeface="Arial"/>
              </a:rPr>
              <a:t>creeaza</a:t>
            </a:r>
            <a:r>
              <a:rPr lang="en-US" sz="2400" b="0" strike="noStrike" spc="-1" dirty="0">
                <a:latin typeface="Arial"/>
              </a:rPr>
              <a:t> un pod de </a:t>
            </a:r>
            <a:r>
              <a:rPr lang="en-US" sz="2400" b="0" strike="noStrike" spc="-1" dirty="0" err="1">
                <a:latin typeface="Arial"/>
              </a:rPr>
              <a:t>interpretare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daca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este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posibil</a:t>
            </a:r>
            <a:r>
              <a:rPr lang="en-US" sz="2400" b="0" strike="noStrike" spc="-1" dirty="0">
                <a:latin typeface="Arial"/>
              </a:rPr>
              <a:t> (“</a:t>
            </a:r>
            <a:r>
              <a:rPr lang="en-US" sz="2400" b="0" i="1" strike="noStrike" spc="-1" dirty="0">
                <a:latin typeface="Arial"/>
              </a:rPr>
              <a:t>interpretative bridge</a:t>
            </a:r>
            <a:r>
              <a:rPr lang="en-US" sz="2400" b="0" strike="noStrike" spc="-1" dirty="0">
                <a:latin typeface="Arial"/>
              </a:rPr>
              <a:t>”)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latin typeface="Arial"/>
              </a:rPr>
              <a:t>Se </a:t>
            </a:r>
            <a:r>
              <a:rPr lang="en-US" sz="2400" b="0" strike="noStrike" spc="-1" dirty="0" err="1">
                <a:latin typeface="Arial"/>
              </a:rPr>
              <a:t>actualizeaza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mediul</a:t>
            </a:r>
            <a:r>
              <a:rPr lang="en-US" sz="2400" b="0" strike="noStrike" spc="-1" dirty="0">
                <a:latin typeface="Arial"/>
              </a:rPr>
              <a:t> – </a:t>
            </a:r>
            <a:r>
              <a:rPr lang="en-US" sz="2400" b="0" i="1" strike="noStrike" spc="-1" dirty="0">
                <a:latin typeface="Arial"/>
              </a:rPr>
              <a:t>update the environment </a:t>
            </a:r>
            <a:r>
              <a:rPr lang="en-US" sz="2400" b="0" strike="noStrike" spc="-1" dirty="0">
                <a:latin typeface="Arial"/>
              </a:rPr>
              <a:t>(</a:t>
            </a:r>
            <a:r>
              <a:rPr lang="en-US" sz="2400" b="0" strike="noStrike" spc="-1" dirty="0" err="1">
                <a:latin typeface="Arial"/>
              </a:rPr>
              <a:t>nivelul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energie</a:t>
            </a:r>
            <a:r>
              <a:rPr lang="en-US" sz="2400" b="0" strike="noStrike" spc="-1" dirty="0">
                <a:latin typeface="Arial"/>
              </a:rPr>
              <a:t> al </a:t>
            </a:r>
            <a:r>
              <a:rPr lang="en-US" sz="2400" b="0" strike="noStrike" spc="-1" dirty="0" err="1">
                <a:latin typeface="Arial"/>
              </a:rPr>
              <a:t>nodurilor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feromon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vectori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miros</a:t>
            </a:r>
            <a:r>
              <a:rPr lang="en-US" sz="2400" b="0" strike="noStrike" spc="-1" dirty="0">
                <a:latin typeface="Arial"/>
              </a:rPr>
              <a:t> – </a:t>
            </a:r>
            <a:r>
              <a:rPr lang="en-US" sz="2400" b="0" i="1" strike="noStrike" spc="-1" dirty="0" err="1">
                <a:latin typeface="Arial"/>
              </a:rPr>
              <a:t>odour</a:t>
            </a:r>
            <a:r>
              <a:rPr lang="en-US" sz="2400" b="0" i="1" strike="noStrike" spc="-1" dirty="0">
                <a:latin typeface="Arial"/>
              </a:rPr>
              <a:t> vectors</a:t>
            </a:r>
            <a:r>
              <a:rPr lang="en-US" sz="2400" b="0" strike="noStrike" spc="-1" dirty="0">
                <a:latin typeface="Arial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err="1">
                <a:latin typeface="Arial"/>
              </a:rPr>
              <a:t>Notatii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principale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pentru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algoritm</a:t>
            </a:r>
            <a:r>
              <a:rPr lang="en-US" sz="2400" b="1" strike="noStrike" spc="-1" dirty="0"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F</a:t>
            </a:r>
            <a:r>
              <a:rPr lang="en-US" sz="2400" b="0" strike="noStrike" spc="-1" baseline="-25000" dirty="0">
                <a:latin typeface="Arial"/>
              </a:rPr>
              <a:t>A</a:t>
            </a:r>
            <a:r>
              <a:rPr lang="en-US" sz="2400" b="0" strike="noStrike" spc="-1" dirty="0">
                <a:latin typeface="Arial"/>
              </a:rPr>
              <a:t> – </a:t>
            </a:r>
            <a:r>
              <a:rPr lang="en-US" sz="2400" b="0" strike="noStrike" spc="-1" dirty="0" err="1">
                <a:latin typeface="Arial"/>
              </a:rPr>
              <a:t>cuib</a:t>
            </a:r>
            <a:r>
              <a:rPr lang="en-US" sz="2400" b="0" strike="noStrike" spc="-1" dirty="0">
                <a:latin typeface="Arial"/>
              </a:rPr>
              <a:t> care </a:t>
            </a:r>
            <a:r>
              <a:rPr lang="en-US" sz="2400" b="0" strike="noStrike" spc="-1" dirty="0" err="1">
                <a:latin typeface="Arial"/>
              </a:rPr>
              <a:t>corespunde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sensului</a:t>
            </a:r>
            <a:r>
              <a:rPr lang="en-US" sz="2400" b="0" strike="noStrike" spc="-1" dirty="0">
                <a:latin typeface="Arial"/>
              </a:rPr>
              <a:t> 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f</a:t>
            </a:r>
            <a:r>
              <a:rPr lang="en-US" sz="2400" spc="-1" baseline="-25000" dirty="0" err="1">
                <a:latin typeface="Arial"/>
              </a:rPr>
              <a:t>A</a:t>
            </a:r>
            <a:r>
              <a:rPr lang="en-US" sz="2400" spc="-1" dirty="0">
                <a:latin typeface="Arial"/>
              </a:rPr>
              <a:t> –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nascuta</a:t>
            </a:r>
            <a:r>
              <a:rPr lang="en-US" sz="2400" spc="-1" dirty="0">
                <a:latin typeface="Arial"/>
              </a:rPr>
              <a:t> in </a:t>
            </a:r>
            <a:r>
              <a:rPr lang="en-US" sz="2400" spc="-1" dirty="0" err="1">
                <a:latin typeface="Arial"/>
              </a:rPr>
              <a:t>cuibul</a:t>
            </a:r>
            <a:r>
              <a:rPr lang="en-US" sz="2400" spc="-1" dirty="0">
                <a:latin typeface="Arial"/>
              </a:rPr>
              <a:t> F</a:t>
            </a:r>
            <a:r>
              <a:rPr lang="en-US" sz="2400" spc="-1" baseline="-25000" dirty="0">
                <a:latin typeface="Arial"/>
              </a:rPr>
              <a:t>A</a:t>
            </a:r>
            <a:endParaRPr lang="en-US" sz="2400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V(X) – vector de </a:t>
            </a:r>
            <a:r>
              <a:rPr lang="en-US" sz="2400" b="0" strike="noStrike" spc="-1" dirty="0" err="1">
                <a:latin typeface="Arial"/>
              </a:rPr>
              <a:t>miros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asociat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lui</a:t>
            </a:r>
            <a:r>
              <a:rPr lang="en-US" sz="2400" b="0" strike="noStrike" spc="-1" dirty="0">
                <a:latin typeface="Arial"/>
              </a:rPr>
              <a:t> X (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sau</a:t>
            </a:r>
            <a:r>
              <a:rPr lang="en-US" sz="2400" b="0" strike="noStrike" spc="-1" dirty="0">
                <a:latin typeface="Arial"/>
              </a:rPr>
              <a:t> nod)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Arial"/>
              </a:rPr>
              <a:t>E(X) – </a:t>
            </a:r>
            <a:r>
              <a:rPr lang="en-US" sz="2400" spc="-1" dirty="0" err="1">
                <a:latin typeface="Arial"/>
              </a:rPr>
              <a:t>energia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lui</a:t>
            </a:r>
            <a:r>
              <a:rPr lang="en-US" sz="2400" spc="-1" dirty="0">
                <a:latin typeface="Arial"/>
              </a:rPr>
              <a:t> X (</a:t>
            </a:r>
            <a:r>
              <a:rPr lang="en-US" sz="2400" spc="-1" dirty="0" err="1">
                <a:latin typeface="Arial"/>
              </a:rPr>
              <a:t>unde</a:t>
            </a:r>
            <a:r>
              <a:rPr lang="en-US" sz="2400" spc="-1" dirty="0">
                <a:latin typeface="Arial"/>
              </a:rPr>
              <a:t> X </a:t>
            </a:r>
            <a:r>
              <a:rPr lang="en-US" sz="2400" spc="-1" dirty="0" err="1">
                <a:latin typeface="Arial"/>
              </a:rPr>
              <a:t>poate</a:t>
            </a:r>
            <a:r>
              <a:rPr lang="en-US" sz="2400" spc="-1" dirty="0">
                <a:latin typeface="Arial"/>
              </a:rPr>
              <a:t> fi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sau</a:t>
            </a:r>
            <a:r>
              <a:rPr lang="en-US" sz="2400" spc="-1" dirty="0">
                <a:latin typeface="Arial"/>
              </a:rPr>
              <a:t> nod)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Eval</a:t>
            </a:r>
            <a:r>
              <a:rPr lang="en-US" sz="2400" spc="-1" baseline="-25000" dirty="0" err="1">
                <a:latin typeface="Arial"/>
              </a:rPr>
              <a:t>f</a:t>
            </a:r>
            <a:r>
              <a:rPr lang="en-US" sz="2400" spc="-1" dirty="0">
                <a:latin typeface="Arial"/>
              </a:rPr>
              <a:t>(N) – </a:t>
            </a:r>
            <a:r>
              <a:rPr lang="en-US" sz="2400" spc="-1" dirty="0" err="1">
                <a:latin typeface="Arial"/>
              </a:rPr>
              <a:t>evaluarea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unui</a:t>
            </a:r>
            <a:r>
              <a:rPr lang="en-US" sz="2400" spc="-1" dirty="0">
                <a:latin typeface="Arial"/>
              </a:rPr>
              <a:t> nod N de </a:t>
            </a:r>
            <a:r>
              <a:rPr lang="en-US" sz="2400" spc="-1" dirty="0" err="1">
                <a:latin typeface="Arial"/>
              </a:rPr>
              <a:t>catre</a:t>
            </a:r>
            <a:r>
              <a:rPr lang="en-US" sz="2400" spc="-1" dirty="0">
                <a:latin typeface="Arial"/>
              </a:rPr>
              <a:t> o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f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Eval</a:t>
            </a:r>
            <a:r>
              <a:rPr lang="en-US" sz="2400" b="0" strike="noStrike" spc="-1" baseline="-25000" dirty="0" err="1">
                <a:latin typeface="Arial"/>
              </a:rPr>
              <a:t>f</a:t>
            </a:r>
            <a:r>
              <a:rPr lang="en-US" sz="2400" b="0" strike="noStrike" spc="-1" dirty="0">
                <a:latin typeface="Arial"/>
              </a:rPr>
              <a:t>(A) – </a:t>
            </a:r>
            <a:r>
              <a:rPr lang="en-US" sz="2400" b="0" strike="noStrike" spc="-1" dirty="0" err="1">
                <a:latin typeface="Arial"/>
              </a:rPr>
              <a:t>evaluarea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unei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muchii</a:t>
            </a:r>
            <a:r>
              <a:rPr lang="en-US" sz="2400" b="0" strike="noStrike" spc="-1" dirty="0">
                <a:latin typeface="Arial"/>
              </a:rPr>
              <a:t> A (</a:t>
            </a:r>
            <a:r>
              <a:rPr lang="en-US" sz="2400" b="0" strike="noStrike" spc="-1" dirty="0" err="1">
                <a:latin typeface="Arial"/>
              </a:rPr>
              <a:t>cantitatea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feromon</a:t>
            </a:r>
            <a:r>
              <a:rPr lang="en-US" sz="2400" b="0" strike="noStrike" spc="-1" dirty="0">
                <a:latin typeface="Arial"/>
              </a:rPr>
              <a:t>) de </a:t>
            </a:r>
            <a:r>
              <a:rPr lang="en-US" sz="2400" b="0" strike="noStrike" spc="-1" dirty="0" err="1">
                <a:latin typeface="Arial"/>
              </a:rPr>
              <a:t>catre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f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latin typeface="Arial"/>
              </a:rPr>
              <a:t>φ</a:t>
            </a:r>
            <a:r>
              <a:rPr lang="en-US" sz="2400" spc="-1" baseline="-25000" dirty="0">
                <a:latin typeface="Arial"/>
              </a:rPr>
              <a:t>(t/c)</a:t>
            </a:r>
            <a:r>
              <a:rPr lang="en-US" sz="2400" spc="-1" dirty="0">
                <a:latin typeface="Arial"/>
              </a:rPr>
              <a:t>(A) – </a:t>
            </a:r>
            <a:r>
              <a:rPr lang="en-US" sz="2400" spc="-1" dirty="0" err="1">
                <a:latin typeface="Arial"/>
              </a:rPr>
              <a:t>cantitatea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feromon</a:t>
            </a:r>
            <a:r>
              <a:rPr lang="en-US" sz="2400" spc="-1" dirty="0">
                <a:latin typeface="Arial"/>
              </a:rPr>
              <a:t> pe o </a:t>
            </a:r>
            <a:r>
              <a:rPr lang="en-US" sz="2400" spc="-1" dirty="0" err="1">
                <a:latin typeface="Arial"/>
              </a:rPr>
              <a:t>muchie</a:t>
            </a:r>
            <a:r>
              <a:rPr lang="en-US" sz="2400" spc="-1" dirty="0">
                <a:latin typeface="Arial"/>
              </a:rPr>
              <a:t> A la </a:t>
            </a:r>
            <a:r>
              <a:rPr lang="en-US" sz="2400" spc="-1" dirty="0" err="1">
                <a:latin typeface="Arial"/>
              </a:rPr>
              <a:t>momentul</a:t>
            </a:r>
            <a:r>
              <a:rPr lang="en-US" sz="2400" spc="-1" dirty="0">
                <a:latin typeface="Arial"/>
              </a:rPr>
              <a:t> t </a:t>
            </a:r>
            <a:r>
              <a:rPr lang="en-US" sz="2400" spc="-1" dirty="0" err="1">
                <a:latin typeface="Arial"/>
              </a:rPr>
              <a:t>sau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ciclul</a:t>
            </a:r>
            <a:r>
              <a:rPr lang="en-US" sz="2400" spc="-1" dirty="0">
                <a:latin typeface="Arial"/>
              </a:rPr>
              <a:t> c</a:t>
            </a: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err="1">
                <a:latin typeface="Arial"/>
              </a:rPr>
              <a:t>Parametri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pentru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algoritm</a:t>
            </a:r>
            <a:r>
              <a:rPr lang="en-US" sz="2400" b="0" strike="noStrike" spc="-1" dirty="0"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xmlns="" id="{A0F62954-FB14-4552-BBD6-B1DA0F1C7F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10893"/>
                  </p:ext>
                </p:extLst>
              </p:nvPr>
            </p:nvGraphicFramePr>
            <p:xfrm>
              <a:off x="487817" y="1190479"/>
              <a:ext cx="7317335" cy="360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0280">
                      <a:extLst>
                        <a:ext uri="{9D8B030D-6E8A-4147-A177-3AD203B41FA5}">
                          <a16:colId xmlns:a16="http://schemas.microsoft.com/office/drawing/2014/main" xmlns="" val="1901701324"/>
                        </a:ext>
                      </a:extLst>
                    </a:gridCol>
                    <a:gridCol w="6347055">
                      <a:extLst>
                        <a:ext uri="{9D8B030D-6E8A-4147-A177-3AD203B41FA5}">
                          <a16:colId xmlns:a16="http://schemas.microsoft.com/office/drawing/2014/main" xmlns="" val="217360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Notatie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Descriere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4483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a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Energia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luata</a:t>
                          </a:r>
                          <a:r>
                            <a:rPr lang="en-US" dirty="0"/>
                            <a:t> de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atunci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cand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ajunge</a:t>
                          </a:r>
                          <a:r>
                            <a:rPr lang="en-US" dirty="0"/>
                            <a:t> la un nod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6765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max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maxima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pe care o </a:t>
                          </a:r>
                          <a:r>
                            <a:rPr lang="en-US" dirty="0" err="1"/>
                            <a:t>poate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cara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2986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Rata de </a:t>
                          </a:r>
                          <a:r>
                            <a:rPr lang="en-US" dirty="0" err="1"/>
                            <a:t>evaporare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feromonului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doua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cicluri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14952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r>
                            <a:rPr lang="en-US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initiala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din </a:t>
                          </a:r>
                          <a:r>
                            <a:rPr lang="en-US" dirty="0" err="1"/>
                            <a:t>fiecare</a:t>
                          </a:r>
                          <a:r>
                            <a:rPr lang="en-US" dirty="0"/>
                            <a:t> nod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6497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Durata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viata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furnicii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29382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</a:t>
                          </a:r>
                          <a:r>
                            <a:rPr lang="en-US" baseline="-25000" dirty="0" err="1"/>
                            <a:t>v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Lungimea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vectorului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mirosuri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03596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baseline="-25000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Proportia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componente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depozitate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catre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</a:t>
                          </a:r>
                          <a:r>
                            <a:rPr lang="en-US" dirty="0"/>
                            <a:t>-un nod </a:t>
                          </a:r>
                          <a:r>
                            <a:rPr lang="en-US" dirty="0" err="1"/>
                            <a:t>oarecare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39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</a:t>
                          </a:r>
                          <a:r>
                            <a:rPr lang="en-US" baseline="-25000" dirty="0" err="1"/>
                            <a:t>ac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Numarul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cicluri</a:t>
                          </a:r>
                          <a:r>
                            <a:rPr lang="en-US" dirty="0"/>
                            <a:t> al </a:t>
                          </a:r>
                          <a:r>
                            <a:rPr lang="en-US" dirty="0" err="1"/>
                            <a:t>simularii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9964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0F62954-FB14-4552-BBD6-B1DA0F1C7F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10893"/>
                  </p:ext>
                </p:extLst>
              </p:nvPr>
            </p:nvGraphicFramePr>
            <p:xfrm>
              <a:off x="487817" y="1190479"/>
              <a:ext cx="7317335" cy="360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0280">
                      <a:extLst>
                        <a:ext uri="{9D8B030D-6E8A-4147-A177-3AD203B41FA5}">
                          <a16:colId xmlns:a16="http://schemas.microsoft.com/office/drawing/2014/main" val="1901701324"/>
                        </a:ext>
                      </a:extLst>
                    </a:gridCol>
                    <a:gridCol w="6347055">
                      <a:extLst>
                        <a:ext uri="{9D8B030D-6E8A-4147-A177-3AD203B41FA5}">
                          <a16:colId xmlns:a16="http://schemas.microsoft.com/office/drawing/2014/main" val="217360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Notatie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Descriere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83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a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Energia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luata</a:t>
                          </a:r>
                          <a:r>
                            <a:rPr lang="en-US" dirty="0"/>
                            <a:t> de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atunci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cand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ajunge</a:t>
                          </a:r>
                          <a:r>
                            <a:rPr lang="en-US" dirty="0"/>
                            <a:t> la un nod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765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max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maxima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pe care o </a:t>
                          </a:r>
                          <a:r>
                            <a:rPr lang="en-US" dirty="0" err="1"/>
                            <a:t>poate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cara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86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8" t="-313333" r="-65660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Rata de </a:t>
                          </a:r>
                          <a:r>
                            <a:rPr lang="en-US" dirty="0" err="1"/>
                            <a:t>evaporare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feromonului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doua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cicluri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952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r>
                            <a:rPr lang="en-US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initiala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din </a:t>
                          </a:r>
                          <a:r>
                            <a:rPr lang="en-US" dirty="0" err="1"/>
                            <a:t>fiecare</a:t>
                          </a:r>
                          <a:r>
                            <a:rPr lang="en-US" dirty="0"/>
                            <a:t> nod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97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8" t="-506557" r="-656604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Durata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viata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furnicii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382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</a:t>
                          </a:r>
                          <a:r>
                            <a:rPr lang="en-US" baseline="-25000" dirty="0" err="1"/>
                            <a:t>v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Lungimea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vectorului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mirosuri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5963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8" t="-410476" r="-656604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Proportia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componente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depozitate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catre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</a:t>
                          </a:r>
                          <a:r>
                            <a:rPr lang="en-US" dirty="0"/>
                            <a:t>-un nod </a:t>
                          </a:r>
                          <a:r>
                            <a:rPr lang="en-US" dirty="0" err="1"/>
                            <a:t>oarecare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39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</a:t>
                          </a:r>
                          <a:r>
                            <a:rPr lang="en-US" baseline="-25000" dirty="0" err="1"/>
                            <a:t>ac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Numarul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cicluri</a:t>
                          </a:r>
                          <a:r>
                            <a:rPr lang="en-US" dirty="0"/>
                            <a:t> al </a:t>
                          </a:r>
                          <a:r>
                            <a:rPr lang="en-US" dirty="0" err="1"/>
                            <a:t>simularii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6465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3697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1" strike="noStrike" spc="-1" dirty="0">
                    <a:latin typeface="Arial"/>
                  </a:rPr>
                  <a:t>1. </a:t>
                </a:r>
                <a:r>
                  <a:rPr lang="en-US" sz="2400" b="1" strike="noStrike" spc="-1" dirty="0" err="1">
                    <a:latin typeface="Arial"/>
                  </a:rPr>
                  <a:t>Nasterea</a:t>
                </a:r>
                <a:r>
                  <a:rPr lang="en-US" sz="2400" b="1" strike="noStrike" spc="-1" dirty="0">
                    <a:latin typeface="Arial"/>
                  </a:rPr>
                  <a:t> </a:t>
                </a:r>
                <a:r>
                  <a:rPr lang="en-US" sz="2400" b="1" strike="noStrike" spc="-1" dirty="0" err="1">
                    <a:latin typeface="Arial"/>
                  </a:rPr>
                  <a:t>furnicilor</a:t>
                </a:r>
                <a:r>
                  <a:rPr lang="en-US" sz="2400" b="1" strike="noStrike" spc="-1" dirty="0">
                    <a:latin typeface="Arial"/>
                  </a:rPr>
                  <a:t>, </a:t>
                </a:r>
                <a:r>
                  <a:rPr lang="en-US" sz="2400" b="1" strike="noStrike" spc="-1" dirty="0" err="1">
                    <a:latin typeface="Arial"/>
                  </a:rPr>
                  <a:t>moartea</a:t>
                </a:r>
                <a:r>
                  <a:rPr lang="en-US" sz="2400" b="1" strike="noStrike" spc="-1" dirty="0">
                    <a:latin typeface="Arial"/>
                  </a:rPr>
                  <a:t> </a:t>
                </a:r>
                <a:r>
                  <a:rPr lang="en-US" sz="2400" b="1" strike="noStrike" spc="-1" dirty="0" err="1">
                    <a:latin typeface="Arial"/>
                  </a:rPr>
                  <a:t>si</a:t>
                </a:r>
                <a:r>
                  <a:rPr lang="en-US" sz="2400" b="1" strike="noStrike" spc="-1" dirty="0">
                    <a:latin typeface="Arial"/>
                  </a:rPr>
                  <a:t> </a:t>
                </a:r>
                <a:r>
                  <a:rPr lang="en-US" sz="2400" b="1" strike="noStrike" spc="-1" dirty="0" err="1">
                    <a:latin typeface="Arial"/>
                  </a:rPr>
                  <a:t>modelul</a:t>
                </a:r>
                <a:r>
                  <a:rPr lang="en-US" sz="2400" b="1" strike="noStrike" spc="-1" dirty="0">
                    <a:latin typeface="Arial"/>
                  </a:rPr>
                  <a:t> de </a:t>
                </a:r>
                <a:r>
                  <a:rPr lang="en-US" sz="2400" b="1" strike="noStrike" spc="-1" dirty="0" err="1">
                    <a:latin typeface="Arial"/>
                  </a:rPr>
                  <a:t>energie</a:t>
                </a:r>
                <a:endParaRPr lang="en-US" sz="2400" b="1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Arial"/>
                  </a:rPr>
                  <a:t>Initial se </a:t>
                </a:r>
                <a:r>
                  <a:rPr lang="en-US" sz="2400" spc="-1" dirty="0" err="1">
                    <a:latin typeface="Arial"/>
                  </a:rPr>
                  <a:t>atribuie</a:t>
                </a:r>
                <a:r>
                  <a:rPr lang="en-US" sz="2400" spc="-1" dirty="0">
                    <a:latin typeface="Arial"/>
                  </a:rPr>
                  <a:t> o </a:t>
                </a:r>
                <a:r>
                  <a:rPr lang="en-US" sz="2400" spc="-1" dirty="0" err="1">
                    <a:latin typeface="Arial"/>
                  </a:rPr>
                  <a:t>cantitate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fixa</a:t>
                </a:r>
                <a:r>
                  <a:rPr lang="en-US" sz="2400" spc="-1" dirty="0">
                    <a:latin typeface="Arial"/>
                  </a:rPr>
                  <a:t> de </a:t>
                </a:r>
                <a:r>
                  <a:rPr lang="en-US" sz="2400" spc="-1" dirty="0" err="1">
                    <a:latin typeface="Arial"/>
                  </a:rPr>
                  <a:t>energie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E</a:t>
                </a:r>
                <a:r>
                  <a:rPr lang="en-US" sz="2400" spc="-1" baseline="-25000" dirty="0" err="1">
                    <a:latin typeface="Arial"/>
                  </a:rPr>
                  <a:t>o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fiecarui</a:t>
                </a:r>
                <a:r>
                  <a:rPr lang="en-US" sz="2400" spc="-1" dirty="0">
                    <a:latin typeface="Arial"/>
                  </a:rPr>
                  <a:t> nod al </a:t>
                </a:r>
                <a:r>
                  <a:rPr lang="en-US" sz="2400" spc="-1" dirty="0" err="1">
                    <a:latin typeface="Arial"/>
                  </a:rPr>
                  <a:t>mediului</a:t>
                </a:r>
                <a:r>
                  <a:rPr lang="en-US" sz="2400" spc="-1" dirty="0">
                    <a:latin typeface="Arial"/>
                  </a:rPr>
                  <a:t>. La </a:t>
                </a:r>
                <a:r>
                  <a:rPr lang="en-US" sz="2400" spc="-1" dirty="0" err="1">
                    <a:latin typeface="Arial"/>
                  </a:rPr>
                  <a:t>inceputul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fiecarui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ciclu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fiecare</a:t>
                </a:r>
                <a:r>
                  <a:rPr lang="en-US" sz="2400" spc="-1" dirty="0">
                    <a:latin typeface="Arial"/>
                  </a:rPr>
                  <a:t> nod </a:t>
                </a:r>
                <a:r>
                  <a:rPr lang="en-US" sz="2400" spc="-1" dirty="0" err="1">
                    <a:latin typeface="Arial"/>
                  </a:rPr>
                  <a:t>cuib</a:t>
                </a:r>
                <a:r>
                  <a:rPr lang="en-US" sz="2400" spc="-1" dirty="0">
                    <a:latin typeface="Arial"/>
                  </a:rPr>
                  <a:t> N are </a:t>
                </a:r>
                <a:r>
                  <a:rPr lang="en-US" sz="2400" spc="-1" dirty="0" err="1">
                    <a:latin typeface="Arial"/>
                  </a:rPr>
                  <a:t>posibilitatea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sa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produca</a:t>
                </a:r>
                <a:r>
                  <a:rPr lang="en-US" sz="2400" spc="-1" dirty="0">
                    <a:latin typeface="Arial"/>
                  </a:rPr>
                  <a:t> o </a:t>
                </a:r>
                <a:r>
                  <a:rPr lang="en-US" sz="2400" spc="-1" dirty="0" err="1">
                    <a:latin typeface="Arial"/>
                  </a:rPr>
                  <a:t>furnica</a:t>
                </a:r>
                <a:r>
                  <a:rPr lang="en-US" sz="2400" spc="-1" dirty="0">
                    <a:latin typeface="Arial"/>
                  </a:rPr>
                  <a:t> A, </a:t>
                </a:r>
                <a:r>
                  <a:rPr lang="en-US" sz="2400" spc="-1" dirty="0" err="1">
                    <a:latin typeface="Arial"/>
                  </a:rPr>
                  <a:t>folosind</a:t>
                </a:r>
                <a:r>
                  <a:rPr lang="en-US" sz="2400" spc="-1" dirty="0">
                    <a:latin typeface="Arial"/>
                  </a:rPr>
                  <a:t> o </a:t>
                </a:r>
                <a:r>
                  <a:rPr lang="en-US" sz="2400" spc="-1" dirty="0" err="1">
                    <a:latin typeface="Arial"/>
                  </a:rPr>
                  <a:t>unitate</a:t>
                </a:r>
                <a:r>
                  <a:rPr lang="en-US" sz="2400" spc="-1" dirty="0">
                    <a:latin typeface="Arial"/>
                  </a:rPr>
                  <a:t> de </a:t>
                </a:r>
                <a:r>
                  <a:rPr lang="en-US" sz="2400" spc="-1" dirty="0" err="1">
                    <a:latin typeface="Arial"/>
                  </a:rPr>
                  <a:t>energie</a:t>
                </a:r>
                <a:r>
                  <a:rPr lang="en-US" sz="2400" spc="-1" dirty="0">
                    <a:latin typeface="Arial"/>
                  </a:rPr>
                  <a:t>, cu </a:t>
                </a:r>
                <a:r>
                  <a:rPr lang="en-US" sz="2400" spc="-1" dirty="0" err="1">
                    <a:latin typeface="Arial"/>
                  </a:rPr>
                  <a:t>probabilitatea</a:t>
                </a:r>
                <a:r>
                  <a:rPr lang="en-US" sz="2400" spc="-1" dirty="0">
                    <a:latin typeface="Arial"/>
                  </a:rPr>
                  <a:t> P(N</a:t>
                </a:r>
                <a:r>
                  <a:rPr lang="en-US" sz="2400" spc="-1" baseline="-25000" dirty="0">
                    <a:latin typeface="Arial"/>
                  </a:rPr>
                  <a:t>A</a:t>
                </a:r>
                <a:r>
                  <a:rPr lang="en-US" sz="2400" spc="-1" dirty="0">
                    <a:latin typeface="Arial"/>
                  </a:rPr>
                  <a:t>). In </a:t>
                </a:r>
                <a:r>
                  <a:rPr lang="en-US" sz="2400" spc="-1" dirty="0" err="1">
                    <a:latin typeface="Arial"/>
                  </a:rPr>
                  <a:t>literatura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aceasta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probabilitate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este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definita</a:t>
                </a:r>
                <a:r>
                  <a:rPr lang="en-US" sz="2400" spc="-1" dirty="0">
                    <a:latin typeface="Arial"/>
                  </a:rPr>
                  <a:t> ca </a:t>
                </a:r>
                <a:r>
                  <a:rPr lang="en-US" sz="2400" spc="-1" dirty="0" err="1">
                    <a:latin typeface="Arial"/>
                  </a:rPr>
                  <a:t>fiind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functia</a:t>
                </a:r>
                <a:r>
                  <a:rPr lang="en-US" sz="2400" spc="-1" dirty="0">
                    <a:latin typeface="Arial"/>
                  </a:rPr>
                  <a:t>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14:m>
                  <m:oMath xmlns:m="http://schemas.openxmlformats.org/officeDocument/2006/math">
                    <m:r>
                      <a:rPr lang="en-US" sz="2400" b="0" i="1" strike="noStrike" spc="-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trike="noStrike" spc="-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trike="noStrike" spc="-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b="0" strike="noStrike" spc="-1" dirty="0">
                    <a:latin typeface="Arial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trike="noStrike" spc="-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trike="noStrike" spc="-1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  <m:r>
                          <a:rPr lang="en-US" sz="2400" b="0" i="1" strike="noStrike" spc="-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trike="noStrike" spc="-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trike="noStrike" spc="-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trike="noStrike" spc="-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400" b="0" i="1" strike="noStrike" spc="-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trike="noStrike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b="0" strike="noStrike" spc="-1" dirty="0">
                    <a:latin typeface="Arial"/>
                  </a:rPr>
                  <a:t>+0.5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>
                    <a:latin typeface="Arial"/>
                  </a:rPr>
                  <a:t>unde</a:t>
                </a:r>
                <a:r>
                  <a:rPr lang="en-US" sz="2400" spc="-1" dirty="0">
                    <a:latin typeface="Arial"/>
                  </a:rPr>
                  <a:t> E(N) </a:t>
                </a:r>
                <a:r>
                  <a:rPr lang="en-US" sz="2400" spc="-1" dirty="0" err="1">
                    <a:latin typeface="Arial"/>
                  </a:rPr>
                  <a:t>este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energia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nodului</a:t>
                </a:r>
                <a:r>
                  <a:rPr lang="en-US" sz="2400" spc="-1" dirty="0">
                    <a:latin typeface="Arial"/>
                  </a:rPr>
                  <a:t> N</a:t>
                </a:r>
                <a:endParaRPr lang="en-US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874" t="-1770" r="-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2359897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Atunci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cand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este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creata</a:t>
            </a:r>
            <a:r>
              <a:rPr lang="en-US" sz="2400" b="0" strike="noStrike" spc="-1" dirty="0">
                <a:latin typeface="Arial"/>
              </a:rPr>
              <a:t>, o 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are o </a:t>
            </a:r>
            <a:r>
              <a:rPr lang="en-US" sz="2400" b="0" strike="noStrike" spc="-1" dirty="0" err="1">
                <a:latin typeface="Arial"/>
              </a:rPr>
              <a:t>durata</a:t>
            </a:r>
            <a:r>
              <a:rPr lang="en-US" sz="2400" b="0" strike="noStrike" spc="-1" dirty="0">
                <a:latin typeface="Arial"/>
              </a:rPr>
              <a:t> a </a:t>
            </a:r>
            <a:r>
              <a:rPr lang="en-US" sz="2400" b="0" strike="noStrike" spc="-1" dirty="0" err="1">
                <a:latin typeface="Arial"/>
              </a:rPr>
              <a:t>vietii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alcatuita</a:t>
            </a:r>
            <a:r>
              <a:rPr lang="en-US" sz="2400" b="0" strike="noStrike" spc="-1" dirty="0">
                <a:latin typeface="Arial"/>
              </a:rPr>
              <a:t> din </a:t>
            </a:r>
            <a:r>
              <a:rPr lang="el-GR" sz="2400" b="1" strike="noStrike" spc="-1" dirty="0">
                <a:latin typeface="Arial"/>
              </a:rPr>
              <a:t>ω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cicluri</a:t>
            </a:r>
            <a:r>
              <a:rPr lang="en-US" sz="2400" b="0" strike="noStrike" spc="-1" dirty="0">
                <a:latin typeface="Arial"/>
              </a:rPr>
              <a:t>. </a:t>
            </a:r>
            <a:r>
              <a:rPr lang="en-US" sz="2400" b="0" strike="noStrike" spc="-1" dirty="0" err="1">
                <a:latin typeface="Arial"/>
              </a:rPr>
              <a:t>Atunci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cand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viata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atinge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valoarea</a:t>
            </a:r>
            <a:r>
              <a:rPr lang="en-US" sz="2400" b="0" strike="noStrike" spc="-1" dirty="0">
                <a:latin typeface="Arial"/>
              </a:rPr>
              <a:t> 0, 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este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distrusa</a:t>
            </a:r>
            <a:r>
              <a:rPr lang="en-US" sz="2400" b="0" strike="noStrike" spc="-1" dirty="0">
                <a:latin typeface="Arial"/>
              </a:rPr>
              <a:t> (</a:t>
            </a:r>
            <a:r>
              <a:rPr lang="en-US" sz="2400" b="0" strike="noStrike" spc="-1" dirty="0" err="1">
                <a:latin typeface="Arial"/>
              </a:rPr>
              <a:t>stearsa</a:t>
            </a:r>
            <a:r>
              <a:rPr lang="en-US" sz="2400" b="0" strike="noStrike" spc="-1" dirty="0">
                <a:latin typeface="Arial"/>
              </a:rPr>
              <a:t>) la </a:t>
            </a:r>
            <a:r>
              <a:rPr lang="en-US" sz="2400" b="0" strike="noStrike" spc="-1" dirty="0" err="1">
                <a:latin typeface="Arial"/>
              </a:rPr>
              <a:t>inceputul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urmatorului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ciclu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iar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energia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este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depozitata</a:t>
            </a:r>
            <a:r>
              <a:rPr lang="en-US" sz="2400" b="0" strike="noStrike" spc="-1" dirty="0">
                <a:latin typeface="Arial"/>
              </a:rPr>
              <a:t> in </a:t>
            </a:r>
            <a:r>
              <a:rPr lang="en-US" sz="2400" b="0" strike="noStrike" spc="-1" dirty="0" err="1">
                <a:latin typeface="Arial"/>
              </a:rPr>
              <a:t>nodul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unde</a:t>
            </a:r>
            <a:r>
              <a:rPr lang="en-US" sz="2400" b="0" strike="noStrike" spc="-1" dirty="0">
                <a:latin typeface="Arial"/>
              </a:rPr>
              <a:t> a </a:t>
            </a:r>
            <a:r>
              <a:rPr lang="en-US" sz="2400" b="0" strike="noStrike" spc="-1" dirty="0" err="1">
                <a:latin typeface="Arial"/>
              </a:rPr>
              <a:t>murit</a:t>
            </a:r>
            <a:r>
              <a:rPr lang="en-US" sz="2400" b="0" strike="noStrike" spc="-1" dirty="0">
                <a:latin typeface="Arial"/>
              </a:rPr>
              <a:t>. In </a:t>
            </a:r>
            <a:r>
              <a:rPr lang="en-US" sz="2400" b="0" strike="noStrike" spc="-1" dirty="0" err="1">
                <a:latin typeface="Arial"/>
              </a:rPr>
              <a:t>felul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asta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asigura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pastrarea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echilibrului</a:t>
            </a:r>
            <a:r>
              <a:rPr lang="en-US" sz="2400" b="1" strike="noStrike" spc="-1" dirty="0">
                <a:latin typeface="Arial"/>
              </a:rPr>
              <a:t> global de </a:t>
            </a:r>
            <a:r>
              <a:rPr lang="en-US" sz="2400" b="1" strike="noStrike" spc="-1" dirty="0" err="1">
                <a:latin typeface="Arial"/>
              </a:rPr>
              <a:t>energie</a:t>
            </a:r>
            <a:r>
              <a:rPr lang="en-US" sz="2400" b="1" strike="noStrike" spc="-1" dirty="0">
                <a:latin typeface="Arial"/>
              </a:rPr>
              <a:t> al </a:t>
            </a:r>
            <a:r>
              <a:rPr lang="en-US" sz="2400" b="1" strike="noStrike" spc="-1" dirty="0" err="1">
                <a:latin typeface="Arial"/>
              </a:rPr>
              <a:t>sistemului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ceea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joaca</a:t>
            </a:r>
            <a:r>
              <a:rPr lang="en-US" sz="2400" b="0" strike="noStrike" spc="-1" dirty="0">
                <a:latin typeface="Arial"/>
              </a:rPr>
              <a:t> un </a:t>
            </a:r>
            <a:r>
              <a:rPr lang="en-US" sz="2400" b="0" strike="noStrike" spc="-1" dirty="0" err="1">
                <a:latin typeface="Arial"/>
              </a:rPr>
              <a:t>rol</a:t>
            </a:r>
            <a:r>
              <a:rPr lang="en-US" sz="2400" b="0" strike="noStrike" spc="-1" dirty="0">
                <a:latin typeface="Arial"/>
              </a:rPr>
              <a:t> fundamental in </a:t>
            </a:r>
            <a:r>
              <a:rPr lang="en-US" sz="2400" b="0" strike="noStrike" spc="-1" dirty="0" err="1">
                <a:latin typeface="Arial"/>
              </a:rPr>
              <a:t>convergenta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catre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>
                <a:latin typeface="Arial"/>
              </a:rPr>
              <a:t>solutie.</a:t>
            </a: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395753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1" strike="noStrike" spc="-1" dirty="0">
                    <a:latin typeface="Arial"/>
                  </a:rPr>
                  <a:t>2. </a:t>
                </a:r>
                <a:r>
                  <a:rPr lang="en-US" sz="2400" b="1" strike="noStrike" spc="-1" dirty="0" err="1">
                    <a:latin typeface="Arial"/>
                  </a:rPr>
                  <a:t>Miscarile</a:t>
                </a:r>
                <a:r>
                  <a:rPr lang="en-US" sz="2400" b="1" strike="noStrike" spc="-1" dirty="0">
                    <a:latin typeface="Arial"/>
                  </a:rPr>
                  <a:t> </a:t>
                </a:r>
                <a:r>
                  <a:rPr lang="en-US" sz="2400" b="1" strike="noStrike" spc="-1" dirty="0" err="1">
                    <a:latin typeface="Arial"/>
                  </a:rPr>
                  <a:t>furnicilor</a:t>
                </a:r>
                <a:endParaRPr lang="en-US" sz="2400" b="1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>
                    <a:latin typeface="Arial"/>
                  </a:rPr>
                  <a:t>Miscarea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furnicilor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este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aleatoare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dar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influentata</a:t>
                </a:r>
                <a:r>
                  <a:rPr lang="en-US" sz="2400" spc="-1" dirty="0">
                    <a:latin typeface="Arial"/>
                  </a:rPr>
                  <a:t> de </a:t>
                </a:r>
                <a:r>
                  <a:rPr lang="en-US" sz="2400" spc="-1" dirty="0" err="1">
                    <a:latin typeface="Arial"/>
                  </a:rPr>
                  <a:t>mediu</a:t>
                </a:r>
                <a:r>
                  <a:rPr lang="en-US" sz="2400" spc="-1" dirty="0">
                    <a:latin typeface="Arial"/>
                  </a:rPr>
                  <a:t>.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 err="1">
                    <a:latin typeface="Arial"/>
                  </a:rPr>
                  <a:t>Atunci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cand</a:t>
                </a:r>
                <a:r>
                  <a:rPr lang="en-US" sz="2400" b="0" strike="noStrike" spc="-1" dirty="0">
                    <a:latin typeface="Arial"/>
                  </a:rPr>
                  <a:t> o </a:t>
                </a:r>
                <a:r>
                  <a:rPr lang="en-US" sz="2400" b="0" strike="noStrike" spc="-1" dirty="0" err="1">
                    <a:latin typeface="Arial"/>
                  </a:rPr>
                  <a:t>furnica</a:t>
                </a:r>
                <a:r>
                  <a:rPr lang="en-US" sz="2400" b="0" strike="noStrike" spc="-1" dirty="0">
                    <a:latin typeface="Arial"/>
                  </a:rPr>
                  <a:t> se </a:t>
                </a:r>
                <a:r>
                  <a:rPr lang="en-US" sz="2400" b="0" strike="noStrike" spc="-1" dirty="0" err="1">
                    <a:latin typeface="Arial"/>
                  </a:rPr>
                  <a:t>afla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intr</a:t>
                </a:r>
                <a:r>
                  <a:rPr lang="en-US" sz="2400" b="0" strike="noStrike" spc="-1" dirty="0">
                    <a:latin typeface="Arial"/>
                  </a:rPr>
                  <a:t>-un nod, </a:t>
                </a:r>
                <a:r>
                  <a:rPr lang="en-US" sz="2400" b="0" strike="noStrike" spc="-1" dirty="0" err="1">
                    <a:latin typeface="Arial"/>
                  </a:rPr>
                  <a:t>ea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atribuie</a:t>
                </a:r>
                <a:r>
                  <a:rPr lang="en-US" sz="2400" b="0" strike="noStrike" spc="-1" dirty="0">
                    <a:latin typeface="Arial"/>
                  </a:rPr>
                  <a:t> o </a:t>
                </a:r>
                <a:r>
                  <a:rPr lang="en-US" sz="2400" b="0" strike="noStrike" spc="-1" dirty="0" err="1">
                    <a:latin typeface="Arial"/>
                  </a:rPr>
                  <a:t>probabilitate</a:t>
                </a:r>
                <a:r>
                  <a:rPr lang="en-US" sz="2400" b="0" strike="noStrike" spc="-1" dirty="0">
                    <a:latin typeface="Arial"/>
                  </a:rPr>
                  <a:t> de </a:t>
                </a:r>
                <a:r>
                  <a:rPr lang="en-US" sz="2400" b="0" strike="noStrike" spc="-1" dirty="0" err="1">
                    <a:latin typeface="Arial"/>
                  </a:rPr>
                  <a:t>tranzitie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muchiilor</a:t>
                </a:r>
                <a:r>
                  <a:rPr lang="en-US" sz="2400" b="0" strike="noStrike" spc="-1" dirty="0">
                    <a:latin typeface="Arial"/>
                  </a:rPr>
                  <a:t> care </a:t>
                </a:r>
                <a:r>
                  <a:rPr lang="en-US" sz="2400" b="0" strike="noStrike" spc="-1" dirty="0" err="1">
                    <a:latin typeface="Arial"/>
                  </a:rPr>
                  <a:t>conduc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spre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toate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nodurile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vecine</a:t>
                </a:r>
                <a:r>
                  <a:rPr lang="en-US" sz="2400" b="0" strike="noStrike" spc="-1" dirty="0">
                    <a:latin typeface="Arial"/>
                  </a:rPr>
                  <a:t>. </a:t>
                </a:r>
                <a:r>
                  <a:rPr lang="en-US" sz="2400" b="0" strike="noStrike" spc="-1" dirty="0" err="1">
                    <a:latin typeface="Arial"/>
                  </a:rPr>
                  <a:t>Probabilitatea</a:t>
                </a:r>
                <a:r>
                  <a:rPr lang="en-US" sz="2400" b="0" strike="noStrike" spc="-1" dirty="0">
                    <a:latin typeface="Arial"/>
                  </a:rPr>
                  <a:t> de a </a:t>
                </a:r>
                <a:r>
                  <a:rPr lang="en-US" sz="2400" b="0" strike="noStrike" spc="-1" dirty="0" err="1">
                    <a:latin typeface="Arial"/>
                  </a:rPr>
                  <a:t>trece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printr</a:t>
                </a:r>
                <a:r>
                  <a:rPr lang="en-US" sz="2400" b="0" strike="noStrike" spc="-1" dirty="0">
                    <a:latin typeface="Arial"/>
                  </a:rPr>
                  <a:t>-o </a:t>
                </a:r>
                <a:r>
                  <a:rPr lang="en-US" sz="2400" b="0" strike="noStrike" spc="-1" dirty="0" err="1">
                    <a:latin typeface="Arial"/>
                  </a:rPr>
                  <a:t>muchie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A</a:t>
                </a:r>
                <a:r>
                  <a:rPr lang="en-US" sz="2400" b="0" strike="noStrike" spc="-1" baseline="-25000" dirty="0" err="1">
                    <a:latin typeface="Arial"/>
                  </a:rPr>
                  <a:t>j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pentru</a:t>
                </a:r>
                <a:r>
                  <a:rPr lang="en-US" sz="2400" b="0" strike="noStrike" spc="-1" dirty="0">
                    <a:latin typeface="Arial"/>
                  </a:rPr>
                  <a:t> a </a:t>
                </a:r>
                <a:r>
                  <a:rPr lang="en-US" sz="2400" b="0" strike="noStrike" spc="-1" dirty="0" err="1">
                    <a:latin typeface="Arial"/>
                  </a:rPr>
                  <a:t>ajunge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intr</a:t>
                </a:r>
                <a:r>
                  <a:rPr lang="en-US" sz="2400" b="0" strike="noStrike" spc="-1" dirty="0">
                    <a:latin typeface="Arial"/>
                  </a:rPr>
                  <a:t>-un nod N</a:t>
                </a:r>
                <a:r>
                  <a:rPr lang="en-US" sz="2400" b="0" strike="noStrike" spc="-1" baseline="-25000" dirty="0">
                    <a:latin typeface="Arial"/>
                  </a:rPr>
                  <a:t>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este</a:t>
                </a:r>
                <a:r>
                  <a:rPr lang="en-US" sz="2400" b="0" strike="noStrike" spc="-1" dirty="0">
                    <a:latin typeface="Arial"/>
                  </a:rPr>
                  <a:t>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P(N</a:t>
                </a:r>
                <a:r>
                  <a:rPr lang="en-US" sz="2400" b="0" strike="noStrike" spc="-1" baseline="-25000" dirty="0">
                    <a:latin typeface="Arial"/>
                  </a:rPr>
                  <a:t>i</a:t>
                </a:r>
                <a:r>
                  <a:rPr lang="en-US" sz="2400" b="0" strike="noStrike" spc="-1" dirty="0">
                    <a:latin typeface="Arial"/>
                  </a:rPr>
                  <a:t>, </a:t>
                </a:r>
                <a:r>
                  <a:rPr lang="en-US" sz="2400" b="0" strike="noStrike" spc="-1" dirty="0" err="1">
                    <a:latin typeface="Arial"/>
                  </a:rPr>
                  <a:t>A</a:t>
                </a:r>
                <a:r>
                  <a:rPr lang="en-US" sz="2400" b="0" strike="noStrike" spc="-1" baseline="-25000" dirty="0" err="1">
                    <a:latin typeface="Arial"/>
                  </a:rPr>
                  <a:t>j</a:t>
                </a:r>
                <a:r>
                  <a:rPr lang="en-US" sz="2400" b="0" strike="noStrike" spc="-1" dirty="0">
                    <a:latin typeface="Arial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trike="noStrike" spc="-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trike="noStrike" spc="-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𝐸𝑣𝑎𝑙</m:t>
                            </m:r>
                          </m:e>
                          <m: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trike="noStrike" spc="-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trike="noStrike" spc="-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0" i="1" strike="noStrike" spc="-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trike="noStrike" spc="-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trike="noStrike" spc="-1" smtClean="0">
                                    <a:latin typeface="Cambria Math" panose="02040503050406030204" pitchFamily="18" charset="0"/>
                                  </a:rPr>
                                  <m:t>𝐸𝑣𝑎𝑙</m:t>
                                </m:r>
                              </m:e>
                              <m:sub>
                                <m:r>
                                  <a:rPr lang="en-US" sz="2400" b="0" i="1" strike="noStrike" spc="-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trike="noStrike" spc="-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trike="noStrike" spc="-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trike="noStrike" spc="-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trike="noStrike" spc="-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trike="noStrike" spc="-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trike="noStrike" spc="-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 err="1">
                    <a:latin typeface="Arial"/>
                  </a:rPr>
                  <a:t>unde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Eval</a:t>
                </a:r>
                <a:r>
                  <a:rPr lang="en-US" sz="2400" b="0" strike="noStrike" spc="-1" baseline="-25000" dirty="0" err="1">
                    <a:latin typeface="Arial"/>
                  </a:rPr>
                  <a:t>f</a:t>
                </a:r>
                <a:r>
                  <a:rPr lang="en-US" sz="2400" b="0" strike="noStrike" spc="-1" dirty="0">
                    <a:latin typeface="Arial"/>
                  </a:rPr>
                  <a:t>(N,A)=</a:t>
                </a:r>
                <a:r>
                  <a:rPr lang="en-US" sz="2400" b="0" strike="noStrike" spc="-1" dirty="0" err="1">
                    <a:latin typeface="Arial"/>
                  </a:rPr>
                  <a:t>Eval</a:t>
                </a:r>
                <a:r>
                  <a:rPr lang="en-US" sz="2400" b="0" strike="noStrike" spc="-1" baseline="-25000" dirty="0" err="1">
                    <a:latin typeface="Arial"/>
                  </a:rPr>
                  <a:t>f</a:t>
                </a:r>
                <a:r>
                  <a:rPr lang="en-US" sz="2400" b="0" strike="noStrike" spc="-1" dirty="0">
                    <a:latin typeface="Arial"/>
                  </a:rPr>
                  <a:t>(N)+</a:t>
                </a:r>
                <a:r>
                  <a:rPr lang="en-US" sz="2400" b="0" strike="noStrike" spc="-1" dirty="0" err="1">
                    <a:latin typeface="Arial"/>
                  </a:rPr>
                  <a:t>Eval</a:t>
                </a:r>
                <a:r>
                  <a:rPr lang="en-US" sz="2400" b="0" strike="noStrike" spc="-1" baseline="-25000" dirty="0" err="1">
                    <a:latin typeface="Arial"/>
                  </a:rPr>
                  <a:t>f</a:t>
                </a:r>
                <a:r>
                  <a:rPr lang="en-US" sz="2400" b="0" strike="noStrike" spc="-1" dirty="0">
                    <a:latin typeface="Arial"/>
                  </a:rPr>
                  <a:t>(A) </a:t>
                </a:r>
                <a:r>
                  <a:rPr lang="en-US" sz="2400" b="0" strike="noStrike" spc="-1" dirty="0" err="1">
                    <a:latin typeface="Arial"/>
                  </a:rPr>
                  <a:t>este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functia</a:t>
                </a:r>
                <a:r>
                  <a:rPr lang="en-US" sz="2400" b="0" strike="noStrike" spc="-1" dirty="0">
                    <a:latin typeface="Arial"/>
                  </a:rPr>
                  <a:t> de </a:t>
                </a:r>
                <a:r>
                  <a:rPr lang="en-US" sz="2400" b="0" strike="noStrike" spc="-1" dirty="0" err="1">
                    <a:latin typeface="Arial"/>
                  </a:rPr>
                  <a:t>evaluare</a:t>
                </a:r>
                <a:r>
                  <a:rPr lang="en-US" sz="2400" b="0" strike="noStrike" spc="-1" dirty="0">
                    <a:latin typeface="Arial"/>
                  </a:rPr>
                  <a:t> a </a:t>
                </a:r>
                <a:r>
                  <a:rPr lang="en-US" sz="2400" b="0" strike="noStrike" spc="-1" dirty="0" err="1">
                    <a:latin typeface="Arial"/>
                  </a:rPr>
                  <a:t>unui</a:t>
                </a:r>
                <a:r>
                  <a:rPr lang="en-US" sz="2400" b="0" strike="noStrike" spc="-1" dirty="0">
                    <a:latin typeface="Arial"/>
                  </a:rPr>
                  <a:t> nod N </a:t>
                </a:r>
                <a:r>
                  <a:rPr lang="en-US" sz="2400" b="0" strike="noStrike" spc="-1" dirty="0" err="1">
                    <a:latin typeface="Arial"/>
                  </a:rPr>
                  <a:t>atunci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cand</a:t>
                </a:r>
                <a:r>
                  <a:rPr lang="en-US" sz="2400" b="0" strike="noStrike" spc="-1" dirty="0">
                    <a:latin typeface="Arial"/>
                  </a:rPr>
                  <a:t> se </a:t>
                </a:r>
                <a:r>
                  <a:rPr lang="en-US" sz="2400" b="0" strike="noStrike" spc="-1" dirty="0" err="1">
                    <a:latin typeface="Arial"/>
                  </a:rPr>
                  <a:t>ajunge</a:t>
                </a:r>
                <a:r>
                  <a:rPr lang="en-US" sz="2400" b="0" strike="noStrike" spc="-1" dirty="0">
                    <a:latin typeface="Arial"/>
                  </a:rPr>
                  <a:t> in el </a:t>
                </a:r>
                <a:r>
                  <a:rPr lang="en-US" sz="2400" b="0" strike="noStrike" spc="-1" dirty="0" err="1">
                    <a:latin typeface="Arial"/>
                  </a:rPr>
                  <a:t>venind</a:t>
                </a:r>
                <a:r>
                  <a:rPr lang="en-US" sz="2400" b="0" strike="noStrike" spc="-1" dirty="0">
                    <a:latin typeface="Arial"/>
                  </a:rPr>
                  <a:t> de-a </a:t>
                </a:r>
                <a:r>
                  <a:rPr lang="en-US" sz="2400" b="0" strike="noStrike" spc="-1" dirty="0" err="1">
                    <a:latin typeface="Arial"/>
                  </a:rPr>
                  <a:t>lungul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muchiei</a:t>
                </a:r>
                <a:r>
                  <a:rPr lang="en-US" sz="2400" b="0" strike="noStrike" spc="-1" dirty="0">
                    <a:latin typeface="Arial"/>
                  </a:rPr>
                  <a:t> A</a:t>
                </a: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874" t="-1770" r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73383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23236"/>
                <a:ext cx="931913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O </a:t>
                </a:r>
                <a:r>
                  <a:rPr lang="en-US" sz="2400" b="0" strike="noStrike" spc="-1" dirty="0" err="1">
                    <a:latin typeface="Arial"/>
                  </a:rPr>
                  <a:t>furnica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nou-nascuta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incepe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caute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mancare</a:t>
                </a:r>
                <a:r>
                  <a:rPr lang="en-US" sz="2400" b="0" strike="noStrike" spc="-1" dirty="0">
                    <a:latin typeface="Arial"/>
                  </a:rPr>
                  <a:t> in </a:t>
                </a:r>
                <a:r>
                  <a:rPr lang="en-US" sz="2400" b="0" strike="noStrike" spc="-1" dirty="0" err="1">
                    <a:latin typeface="Arial"/>
                  </a:rPr>
                  <a:t>felul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urmator</a:t>
                </a:r>
                <a:r>
                  <a:rPr lang="en-US" sz="2400" b="0" strike="noStrike" spc="-1" dirty="0">
                    <a:latin typeface="Arial"/>
                  </a:rPr>
                  <a:t>:</a:t>
                </a:r>
              </a:p>
              <a:p>
                <a:pPr marL="565200" indent="-457200">
                  <a:spcBef>
                    <a:spcPts val="1417"/>
                  </a:spcBef>
                  <a:buClr>
                    <a:srgbClr val="000000"/>
                  </a:buClr>
                  <a:buSzPct val="80000"/>
                  <a:buFont typeface="+mj-lt"/>
                  <a:buAutoNum type="alphaLcParenR"/>
                </a:pPr>
                <a:r>
                  <a:rPr lang="en-US" sz="2400" spc="-1" dirty="0">
                    <a:latin typeface="Arial"/>
                  </a:rPr>
                  <a:t>Este </a:t>
                </a:r>
                <a:r>
                  <a:rPr lang="en-US" sz="2400" spc="-1" dirty="0" err="1">
                    <a:latin typeface="Arial"/>
                  </a:rPr>
                  <a:t>atrasa</a:t>
                </a:r>
                <a:r>
                  <a:rPr lang="en-US" sz="2400" spc="-1" dirty="0">
                    <a:latin typeface="Arial"/>
                  </a:rPr>
                  <a:t> de </a:t>
                </a:r>
                <a:r>
                  <a:rPr lang="en-US" sz="2400" spc="-1" dirty="0" err="1">
                    <a:latin typeface="Arial"/>
                  </a:rPr>
                  <a:t>nodurile</a:t>
                </a:r>
                <a:r>
                  <a:rPr lang="en-US" sz="2400" spc="-1" dirty="0">
                    <a:latin typeface="Arial"/>
                  </a:rPr>
                  <a:t> care au </a:t>
                </a:r>
                <a:r>
                  <a:rPr lang="en-US" sz="2400" spc="-1" dirty="0" err="1">
                    <a:latin typeface="Arial"/>
                  </a:rPr>
                  <a:t>cea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mai</a:t>
                </a:r>
                <a:r>
                  <a:rPr lang="en-US" sz="2400" spc="-1" dirty="0">
                    <a:latin typeface="Arial"/>
                  </a:rPr>
                  <a:t> mare </a:t>
                </a:r>
                <a:r>
                  <a:rPr lang="en-US" sz="2400" spc="-1" dirty="0" err="1">
                    <a:latin typeface="Arial"/>
                  </a:rPr>
                  <a:t>cantitate</a:t>
                </a:r>
                <a:r>
                  <a:rPr lang="en-US" sz="2400" spc="-1" dirty="0">
                    <a:latin typeface="Arial"/>
                  </a:rPr>
                  <a:t> de </a:t>
                </a:r>
                <a:r>
                  <a:rPr lang="en-US" sz="2400" spc="-1" dirty="0" err="1">
                    <a:latin typeface="Arial"/>
                  </a:rPr>
                  <a:t>energie</a:t>
                </a:r>
                <a:r>
                  <a:rPr lang="en-US" sz="2400" spc="-1" dirty="0">
                    <a:latin typeface="Arial"/>
                  </a:rPr>
                  <a:t>:</a:t>
                </a:r>
              </a:p>
              <a:p>
                <a:pPr marL="565200" lvl="1">
                  <a:spcBef>
                    <a:spcPts val="1417"/>
                  </a:spcBef>
                  <a:buClr>
                    <a:srgbClr val="000000"/>
                  </a:buClr>
                  <a:buSzPct val="80000"/>
                </a:pPr>
                <a:r>
                  <a:rPr lang="en-US" sz="2400" spc="-1" dirty="0" err="1">
                    <a:latin typeface="Arial"/>
                  </a:rPr>
                  <a:t>Eval</a:t>
                </a:r>
                <a:r>
                  <a:rPr lang="en-US" sz="2400" spc="-1" baseline="-25000" dirty="0" err="1">
                    <a:latin typeface="Arial"/>
                  </a:rPr>
                  <a:t>f</a:t>
                </a:r>
                <a:r>
                  <a:rPr lang="en-US" sz="2400" spc="-1" dirty="0">
                    <a:latin typeface="Arial"/>
                  </a:rPr>
                  <a:t>(N)=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-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 spc="-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pc="-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pc="-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pc="-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spc="-1" dirty="0">
                  <a:latin typeface="Arial"/>
                </a:endParaRPr>
              </a:p>
              <a:p>
                <a:pPr marL="565200" indent="-457200">
                  <a:spcBef>
                    <a:spcPts val="1417"/>
                  </a:spcBef>
                  <a:buClr>
                    <a:srgbClr val="000000"/>
                  </a:buClr>
                  <a:buSzPct val="80000"/>
                  <a:buFont typeface="+mj-lt"/>
                  <a:buAutoNum type="alphaLcParenR"/>
                </a:pPr>
                <a:r>
                  <a:rPr lang="en-US" sz="2400" b="0" strike="noStrike" spc="-1" dirty="0">
                    <a:latin typeface="Arial"/>
                  </a:rPr>
                  <a:t>Evita </a:t>
                </a:r>
                <a:r>
                  <a:rPr lang="en-US" sz="2400" b="0" strike="noStrike" spc="-1" dirty="0" err="1">
                    <a:latin typeface="Arial"/>
                  </a:rPr>
                  <a:t>sa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mearga</a:t>
                </a:r>
                <a:r>
                  <a:rPr lang="en-US" sz="2400" b="0" strike="noStrike" spc="-1" dirty="0">
                    <a:latin typeface="Arial"/>
                  </a:rPr>
                  <a:t> de-a </a:t>
                </a:r>
                <a:r>
                  <a:rPr lang="en-US" sz="2400" b="0" strike="noStrike" spc="-1" dirty="0" err="1">
                    <a:latin typeface="Arial"/>
                  </a:rPr>
                  <a:t>lungul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muchiilor</a:t>
                </a:r>
                <a:r>
                  <a:rPr lang="en-US" sz="2400" b="0" strike="noStrike" spc="-1" dirty="0">
                    <a:latin typeface="Arial"/>
                  </a:rPr>
                  <a:t> cu </a:t>
                </a:r>
                <a:r>
                  <a:rPr lang="en-US" sz="2400" b="0" strike="noStrike" spc="-1" dirty="0" err="1">
                    <a:latin typeface="Arial"/>
                  </a:rPr>
                  <a:t>mult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feromon</a:t>
                </a:r>
                <a:r>
                  <a:rPr lang="en-US" sz="2400" b="0" strike="noStrike" spc="-1" dirty="0">
                    <a:latin typeface="Arial"/>
                  </a:rPr>
                  <a:t>:</a:t>
                </a:r>
              </a:p>
              <a:p>
                <a:pPr marL="565200" lvl="1">
                  <a:spcBef>
                    <a:spcPts val="1417"/>
                  </a:spcBef>
                  <a:buClr>
                    <a:srgbClr val="000000"/>
                  </a:buClr>
                  <a:buSzPct val="80000"/>
                </a:pPr>
                <a:r>
                  <a:rPr lang="en-US" sz="2400" spc="-1" dirty="0" err="1">
                    <a:latin typeface="Arial"/>
                  </a:rPr>
                  <a:t>Eval</a:t>
                </a:r>
                <a:r>
                  <a:rPr lang="en-US" sz="2400" spc="-1" baseline="-25000" dirty="0" err="1">
                    <a:latin typeface="Arial"/>
                  </a:rPr>
                  <a:t>f</a:t>
                </a:r>
                <a:r>
                  <a:rPr lang="en-US" sz="2400" spc="-1" dirty="0">
                    <a:latin typeface="Arial"/>
                  </a:rPr>
                  <a:t>(A)=1-</a:t>
                </a:r>
                <a:r>
                  <a:rPr lang="el-GR" sz="2400" spc="-1" dirty="0">
                    <a:latin typeface="Arial"/>
                  </a:rPr>
                  <a:t>φ</a:t>
                </a:r>
                <a:r>
                  <a:rPr lang="en-US" sz="2400" spc="-1" baseline="-25000" dirty="0">
                    <a:latin typeface="Arial"/>
                  </a:rPr>
                  <a:t>t</a:t>
                </a:r>
                <a:r>
                  <a:rPr lang="en-US" sz="2400" spc="-1" dirty="0">
                    <a:latin typeface="Arial"/>
                  </a:rPr>
                  <a:t>(A)</a:t>
                </a:r>
              </a:p>
              <a:p>
                <a:pPr marL="565200" lvl="1">
                  <a:spcBef>
                    <a:spcPts val="1417"/>
                  </a:spcBef>
                  <a:buClr>
                    <a:srgbClr val="000000"/>
                  </a:buClr>
                  <a:buSzPct val="80000"/>
                </a:pPr>
                <a:r>
                  <a:rPr lang="en-US" sz="2400" spc="-1" dirty="0" err="1">
                    <a:latin typeface="Arial"/>
                  </a:rPr>
                  <a:t>unde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l-GR" sz="2400" spc="-1" dirty="0"/>
                  <a:t>φ</a:t>
                </a:r>
                <a:r>
                  <a:rPr lang="en-US" sz="2400" spc="-1" baseline="-25000" dirty="0"/>
                  <a:t>t</a:t>
                </a:r>
                <a:r>
                  <a:rPr lang="en-US" sz="2400" spc="-1" dirty="0"/>
                  <a:t>(A) </a:t>
                </a:r>
                <a:r>
                  <a:rPr lang="en-US" sz="2400" spc="-1" dirty="0" err="1"/>
                  <a:t>este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cantitatea</a:t>
                </a:r>
                <a:r>
                  <a:rPr lang="en-US" sz="2400" spc="-1" dirty="0"/>
                  <a:t> de </a:t>
                </a:r>
                <a:r>
                  <a:rPr lang="en-US" sz="2400" spc="-1" dirty="0" err="1"/>
                  <a:t>feromon</a:t>
                </a:r>
                <a:r>
                  <a:rPr lang="en-US" sz="2400" spc="-1" dirty="0"/>
                  <a:t> a </a:t>
                </a:r>
                <a:r>
                  <a:rPr lang="en-US" sz="2400" spc="-1" dirty="0" err="1"/>
                  <a:t>muchiei</a:t>
                </a:r>
                <a:r>
                  <a:rPr lang="en-US" sz="2400" spc="-1" dirty="0"/>
                  <a:t> A la </a:t>
                </a:r>
                <a:r>
                  <a:rPr lang="en-US" sz="2400" spc="-1" dirty="0" err="1"/>
                  <a:t>momentul</a:t>
                </a:r>
                <a:r>
                  <a:rPr lang="en-US" sz="2400" spc="-1" dirty="0"/>
                  <a:t> t</a:t>
                </a:r>
              </a:p>
              <a:p>
                <a:pPr marL="565200" lvl="1">
                  <a:spcBef>
                    <a:spcPts val="1417"/>
                  </a:spcBef>
                  <a:buClr>
                    <a:srgbClr val="000000"/>
                  </a:buClr>
                  <a:buSzPct val="80000"/>
                </a:pPr>
                <a:r>
                  <a:rPr lang="en-US" sz="2400" spc="-1" dirty="0" err="1"/>
                  <a:t>pentru</a:t>
                </a:r>
                <a:r>
                  <a:rPr lang="en-US" sz="2400" spc="-1" dirty="0"/>
                  <a:t> a </a:t>
                </a:r>
                <a:r>
                  <a:rPr lang="en-US" sz="2400" spc="-1" dirty="0" err="1"/>
                  <a:t>favoriza</a:t>
                </a:r>
                <a:r>
                  <a:rPr lang="en-US" sz="2400" spc="-1" dirty="0"/>
                  <a:t> o </a:t>
                </a:r>
                <a:r>
                  <a:rPr lang="en-US" sz="2400" spc="-1" dirty="0" err="1"/>
                  <a:t>explorare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mai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ampla</a:t>
                </a:r>
                <a:r>
                  <a:rPr lang="en-US" sz="2400" spc="-1" dirty="0"/>
                  <a:t> a </a:t>
                </a:r>
                <a:r>
                  <a:rPr lang="en-US" sz="2400" spc="-1" dirty="0" err="1"/>
                  <a:t>spatiului</a:t>
                </a:r>
                <a:r>
                  <a:rPr lang="en-US" sz="2400" spc="-1" dirty="0"/>
                  <a:t> de </a:t>
                </a:r>
                <a:r>
                  <a:rPr lang="en-US" sz="2400" spc="-1" dirty="0" err="1"/>
                  <a:t>cautare</a:t>
                </a:r>
                <a:endParaRPr lang="en-US" sz="2400" spc="-1" dirty="0"/>
              </a:p>
              <a:p>
                <a:pPr marL="565200" lvl="1">
                  <a:spcBef>
                    <a:spcPts val="1417"/>
                  </a:spcBef>
                  <a:buClr>
                    <a:srgbClr val="000000"/>
                  </a:buClr>
                  <a:buSzPct val="80000"/>
                </a:pPr>
                <a:endParaRPr lang="en-US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23236"/>
                <a:ext cx="9319130" cy="4824078"/>
              </a:xfrm>
              <a:prstGeom prst="rect">
                <a:avLst/>
              </a:prstGeom>
              <a:blipFill>
                <a:blip r:embed="rId2"/>
                <a:stretch>
                  <a:fillRect l="-851" t="-1768" r="-1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2731611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Furnica </a:t>
                </a:r>
                <a:r>
                  <a:rPr lang="en-US" sz="2400" b="0" strike="noStrike" spc="-1" dirty="0" err="1">
                    <a:latin typeface="Arial"/>
                  </a:rPr>
                  <a:t>colecteaza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atata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energie</a:t>
                </a:r>
                <a:r>
                  <a:rPr lang="en-US" sz="2400" b="0" strike="noStrike" spc="-1" dirty="0">
                    <a:latin typeface="Arial"/>
                  </a:rPr>
                  <a:t> (</a:t>
                </a:r>
                <a:r>
                  <a:rPr lang="en-US" sz="2400" b="0" strike="noStrike" spc="-1" dirty="0" err="1">
                    <a:latin typeface="Arial"/>
                  </a:rPr>
                  <a:t>mancare</a:t>
                </a:r>
                <a:r>
                  <a:rPr lang="en-US" sz="2400" b="0" strike="noStrike" spc="-1" dirty="0">
                    <a:latin typeface="Arial"/>
                  </a:rPr>
                  <a:t>) cat </a:t>
                </a:r>
                <a:r>
                  <a:rPr lang="en-US" sz="2400" b="0" strike="noStrike" spc="-1" dirty="0" err="1">
                    <a:latin typeface="Arial"/>
                  </a:rPr>
                  <a:t>este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posibil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pana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cand</a:t>
                </a:r>
                <a:r>
                  <a:rPr lang="en-US" sz="2400" spc="-1" dirty="0">
                    <a:latin typeface="Arial"/>
                  </a:rPr>
                  <a:t> decide </a:t>
                </a:r>
                <a:r>
                  <a:rPr lang="en-US" sz="2400" spc="-1" dirty="0" err="1">
                    <a:latin typeface="Arial"/>
                  </a:rPr>
                  <a:t>sa</a:t>
                </a:r>
                <a:r>
                  <a:rPr lang="en-US" sz="2400" spc="-1" dirty="0">
                    <a:latin typeface="Arial"/>
                  </a:rPr>
                  <a:t> o </a:t>
                </a:r>
                <a:r>
                  <a:rPr lang="en-US" sz="2400" spc="-1" dirty="0" err="1">
                    <a:latin typeface="Arial"/>
                  </a:rPr>
                  <a:t>aduca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inapoi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acasa</a:t>
                </a:r>
                <a:r>
                  <a:rPr lang="en-US" sz="2400" spc="-1" dirty="0">
                    <a:latin typeface="Arial"/>
                  </a:rPr>
                  <a:t> – </a:t>
                </a:r>
                <a:r>
                  <a:rPr lang="en-US" sz="2400" spc="-1" dirty="0" err="1">
                    <a:latin typeface="Arial"/>
                  </a:rPr>
                  <a:t>si</a:t>
                </a:r>
                <a:r>
                  <a:rPr lang="en-US" sz="2400" spc="-1" dirty="0">
                    <a:latin typeface="Arial"/>
                  </a:rPr>
                  <a:t> intra in “</a:t>
                </a:r>
                <a:r>
                  <a:rPr lang="en-US" sz="2400" i="1" spc="-1" dirty="0">
                    <a:latin typeface="Arial"/>
                  </a:rPr>
                  <a:t>return mode</a:t>
                </a:r>
                <a:r>
                  <a:rPr lang="en-US" sz="2400" spc="-1" dirty="0">
                    <a:latin typeface="Arial"/>
                  </a:rPr>
                  <a:t>” cu </a:t>
                </a:r>
                <a:r>
                  <a:rPr lang="en-US" sz="2400" spc="-1" dirty="0" err="1">
                    <a:latin typeface="Arial"/>
                  </a:rPr>
                  <a:t>probabilitatea</a:t>
                </a:r>
                <a:r>
                  <a:rPr lang="en-US" sz="2400" spc="-1" dirty="0">
                    <a:latin typeface="Arial"/>
                  </a:rPr>
                  <a:t>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P(return)=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trike="noStrike" spc="-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trike="noStrike" spc="-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trike="noStrike" spc="-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>
                    <a:latin typeface="Arial"/>
                  </a:rPr>
                  <a:t>unde</a:t>
                </a:r>
                <a:r>
                  <a:rPr lang="en-US" sz="2400" spc="-1" dirty="0">
                    <a:latin typeface="Arial"/>
                  </a:rPr>
                  <a:t> E(f) </a:t>
                </a:r>
                <a:r>
                  <a:rPr lang="en-US" sz="2400" spc="-1" dirty="0" err="1">
                    <a:latin typeface="Arial"/>
                  </a:rPr>
                  <a:t>este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energia</a:t>
                </a:r>
                <a:r>
                  <a:rPr lang="en-US" sz="2400" spc="-1" dirty="0">
                    <a:latin typeface="Arial"/>
                  </a:rPr>
                  <a:t> pe care o are </a:t>
                </a:r>
                <a:r>
                  <a:rPr lang="en-US" sz="2400" spc="-1" dirty="0" err="1">
                    <a:latin typeface="Arial"/>
                  </a:rPr>
                  <a:t>furnica</a:t>
                </a:r>
                <a:r>
                  <a:rPr lang="en-US" sz="2400" spc="-1" dirty="0">
                    <a:latin typeface="Arial"/>
                  </a:rPr>
                  <a:t> f la </a:t>
                </a:r>
                <a:r>
                  <a:rPr lang="en-US" sz="2400" spc="-1" dirty="0" err="1">
                    <a:latin typeface="Arial"/>
                  </a:rPr>
                  <a:t>momentul</a:t>
                </a:r>
                <a:r>
                  <a:rPr lang="en-US" sz="2400" spc="-1" dirty="0">
                    <a:latin typeface="Arial"/>
                  </a:rPr>
                  <a:t> current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 err="1">
                    <a:latin typeface="Arial"/>
                  </a:rPr>
                  <a:t>iar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</a:t>
                </a:r>
                <a:r>
                  <a:rPr lang="en-US" sz="2400" b="0" strike="noStrike" spc="-1" baseline="-25000" dirty="0" err="1">
                    <a:latin typeface="Arial"/>
                  </a:rPr>
                  <a:t>max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este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cantitatea</a:t>
                </a:r>
                <a:r>
                  <a:rPr lang="en-US" sz="2400" b="0" strike="noStrike" spc="-1" dirty="0">
                    <a:latin typeface="Arial"/>
                  </a:rPr>
                  <a:t> maxima de </a:t>
                </a:r>
                <a:r>
                  <a:rPr lang="en-US" sz="2400" b="0" strike="noStrike" spc="-1" dirty="0" err="1">
                    <a:latin typeface="Arial"/>
                  </a:rPr>
                  <a:t>energie</a:t>
                </a:r>
                <a:r>
                  <a:rPr lang="en-US" sz="2400" b="0" strike="noStrike" spc="-1" dirty="0">
                    <a:latin typeface="Arial"/>
                  </a:rPr>
                  <a:t> pe care o </a:t>
                </a:r>
                <a:r>
                  <a:rPr lang="en-US" sz="2400" b="0" strike="noStrike" spc="-1" dirty="0" err="1">
                    <a:latin typeface="Arial"/>
                  </a:rPr>
                  <a:t>poate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transporta</a:t>
                </a:r>
                <a:r>
                  <a:rPr lang="en-US" sz="2400" b="0" strike="noStrike" spc="-1" dirty="0">
                    <a:latin typeface="Arial"/>
                  </a:rPr>
                  <a:t> o </a:t>
                </a:r>
                <a:r>
                  <a:rPr lang="en-US" sz="2400" b="0" strike="noStrike" spc="-1" dirty="0" err="1">
                    <a:latin typeface="Arial"/>
                  </a:rPr>
                  <a:t>furnica</a:t>
                </a:r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1" spc="-1" dirty="0" err="1">
                    <a:latin typeface="Arial"/>
                  </a:rPr>
                  <a:t>Observatie</a:t>
                </a:r>
                <a:r>
                  <a:rPr lang="en-US" sz="2400" b="1" spc="-1" dirty="0">
                    <a:latin typeface="Arial"/>
                  </a:rPr>
                  <a:t>: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i="1" spc="-1" dirty="0" err="1">
                    <a:latin typeface="Arial"/>
                  </a:rPr>
                  <a:t>Atunci</a:t>
                </a:r>
                <a:r>
                  <a:rPr lang="en-US" sz="2400" i="1" spc="-1" dirty="0">
                    <a:latin typeface="Arial"/>
                  </a:rPr>
                  <a:t> </a:t>
                </a:r>
                <a:r>
                  <a:rPr lang="en-US" sz="2400" i="1" spc="-1" dirty="0" err="1">
                    <a:latin typeface="Arial"/>
                  </a:rPr>
                  <a:t>cand</a:t>
                </a:r>
                <a:r>
                  <a:rPr lang="en-US" sz="2400" i="1" spc="-1" dirty="0">
                    <a:latin typeface="Arial"/>
                  </a:rPr>
                  <a:t> o </a:t>
                </a:r>
                <a:r>
                  <a:rPr lang="en-US" sz="2400" i="1" spc="-1" dirty="0" err="1">
                    <a:latin typeface="Arial"/>
                  </a:rPr>
                  <a:t>furnica</a:t>
                </a:r>
                <a:r>
                  <a:rPr lang="en-US" sz="2400" i="1" spc="-1" dirty="0">
                    <a:latin typeface="Arial"/>
                  </a:rPr>
                  <a:t> f </a:t>
                </a:r>
                <a:r>
                  <a:rPr lang="en-US" sz="2400" i="1" spc="-1" dirty="0" err="1">
                    <a:latin typeface="Arial"/>
                  </a:rPr>
                  <a:t>isi</a:t>
                </a:r>
                <a:r>
                  <a:rPr lang="en-US" sz="2400" i="1" spc="-1" dirty="0">
                    <a:latin typeface="Arial"/>
                  </a:rPr>
                  <a:t> </a:t>
                </a:r>
                <a:r>
                  <a:rPr lang="en-US" sz="2400" i="1" spc="-1" dirty="0" err="1">
                    <a:latin typeface="Arial"/>
                  </a:rPr>
                  <a:t>atinge</a:t>
                </a:r>
                <a:r>
                  <a:rPr lang="en-US" sz="2400" i="1" spc="-1" dirty="0">
                    <a:latin typeface="Arial"/>
                  </a:rPr>
                  <a:t> </a:t>
                </a:r>
                <a:r>
                  <a:rPr lang="en-US" sz="2400" i="1" spc="-1" dirty="0" err="1">
                    <a:latin typeface="Arial"/>
                  </a:rPr>
                  <a:t>capacitatea</a:t>
                </a:r>
                <a:r>
                  <a:rPr lang="en-US" sz="2400" i="1" spc="-1" dirty="0">
                    <a:latin typeface="Arial"/>
                  </a:rPr>
                  <a:t> maxima de transport, </a:t>
                </a:r>
                <a:r>
                  <a:rPr lang="en-US" sz="2400" i="1" spc="-1" dirty="0" err="1">
                    <a:latin typeface="Arial"/>
                  </a:rPr>
                  <a:t>probabilitatea</a:t>
                </a:r>
                <a:r>
                  <a:rPr lang="en-US" sz="2400" i="1" spc="-1" dirty="0">
                    <a:latin typeface="Arial"/>
                  </a:rPr>
                  <a:t> ca </a:t>
                </a:r>
                <a:r>
                  <a:rPr lang="en-US" sz="2400" i="1" spc="-1" dirty="0" err="1">
                    <a:latin typeface="Arial"/>
                  </a:rPr>
                  <a:t>ea</a:t>
                </a:r>
                <a:r>
                  <a:rPr lang="en-US" sz="2400" i="1" spc="-1" dirty="0">
                    <a:latin typeface="Arial"/>
                  </a:rPr>
                  <a:t> </a:t>
                </a:r>
                <a:r>
                  <a:rPr lang="en-US" sz="2400" i="1" spc="-1" dirty="0" err="1">
                    <a:latin typeface="Arial"/>
                  </a:rPr>
                  <a:t>sa</a:t>
                </a:r>
                <a:r>
                  <a:rPr lang="en-US" sz="2400" i="1" spc="-1" dirty="0">
                    <a:latin typeface="Arial"/>
                  </a:rPr>
                  <a:t> se </a:t>
                </a:r>
                <a:r>
                  <a:rPr lang="en-US" sz="2400" i="1" spc="-1" dirty="0" err="1">
                    <a:latin typeface="Arial"/>
                  </a:rPr>
                  <a:t>intoarca</a:t>
                </a:r>
                <a:r>
                  <a:rPr lang="en-US" sz="2400" i="1" spc="-1" dirty="0">
                    <a:latin typeface="Arial"/>
                  </a:rPr>
                  <a:t> </a:t>
                </a:r>
                <a:r>
                  <a:rPr lang="en-US" sz="2400" i="1" spc="-1" dirty="0" err="1">
                    <a:latin typeface="Arial"/>
                  </a:rPr>
                  <a:t>este</a:t>
                </a:r>
                <a:r>
                  <a:rPr lang="en-US" sz="2400" i="1" spc="-1" dirty="0">
                    <a:latin typeface="Arial"/>
                  </a:rPr>
                  <a:t> 1.</a:t>
                </a:r>
                <a:endParaRPr lang="en-US" sz="2400" b="0" i="1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874" t="-1770" r="-2352" b="-2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2823576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85000" lnSpcReduction="20000"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Cand decide </a:t>
                </a:r>
                <a:r>
                  <a:rPr lang="en-US" sz="2400" b="0" strike="noStrike" spc="-1" dirty="0" err="1">
                    <a:latin typeface="Arial"/>
                  </a:rPr>
                  <a:t>sa</a:t>
                </a:r>
                <a:r>
                  <a:rPr lang="en-US" sz="2400" b="0" strike="noStrike" spc="-1" dirty="0">
                    <a:latin typeface="Arial"/>
                  </a:rPr>
                  <a:t> se </a:t>
                </a:r>
                <a:r>
                  <a:rPr lang="en-US" sz="2400" b="0" strike="noStrike" spc="-1" dirty="0" err="1">
                    <a:latin typeface="Arial"/>
                  </a:rPr>
                  <a:t>intoarca</a:t>
                </a:r>
                <a:r>
                  <a:rPr lang="en-US" sz="2400" b="0" strike="noStrike" spc="-1" dirty="0">
                    <a:latin typeface="Arial"/>
                  </a:rPr>
                  <a:t>, se </a:t>
                </a:r>
                <a:r>
                  <a:rPr lang="en-US" sz="2400" b="0" strike="noStrike" spc="-1" dirty="0" err="1">
                    <a:latin typeface="Arial"/>
                  </a:rPr>
                  <a:t>deplaseaza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urmand</a:t>
                </a:r>
                <a:r>
                  <a:rPr lang="en-US" sz="2400" b="0" strike="noStrike" spc="-1" dirty="0">
                    <a:latin typeface="Arial"/>
                  </a:rPr>
                  <a:t> statistic </a:t>
                </a:r>
                <a:r>
                  <a:rPr lang="en-US" sz="2400" b="0" strike="noStrike" spc="-1" dirty="0" err="1">
                    <a:latin typeface="Arial"/>
                  </a:rPr>
                  <a:t>acele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muchii</a:t>
                </a:r>
                <a:r>
                  <a:rPr lang="en-US" sz="2400" b="0" strike="noStrike" spc="-1" dirty="0">
                    <a:latin typeface="Arial"/>
                  </a:rPr>
                  <a:t> care </a:t>
                </a:r>
                <a:r>
                  <a:rPr lang="en-US" sz="2400" b="0" strike="noStrike" spc="-1" dirty="0" err="1">
                    <a:latin typeface="Arial"/>
                  </a:rPr>
                  <a:t>contin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cel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mai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mult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feromon</a:t>
                </a:r>
                <a:r>
                  <a:rPr lang="en-US" sz="2400" b="0" strike="noStrike" spc="-1" dirty="0">
                    <a:latin typeface="Arial"/>
                  </a:rPr>
                  <a:t>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>
                    <a:latin typeface="Arial"/>
                  </a:rPr>
                  <a:t>Eval</a:t>
                </a:r>
                <a:r>
                  <a:rPr lang="en-US" sz="2400" spc="-1" baseline="-25000" dirty="0" err="1">
                    <a:latin typeface="Arial"/>
                  </a:rPr>
                  <a:t>f</a:t>
                </a:r>
                <a:r>
                  <a:rPr lang="en-US" sz="2400" spc="-1" dirty="0">
                    <a:latin typeface="Arial"/>
                  </a:rPr>
                  <a:t>(A)=</a:t>
                </a:r>
                <a:r>
                  <a:rPr lang="en-US" sz="2400" spc="-1" dirty="0" err="1">
                    <a:latin typeface="Arial"/>
                  </a:rPr>
                  <a:t>φ</a:t>
                </a:r>
                <a:r>
                  <a:rPr lang="en-US" sz="2400" spc="-1" baseline="-25000" dirty="0" err="1">
                    <a:latin typeface="Arial"/>
                  </a:rPr>
                  <a:t>t</a:t>
                </a:r>
                <a:r>
                  <a:rPr lang="en-US" sz="2400" spc="-1" dirty="0">
                    <a:latin typeface="Arial"/>
                  </a:rPr>
                  <a:t>(A)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/>
                  <a:t>Eval</a:t>
                </a:r>
                <a:r>
                  <a:rPr lang="en-US" sz="2400" spc="-1" baseline="-25000" dirty="0" err="1"/>
                  <a:t>f</a:t>
                </a:r>
                <a:r>
                  <a:rPr lang="en-US" sz="2400" spc="-1" dirty="0"/>
                  <a:t>(A) </a:t>
                </a:r>
                <a:r>
                  <a:rPr lang="en-US" sz="2400" spc="-1" dirty="0" err="1"/>
                  <a:t>reprezinta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evaluarea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muchiei</a:t>
                </a:r>
                <a:r>
                  <a:rPr lang="en-US" sz="2400" spc="-1" dirty="0"/>
                  <a:t> A de </a:t>
                </a:r>
                <a:r>
                  <a:rPr lang="en-US" sz="2400" spc="-1" dirty="0" err="1"/>
                  <a:t>catre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furnica</a:t>
                </a:r>
                <a:r>
                  <a:rPr lang="en-US" sz="2400" spc="-1" dirty="0"/>
                  <a:t> f (</a:t>
                </a:r>
                <a:r>
                  <a:rPr lang="en-US" sz="2400" spc="-1" dirty="0" err="1"/>
                  <a:t>cantitate</a:t>
                </a:r>
                <a:r>
                  <a:rPr lang="en-US" sz="2400" spc="-1" dirty="0"/>
                  <a:t> de </a:t>
                </a:r>
                <a:r>
                  <a:rPr lang="en-US" sz="2400" spc="-1" dirty="0" err="1"/>
                  <a:t>feromon</a:t>
                </a:r>
                <a:r>
                  <a:rPr lang="en-US" sz="2400" spc="-1" dirty="0"/>
                  <a:t>)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/>
                  <a:t>φ</a:t>
                </a:r>
                <a:r>
                  <a:rPr lang="en-US" sz="2400" spc="-1" baseline="-25000" dirty="0" err="1"/>
                  <a:t>t</a:t>
                </a:r>
                <a:r>
                  <a:rPr lang="en-US" sz="2400" spc="-1" dirty="0"/>
                  <a:t>(A) </a:t>
                </a:r>
                <a:r>
                  <a:rPr lang="en-US" sz="2400" spc="-1" dirty="0" err="1"/>
                  <a:t>reprezinta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cantitatea</a:t>
                </a:r>
                <a:r>
                  <a:rPr lang="en-US" sz="2400" spc="-1" dirty="0"/>
                  <a:t> de </a:t>
                </a:r>
                <a:r>
                  <a:rPr lang="en-US" sz="2400" spc="-1" dirty="0" err="1"/>
                  <a:t>feromon</a:t>
                </a:r>
                <a:r>
                  <a:rPr lang="en-US" sz="2400" spc="-1" dirty="0"/>
                  <a:t> a </a:t>
                </a:r>
                <a:r>
                  <a:rPr lang="en-US" sz="2400" spc="-1" dirty="0" err="1"/>
                  <a:t>muchiei</a:t>
                </a:r>
                <a:r>
                  <a:rPr lang="en-US" sz="2400" spc="-1" dirty="0"/>
                  <a:t> A la </a:t>
                </a:r>
                <a:r>
                  <a:rPr lang="en-US" sz="2400" spc="-1" dirty="0" err="1"/>
                  <a:t>momentul</a:t>
                </a:r>
                <a:r>
                  <a:rPr lang="en-US" sz="2400" spc="-1" dirty="0"/>
                  <a:t> t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De </a:t>
                </a:r>
                <a:r>
                  <a:rPr lang="en-US" sz="2400" b="0" strike="noStrike" spc="-1" dirty="0" err="1">
                    <a:latin typeface="Arial"/>
                  </a:rPr>
                  <a:t>asemenea</a:t>
                </a:r>
                <a:r>
                  <a:rPr lang="en-US" sz="2400" b="0" strike="noStrike" spc="-1" dirty="0">
                    <a:latin typeface="Arial"/>
                  </a:rPr>
                  <a:t>, </a:t>
                </a:r>
                <a:r>
                  <a:rPr lang="en-US" sz="2400" b="0" strike="noStrike" spc="-1" dirty="0" err="1">
                    <a:latin typeface="Arial"/>
                  </a:rPr>
                  <a:t>muchiile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trebuie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conduca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spre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noduri</a:t>
                </a:r>
                <a:r>
                  <a:rPr lang="en-US" sz="2400" b="0" strike="noStrike" spc="-1" dirty="0">
                    <a:latin typeface="Arial"/>
                  </a:rPr>
                  <a:t> cu un </a:t>
                </a:r>
                <a:r>
                  <a:rPr lang="en-US" sz="2400" b="0" strike="noStrike" spc="-1" dirty="0" err="1">
                    <a:latin typeface="Arial"/>
                  </a:rPr>
                  <a:t>miros</a:t>
                </a:r>
                <a:r>
                  <a:rPr lang="en-US" sz="2400" b="0" strike="noStrike" spc="-1" dirty="0">
                    <a:latin typeface="Arial"/>
                  </a:rPr>
                  <a:t> (</a:t>
                </a:r>
                <a:r>
                  <a:rPr lang="en-US" sz="2400" b="0" strike="noStrike" spc="-1" dirty="0" err="1">
                    <a:latin typeface="Arial"/>
                  </a:rPr>
                  <a:t>odour</a:t>
                </a:r>
                <a:r>
                  <a:rPr lang="en-US" sz="2400" b="0" strike="noStrike" spc="-1" dirty="0">
                    <a:latin typeface="Arial"/>
                  </a:rPr>
                  <a:t>) </a:t>
                </a:r>
                <a:r>
                  <a:rPr lang="en-US" sz="2400" b="0" strike="noStrike" spc="-1" dirty="0" err="1">
                    <a:latin typeface="Arial"/>
                  </a:rPr>
                  <a:t>apropiat</a:t>
                </a:r>
                <a:r>
                  <a:rPr lang="en-US" sz="2400" b="0" strike="noStrike" spc="-1" dirty="0">
                    <a:latin typeface="Arial"/>
                  </a:rPr>
                  <a:t> de al </a:t>
                </a:r>
                <a:r>
                  <a:rPr lang="en-US" sz="2400" b="0" strike="noStrike" spc="-1" dirty="0" err="1">
                    <a:latin typeface="Arial"/>
                  </a:rPr>
                  <a:t>ei</a:t>
                </a:r>
                <a:r>
                  <a:rPr lang="en-US" sz="2400" b="0" strike="noStrike" spc="-1" dirty="0">
                    <a:latin typeface="Arial"/>
                  </a:rPr>
                  <a:t>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>
                    <a:latin typeface="Arial"/>
                  </a:rPr>
                  <a:t>Eval</a:t>
                </a:r>
                <a:r>
                  <a:rPr lang="en-US" sz="2400" spc="-1" baseline="-25000" dirty="0" err="1">
                    <a:latin typeface="Arial"/>
                  </a:rPr>
                  <a:t>f</a:t>
                </a:r>
                <a:r>
                  <a:rPr lang="en-US" sz="2400" spc="-1" dirty="0">
                    <a:latin typeface="Arial"/>
                  </a:rPr>
                  <a:t>(N)=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-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𝐸𝑥𝑡𝐿𝑒𝑠𝑘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spc="-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pc="-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400" b="0" i="1" spc="-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 spc="-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𝐸𝑥𝑡𝐿𝑒𝑠𝑘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400" b="0" i="1" spc="-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pc="-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pc="-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400" b="0" i="1" spc="-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400" b="0" i="1" spc="-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pc="-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pc="-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pc="-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pc="-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Arial"/>
                  </a:rPr>
                  <a:t>V(N) – vector de </a:t>
                </a:r>
                <a:r>
                  <a:rPr lang="en-US" sz="2400" spc="-1" dirty="0" err="1">
                    <a:latin typeface="Arial"/>
                  </a:rPr>
                  <a:t>miros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asociat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nodului</a:t>
                </a:r>
                <a:r>
                  <a:rPr lang="en-US" sz="2400" spc="-1" dirty="0">
                    <a:latin typeface="Arial"/>
                  </a:rPr>
                  <a:t> N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V(</a:t>
                </a:r>
                <a:r>
                  <a:rPr lang="en-US" sz="2400" b="0" strike="noStrike" spc="-1" dirty="0" err="1">
                    <a:latin typeface="Arial"/>
                  </a:rPr>
                  <a:t>f</a:t>
                </a:r>
                <a:r>
                  <a:rPr lang="en-US" sz="2400" b="0" strike="noStrike" spc="-1" baseline="-25000" dirty="0" err="1">
                    <a:latin typeface="Arial"/>
                  </a:rPr>
                  <a:t>A</a:t>
                </a:r>
                <a:r>
                  <a:rPr lang="en-US" sz="2400" b="0" strike="noStrike" spc="-1" dirty="0">
                    <a:latin typeface="Arial"/>
                  </a:rPr>
                  <a:t>) – vector de </a:t>
                </a:r>
                <a:r>
                  <a:rPr lang="en-US" sz="2400" b="0" strike="noStrike" spc="-1" dirty="0" err="1">
                    <a:latin typeface="Arial"/>
                  </a:rPr>
                  <a:t>miros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asociat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furnicii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nascute</a:t>
                </a:r>
                <a:r>
                  <a:rPr lang="en-US" sz="2400" b="0" strike="noStrike" spc="-1" dirty="0">
                    <a:latin typeface="Arial"/>
                  </a:rPr>
                  <a:t> in </a:t>
                </a:r>
                <a:r>
                  <a:rPr lang="en-US" sz="2400" b="0" strike="noStrike" spc="-1" dirty="0" err="1">
                    <a:latin typeface="Arial"/>
                  </a:rPr>
                  <a:t>nodul</a:t>
                </a:r>
                <a:r>
                  <a:rPr lang="en-US" sz="2400" b="0" strike="noStrike" spc="-1" dirty="0">
                    <a:latin typeface="Arial"/>
                  </a:rPr>
                  <a:t> F</a:t>
                </a:r>
                <a:r>
                  <a:rPr lang="en-US" sz="2400" b="0" strike="noStrike" spc="-1" baseline="-25000" dirty="0">
                    <a:latin typeface="Arial"/>
                  </a:rPr>
                  <a:t>A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 err="1">
                    <a:latin typeface="Arial"/>
                  </a:rPr>
                  <a:t>ExtLesk</a:t>
                </a:r>
                <a:r>
                  <a:rPr lang="en-US" sz="2400" b="0" strike="noStrike" spc="-1" dirty="0">
                    <a:latin typeface="Arial"/>
                  </a:rPr>
                  <a:t>() – </a:t>
                </a:r>
                <a:r>
                  <a:rPr lang="en-US" sz="2400" b="0" strike="noStrike" spc="-1" dirty="0" err="1">
                    <a:latin typeface="Arial"/>
                  </a:rPr>
                  <a:t>algoritmul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Lesk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extins</a:t>
                </a:r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1" spc="-1" dirty="0" err="1"/>
                  <a:t>Observatie</a:t>
                </a:r>
                <a:r>
                  <a:rPr lang="en-US" sz="2400" spc="-1" dirty="0"/>
                  <a:t>: </a:t>
                </a:r>
                <a:r>
                  <a:rPr lang="en-US" sz="2400" spc="-1" dirty="0" err="1"/>
                  <a:t>Algoritmul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Lesk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extins</a:t>
                </a:r>
                <a:r>
                  <a:rPr lang="en-US" sz="2400" spc="-1" dirty="0"/>
                  <a:t> se </a:t>
                </a:r>
                <a:r>
                  <a:rPr lang="en-US" sz="2400" spc="-1" dirty="0" err="1"/>
                  <a:t>aplica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asupra</a:t>
                </a:r>
                <a:r>
                  <a:rPr lang="en-US" sz="2400" spc="-1" dirty="0"/>
                  <a:t> a </a:t>
                </a:r>
                <a:r>
                  <a:rPr lang="en-US" sz="2400" spc="-1" dirty="0" err="1"/>
                  <a:t>doi</a:t>
                </a:r>
                <a:r>
                  <a:rPr lang="en-US" sz="2400" spc="-1" dirty="0"/>
                  <a:t> </a:t>
                </a:r>
                <a:r>
                  <a:rPr lang="en-US" sz="2400" spc="-1" dirty="0" err="1"/>
                  <a:t>vectori</a:t>
                </a:r>
                <a:r>
                  <a:rPr lang="en-US" sz="2400" spc="-1" dirty="0"/>
                  <a:t> de </a:t>
                </a:r>
                <a:r>
                  <a:rPr lang="en-US" sz="2400" spc="-1" dirty="0" err="1"/>
                  <a:t>miros</a:t>
                </a:r>
                <a:r>
                  <a:rPr lang="en-US" sz="2400" spc="-1" dirty="0"/>
                  <a:t>. 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400" b="0" strike="noStrike" spc="-1" baseline="-25000" dirty="0">
                  <a:latin typeface="Arial"/>
                </a:endParaRP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538" t="-2781" r="-1411" b="-1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3758282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Bibliografie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Arial"/>
                <a:hlinkClick r:id="rId2"/>
              </a:rPr>
              <a:t>Ant Colony Algorithm for the Unsupervised Word Sense Disambiguation of Texts: Comparison and Evaluation</a:t>
            </a:r>
            <a:r>
              <a:rPr lang="en-US" sz="3200" b="0" strike="noStrike" spc="-1" dirty="0">
                <a:latin typeface="Arial"/>
                <a:hlinkClick r:id="rId2"/>
              </a:rPr>
              <a:t> </a:t>
            </a:r>
            <a:r>
              <a:rPr lang="en-US" sz="3200" b="0" strike="noStrike" spc="-1" dirty="0">
                <a:latin typeface="Arial"/>
              </a:rPr>
              <a:t>(D. Schwab, J. </a:t>
            </a:r>
            <a:r>
              <a:rPr lang="en-US" sz="3200" b="0" strike="noStrike" spc="-1" dirty="0" err="1">
                <a:latin typeface="Arial"/>
              </a:rPr>
              <a:t>Goulian</a:t>
            </a:r>
            <a:r>
              <a:rPr lang="en-US" sz="3200" b="0" strike="noStrike" spc="-1" dirty="0">
                <a:latin typeface="Arial"/>
              </a:rPr>
              <a:t>, A. </a:t>
            </a:r>
            <a:r>
              <a:rPr lang="en-US" sz="3200" b="0" strike="noStrike" spc="-1" dirty="0" err="1">
                <a:latin typeface="Arial"/>
              </a:rPr>
              <a:t>Tchechmedjiev</a:t>
            </a:r>
            <a:r>
              <a:rPr lang="en-US" sz="3200" b="0" strike="noStrike" spc="-1" dirty="0">
                <a:latin typeface="Arial"/>
              </a:rPr>
              <a:t>, H. </a:t>
            </a:r>
            <a:r>
              <a:rPr lang="en-US" sz="3200" b="0" strike="noStrike" spc="-1" dirty="0" err="1">
                <a:latin typeface="Arial"/>
              </a:rPr>
              <a:t>Blanchon</a:t>
            </a:r>
            <a:r>
              <a:rPr lang="en-US" sz="3200" b="0" strike="noStrike" spc="-1" dirty="0">
                <a:latin typeface="Arial"/>
              </a:rPr>
              <a:t>) in </a:t>
            </a:r>
            <a:r>
              <a:rPr lang="en-US" sz="3200" b="0" strike="noStrike" spc="-1">
                <a:latin typeface="Arial"/>
              </a:rPr>
              <a:t>"</a:t>
            </a:r>
            <a:r>
              <a:rPr lang="en-US" sz="3200" b="0" strike="noStrike" spc="-1" smtClean="0">
                <a:latin typeface="Arial"/>
              </a:rPr>
              <a:t>Proceedings </a:t>
            </a:r>
            <a:r>
              <a:rPr lang="en-US" sz="3200" b="0" strike="noStrike" spc="-1" dirty="0">
                <a:latin typeface="Arial"/>
              </a:rPr>
              <a:t>of COLING 2012", Mumbai, </a:t>
            </a:r>
            <a:r>
              <a:rPr lang="en-US" sz="3200" b="0" strike="noStrike" spc="-1" dirty="0" err="1">
                <a:latin typeface="Arial"/>
              </a:rPr>
              <a:t>paginile</a:t>
            </a:r>
            <a:r>
              <a:rPr lang="en-US" sz="3200" b="0" strike="noStrike" spc="-1" dirty="0">
                <a:latin typeface="Arial"/>
              </a:rPr>
              <a:t> 2389-2404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>
                <a:latin typeface="Arial"/>
              </a:rPr>
              <a:t>3. </a:t>
            </a:r>
            <a:r>
              <a:rPr lang="en-US" sz="2400" b="1" strike="noStrike" spc="-1" dirty="0" err="1">
                <a:latin typeface="Arial"/>
              </a:rPr>
              <a:t>Crearea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si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stergerea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podurilor</a:t>
            </a:r>
            <a:r>
              <a:rPr lang="en-US" sz="2400" b="1" strike="noStrike" spc="-1" dirty="0">
                <a:latin typeface="Arial"/>
              </a:rPr>
              <a:t>; </a:t>
            </a:r>
            <a:r>
              <a:rPr lang="en-US" sz="2400" b="1" strike="noStrike" spc="-1" dirty="0" err="1">
                <a:latin typeface="Arial"/>
              </a:rPr>
              <a:t>tipuri</a:t>
            </a:r>
            <a:r>
              <a:rPr lang="en-US" sz="2400" b="1" strike="noStrike" spc="-1" dirty="0">
                <a:latin typeface="Arial"/>
              </a:rPr>
              <a:t> de </a:t>
            </a:r>
            <a:r>
              <a:rPr lang="en-US" sz="2400" b="1" strike="noStrike" spc="-1" dirty="0" err="1">
                <a:latin typeface="Arial"/>
              </a:rPr>
              <a:t>poduri</a:t>
            </a:r>
            <a:endParaRPr lang="en-US" sz="2400" b="1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Atunci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cand</a:t>
            </a:r>
            <a:r>
              <a:rPr lang="en-US" sz="2400" spc="-1" dirty="0">
                <a:latin typeface="Arial"/>
              </a:rPr>
              <a:t> o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ajunge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intr</a:t>
            </a:r>
            <a:r>
              <a:rPr lang="en-US" sz="2400" spc="-1" dirty="0">
                <a:latin typeface="Arial"/>
              </a:rPr>
              <a:t>-un nod </a:t>
            </a:r>
            <a:r>
              <a:rPr lang="en-US" sz="2400" spc="-1" dirty="0" err="1">
                <a:latin typeface="Arial"/>
              </a:rPr>
              <a:t>adiacent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unui</a:t>
            </a:r>
            <a:r>
              <a:rPr lang="en-US" sz="2400" spc="-1" dirty="0">
                <a:latin typeface="Arial"/>
              </a:rPr>
              <a:t> potential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prieten</a:t>
            </a:r>
            <a:r>
              <a:rPr lang="en-US" sz="2400" spc="-1" dirty="0">
                <a:latin typeface="Arial"/>
              </a:rPr>
              <a:t> (care </a:t>
            </a:r>
            <a:r>
              <a:rPr lang="en-US" sz="2400" spc="-1" dirty="0" err="1">
                <a:latin typeface="Arial"/>
              </a:rPr>
              <a:t>corespunde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unui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sens</a:t>
            </a:r>
            <a:r>
              <a:rPr lang="en-US" sz="2400" spc="-1" dirty="0">
                <a:latin typeface="Arial"/>
              </a:rPr>
              <a:t> al </a:t>
            </a:r>
            <a:r>
              <a:rPr lang="en-US" sz="2400" spc="-1" dirty="0" err="1">
                <a:latin typeface="Arial"/>
              </a:rPr>
              <a:t>cuvantului</a:t>
            </a:r>
            <a:r>
              <a:rPr lang="en-US" sz="2400" spc="-1" dirty="0">
                <a:latin typeface="Arial"/>
              </a:rPr>
              <a:t>) </a:t>
            </a:r>
            <a:r>
              <a:rPr lang="en-US" sz="2400" spc="-1" dirty="0" err="1">
                <a:latin typeface="Arial"/>
              </a:rPr>
              <a:t>trebuie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decida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intre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urma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oricare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dintre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caile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posibile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sau</a:t>
            </a:r>
            <a:r>
              <a:rPr lang="en-US" sz="2400" spc="-1" dirty="0">
                <a:latin typeface="Arial"/>
              </a:rPr>
              <a:t> a merge la </a:t>
            </a:r>
            <a:r>
              <a:rPr lang="en-US" sz="2400" spc="-1" dirty="0" err="1">
                <a:latin typeface="Arial"/>
              </a:rPr>
              <a:t>acel</a:t>
            </a:r>
            <a:r>
              <a:rPr lang="en-US" sz="2400" spc="-1" dirty="0">
                <a:latin typeface="Arial"/>
              </a:rPr>
              <a:t> nod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. Deci </a:t>
            </a:r>
            <a:r>
              <a:rPr lang="en-US" sz="2400" spc="-1" dirty="0" err="1">
                <a:latin typeface="Arial"/>
              </a:rPr>
              <a:t>avem</a:t>
            </a:r>
            <a:r>
              <a:rPr lang="en-US" sz="2400" spc="-1" dirty="0">
                <a:latin typeface="Arial"/>
              </a:rPr>
              <a:t> un </a:t>
            </a:r>
            <a:r>
              <a:rPr lang="en-US" sz="2400" spc="-1" dirty="0" err="1">
                <a:latin typeface="Arial"/>
              </a:rPr>
              <a:t>caz</a:t>
            </a:r>
            <a:r>
              <a:rPr lang="en-US" sz="2400" spc="-1" dirty="0">
                <a:latin typeface="Arial"/>
              </a:rPr>
              <a:t> particular al </a:t>
            </a:r>
            <a:r>
              <a:rPr lang="en-US" sz="2400" spc="-1" dirty="0" err="1">
                <a:latin typeface="Arial"/>
              </a:rPr>
              <a:t>algoritmului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alegere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drumului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catre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cazul</a:t>
            </a:r>
            <a:r>
              <a:rPr lang="en-US" sz="2400" spc="-1" dirty="0">
                <a:latin typeface="Arial"/>
              </a:rPr>
              <a:t> cu: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Eval</a:t>
            </a:r>
            <a:r>
              <a:rPr lang="en-US" sz="2400" spc="-1" baseline="-25000" dirty="0" err="1">
                <a:latin typeface="Arial"/>
              </a:rPr>
              <a:t>f</a:t>
            </a:r>
            <a:r>
              <a:rPr lang="en-US" sz="2400" spc="-1" dirty="0">
                <a:latin typeface="Arial"/>
              </a:rPr>
              <a:t>(A)=0 (i.e. </a:t>
            </a:r>
            <a:r>
              <a:rPr lang="en-US" sz="2400" spc="-1" dirty="0" err="1">
                <a:latin typeface="Arial"/>
              </a:rPr>
              <a:t>feromonul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muchiei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ignorat</a:t>
            </a:r>
            <a:r>
              <a:rPr lang="en-US" sz="2400" spc="-1" dirty="0">
                <a:latin typeface="Arial"/>
              </a:rPr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Singura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diferenta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ca, </a:t>
            </a:r>
            <a:r>
              <a:rPr lang="en-US" sz="2400" spc="-1" dirty="0" err="1">
                <a:latin typeface="Arial"/>
              </a:rPr>
              <a:t>daca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alege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mearga</a:t>
            </a:r>
            <a:r>
              <a:rPr lang="en-US" sz="2400" spc="-1" dirty="0">
                <a:latin typeface="Arial"/>
              </a:rPr>
              <a:t> la </a:t>
            </a:r>
            <a:r>
              <a:rPr lang="en-US" sz="2400" spc="-1" dirty="0" err="1">
                <a:latin typeface="Arial"/>
              </a:rPr>
              <a:t>potentialul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prieten</a:t>
            </a:r>
            <a:r>
              <a:rPr lang="en-US" sz="2400" spc="-1" dirty="0">
                <a:latin typeface="Arial"/>
              </a:rPr>
              <a:t>, se </a:t>
            </a:r>
            <a:r>
              <a:rPr lang="en-US" sz="2400" spc="-1" dirty="0" err="1">
                <a:latin typeface="Arial"/>
              </a:rPr>
              <a:t>construieste</a:t>
            </a:r>
            <a:r>
              <a:rPr lang="en-US" sz="2400" spc="-1" dirty="0">
                <a:latin typeface="Arial"/>
              </a:rPr>
              <a:t> un pod </a:t>
            </a:r>
            <a:r>
              <a:rPr lang="en-US" sz="2400" spc="-1" dirty="0" err="1">
                <a:latin typeface="Arial"/>
              </a:rPr>
              <a:t>intre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acest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cuibul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parinte</a:t>
            </a:r>
            <a:r>
              <a:rPr lang="en-US" sz="2400" spc="-1" dirty="0">
                <a:latin typeface="Arial"/>
              </a:rPr>
              <a:t> al </a:t>
            </a:r>
            <a:r>
              <a:rPr lang="en-US" sz="2400" spc="-1" dirty="0" err="1">
                <a:latin typeface="Arial"/>
              </a:rPr>
              <a:t>furnicii</a:t>
            </a:r>
            <a:r>
              <a:rPr lang="en-US" sz="2400" spc="-1" dirty="0">
                <a:latin typeface="Arial"/>
              </a:rPr>
              <a:t>.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parcurge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acest</a:t>
            </a:r>
            <a:r>
              <a:rPr lang="en-US" sz="2400" spc="-1" dirty="0">
                <a:latin typeface="Arial"/>
              </a:rPr>
              <a:t> pod </a:t>
            </a:r>
            <a:r>
              <a:rPr lang="en-US" sz="2400" spc="-1" dirty="0" err="1">
                <a:latin typeface="Arial"/>
              </a:rPr>
              <a:t>pentru</a:t>
            </a:r>
            <a:r>
              <a:rPr lang="en-US" sz="2400" spc="-1" dirty="0">
                <a:latin typeface="Arial"/>
              </a:rPr>
              <a:t> a se </a:t>
            </a:r>
            <a:r>
              <a:rPr lang="en-US" sz="2400" spc="-1" dirty="0" err="1">
                <a:latin typeface="Arial"/>
              </a:rPr>
              <a:t>intoarce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acasa</a:t>
            </a:r>
            <a:r>
              <a:rPr lang="en-US" sz="2400" spc="-1" dirty="0">
                <a:latin typeface="Arial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697596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Podurile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comporta</a:t>
            </a:r>
            <a:r>
              <a:rPr lang="en-US" sz="2400" b="0" strike="noStrike" spc="-1" dirty="0">
                <a:latin typeface="Arial"/>
              </a:rPr>
              <a:t> ca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celelalte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muchii</a:t>
            </a:r>
            <a:r>
              <a:rPr lang="en-US" sz="2400" b="0" strike="noStrike" spc="-1" dirty="0">
                <a:latin typeface="Arial"/>
              </a:rPr>
              <a:t>, cu </a:t>
            </a:r>
            <a:r>
              <a:rPr lang="en-US" sz="2400" b="0" strike="noStrike" spc="-1" dirty="0" err="1">
                <a:latin typeface="Arial"/>
              </a:rPr>
              <a:t>exceptia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situatiei</a:t>
            </a:r>
            <a:r>
              <a:rPr lang="en-US" sz="2400" b="0" strike="noStrike" spc="-1" dirty="0">
                <a:latin typeface="Arial"/>
              </a:rPr>
              <a:t> in care </a:t>
            </a:r>
            <a:r>
              <a:rPr lang="en-US" sz="2400" b="0" strike="noStrike" spc="-1" dirty="0" err="1">
                <a:latin typeface="Arial"/>
              </a:rPr>
              <a:t>concentratia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feromon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corespunzatoare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atinge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valoarea</a:t>
            </a:r>
            <a:r>
              <a:rPr lang="en-US" sz="2400" b="0" strike="noStrike" spc="-1" dirty="0">
                <a:latin typeface="Arial"/>
              </a:rPr>
              <a:t> 0. In </a:t>
            </a:r>
            <a:r>
              <a:rPr lang="en-US" sz="2400" b="0" strike="noStrike" spc="-1" dirty="0" err="1">
                <a:latin typeface="Arial"/>
              </a:rPr>
              <a:t>acest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caz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podul</a:t>
            </a:r>
            <a:r>
              <a:rPr lang="en-US" sz="2400" spc="-1" dirty="0">
                <a:latin typeface="Arial"/>
              </a:rPr>
              <a:t> se </a:t>
            </a:r>
            <a:r>
              <a:rPr lang="en-US" sz="2400" spc="-1" dirty="0" err="1">
                <a:latin typeface="Arial"/>
              </a:rPr>
              <a:t>prabuseste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inlaturat</a:t>
            </a:r>
            <a:r>
              <a:rPr lang="en-US" sz="2400" spc="-1" dirty="0">
                <a:latin typeface="Arial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20913207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>
                <a:latin typeface="Arial"/>
              </a:rPr>
              <a:t>4. </a:t>
            </a:r>
            <a:r>
              <a:rPr lang="en-US" sz="2400" b="1" strike="noStrike" spc="-1" dirty="0" err="1">
                <a:latin typeface="Arial"/>
              </a:rPr>
              <a:t>Modelul</a:t>
            </a:r>
            <a:r>
              <a:rPr lang="en-US" sz="2400" b="1" strike="noStrike" spc="-1" dirty="0">
                <a:latin typeface="Arial"/>
              </a:rPr>
              <a:t> de </a:t>
            </a:r>
            <a:r>
              <a:rPr lang="en-US" sz="2400" b="1" strike="noStrike" spc="-1" dirty="0" err="1">
                <a:latin typeface="Arial"/>
              </a:rPr>
              <a:t>feromon</a:t>
            </a:r>
            <a:endParaRPr lang="en-US" sz="2400" b="1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Atunci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cand</a:t>
            </a:r>
            <a:r>
              <a:rPr lang="en-US" sz="2400" spc="-1" dirty="0">
                <a:latin typeface="Arial"/>
              </a:rPr>
              <a:t> se </a:t>
            </a:r>
            <a:r>
              <a:rPr lang="en-US" sz="2400" spc="-1" dirty="0" err="1">
                <a:latin typeface="Arial"/>
              </a:rPr>
              <a:t>misca</a:t>
            </a:r>
            <a:r>
              <a:rPr lang="en-US" sz="2400" spc="-1" dirty="0">
                <a:latin typeface="Arial"/>
              </a:rPr>
              <a:t> in </a:t>
            </a:r>
            <a:r>
              <a:rPr lang="en-US" sz="2400" spc="-1" dirty="0" err="1">
                <a:latin typeface="Arial"/>
              </a:rPr>
              <a:t>graf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furnicile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lasa</a:t>
            </a:r>
            <a:r>
              <a:rPr lang="en-US" sz="2400" spc="-1" dirty="0">
                <a:latin typeface="Arial"/>
              </a:rPr>
              <a:t> dare de </a:t>
            </a:r>
            <a:r>
              <a:rPr lang="en-US" sz="2400" spc="-1" dirty="0" err="1">
                <a:latin typeface="Arial"/>
              </a:rPr>
              <a:t>feromon</a:t>
            </a:r>
            <a:r>
              <a:rPr lang="en-US" sz="2400" spc="-1" dirty="0">
                <a:latin typeface="Arial"/>
              </a:rPr>
              <a:t> de-a </a:t>
            </a:r>
            <a:r>
              <a:rPr lang="en-US" sz="2400" spc="-1" dirty="0" err="1">
                <a:latin typeface="Arial"/>
              </a:rPr>
              <a:t>lungul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muchiilor</a:t>
            </a:r>
            <a:r>
              <a:rPr lang="en-US" sz="2400" spc="-1" dirty="0">
                <a:latin typeface="Arial"/>
              </a:rPr>
              <a:t> pe care le </a:t>
            </a:r>
            <a:r>
              <a:rPr lang="en-US" sz="2400" spc="-1" dirty="0" err="1">
                <a:latin typeface="Arial"/>
              </a:rPr>
              <a:t>parcurg</a:t>
            </a:r>
            <a:r>
              <a:rPr lang="en-US" sz="2400" spc="-1" dirty="0"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Furnicile</a:t>
            </a:r>
            <a:r>
              <a:rPr lang="en-US" sz="2400" b="0" strike="noStrike" spc="-1" dirty="0">
                <a:latin typeface="Arial"/>
              </a:rPr>
              <a:t> au </a:t>
            </a:r>
            <a:r>
              <a:rPr lang="en-US" sz="2400" b="0" strike="noStrike" spc="-1" dirty="0" err="1">
                <a:latin typeface="Arial"/>
              </a:rPr>
              <a:t>doua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tipuri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comportament</a:t>
            </a:r>
            <a:r>
              <a:rPr lang="en-US" sz="2400" b="0" strike="noStrike" spc="-1" dirty="0">
                <a:latin typeface="Arial"/>
              </a:rPr>
              <a:t>:</a:t>
            </a: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Arial"/>
              </a:rPr>
              <a:t>cauta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acumuleze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energie</a:t>
            </a:r>
            <a:endParaRPr lang="en-US" sz="2400" spc="-1" dirty="0">
              <a:latin typeface="Arial"/>
            </a:endParaRP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Arial"/>
              </a:rPr>
              <a:t>vor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intoarca</a:t>
            </a:r>
            <a:r>
              <a:rPr lang="en-US" sz="2400" b="0" strike="noStrike" spc="-1" dirty="0">
                <a:latin typeface="Arial"/>
              </a:rPr>
              <a:t> la </a:t>
            </a:r>
            <a:r>
              <a:rPr lang="en-US" sz="2400" b="0" strike="noStrike" spc="-1" dirty="0" err="1">
                <a:latin typeface="Arial"/>
              </a:rPr>
              <a:t>cuibul</a:t>
            </a:r>
            <a:r>
              <a:rPr lang="en-US" sz="2400" b="0" strike="noStrike" spc="-1" dirty="0">
                <a:latin typeface="Arial"/>
              </a:rPr>
              <a:t> mama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75000"/>
            </a:pPr>
            <a:r>
              <a:rPr lang="en-US" sz="2400" spc="-1" dirty="0" err="1">
                <a:latin typeface="Arial"/>
              </a:rPr>
              <a:t>Miscarea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furnicilor</a:t>
            </a:r>
            <a:r>
              <a:rPr lang="en-US" sz="2400" spc="-1" dirty="0">
                <a:latin typeface="Arial"/>
              </a:rPr>
              <a:t> in </a:t>
            </a:r>
            <a:r>
              <a:rPr lang="en-US" sz="2400" spc="-1" dirty="0" err="1">
                <a:latin typeface="Arial"/>
              </a:rPr>
              <a:t>graf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influentata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densitatea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feromonului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corespunzator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fiecarei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muchii</a:t>
            </a:r>
            <a:r>
              <a:rPr lang="en-US" sz="2400" spc="-1" dirty="0">
                <a:latin typeface="Arial"/>
              </a:rPr>
              <a:t>: </a:t>
            </a:r>
            <a:r>
              <a:rPr lang="en-US" sz="2400" b="1" spc="-1" dirty="0" err="1">
                <a:latin typeface="Arial"/>
              </a:rPr>
              <a:t>ele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prefera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sa</a:t>
            </a:r>
            <a:r>
              <a:rPr lang="en-US" sz="2400" b="1" spc="-1" dirty="0">
                <a:latin typeface="Arial"/>
              </a:rPr>
              <a:t> evite </a:t>
            </a:r>
            <a:r>
              <a:rPr lang="en-US" sz="2400" b="1" spc="-1" dirty="0" err="1">
                <a:latin typeface="Arial"/>
              </a:rPr>
              <a:t>muchiile</a:t>
            </a:r>
            <a:r>
              <a:rPr lang="en-US" sz="2400" b="1" spc="-1" dirty="0">
                <a:latin typeface="Arial"/>
              </a:rPr>
              <a:t> cu </a:t>
            </a:r>
            <a:r>
              <a:rPr lang="en-US" sz="2400" b="1" spc="-1" dirty="0" err="1">
                <a:latin typeface="Arial"/>
              </a:rPr>
              <a:t>mult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feromon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atunci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cand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cauta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energie</a:t>
            </a:r>
            <a:r>
              <a:rPr lang="en-US" sz="2400" spc="-1" dirty="0">
                <a:latin typeface="Arial"/>
              </a:rPr>
              <a:t> (</a:t>
            </a:r>
            <a:r>
              <a:rPr lang="en-US" sz="2400" spc="-1" dirty="0" err="1">
                <a:latin typeface="Arial"/>
              </a:rPr>
              <a:t>hrana</a:t>
            </a:r>
            <a:r>
              <a:rPr lang="en-US" sz="2400" spc="-1" dirty="0">
                <a:latin typeface="Arial"/>
              </a:rPr>
              <a:t>)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1" spc="-1" dirty="0">
                <a:latin typeface="Arial"/>
              </a:rPr>
              <a:t>le </a:t>
            </a:r>
            <a:r>
              <a:rPr lang="en-US" sz="2400" b="1" spc="-1" dirty="0" err="1">
                <a:latin typeface="Arial"/>
              </a:rPr>
              <a:t>urmeaza</a:t>
            </a:r>
            <a:r>
              <a:rPr lang="en-US" sz="2400" spc="-1" dirty="0">
                <a:latin typeface="Arial"/>
              </a:rPr>
              <a:t> pe </a:t>
            </a:r>
            <a:r>
              <a:rPr lang="en-US" sz="2400" spc="-1" dirty="0" err="1">
                <a:latin typeface="Arial"/>
              </a:rPr>
              <a:t>acestea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atunci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cand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vor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sa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transporte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energia</a:t>
            </a:r>
            <a:r>
              <a:rPr lang="en-US" sz="2400" b="1" spc="-1" dirty="0">
                <a:latin typeface="Arial"/>
              </a:rPr>
              <a:t> </a:t>
            </a:r>
            <a:r>
              <a:rPr lang="en-US" sz="2400" b="1" spc="-1" dirty="0" err="1">
                <a:latin typeface="Arial"/>
              </a:rPr>
              <a:t>inapoi</a:t>
            </a:r>
            <a:r>
              <a:rPr lang="en-US" sz="2400" b="1" spc="-1" dirty="0">
                <a:latin typeface="Arial"/>
              </a:rPr>
              <a:t> la </a:t>
            </a:r>
            <a:r>
              <a:rPr lang="en-US" sz="2400" b="1" spc="-1" dirty="0" err="1">
                <a:latin typeface="Arial"/>
              </a:rPr>
              <a:t>cuibul</a:t>
            </a:r>
            <a:r>
              <a:rPr lang="en-US" sz="2400" b="1" spc="-1" dirty="0">
                <a:latin typeface="Arial"/>
              </a:rPr>
              <a:t> mama</a:t>
            </a:r>
            <a:endParaRPr lang="en-US" sz="2400" b="1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852580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23236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Atunci </a:t>
                </a:r>
                <a:r>
                  <a:rPr lang="en-US" sz="2400" b="0" strike="noStrike" spc="-1" dirty="0" err="1">
                    <a:latin typeface="Arial"/>
                  </a:rPr>
                  <a:t>cand</a:t>
                </a:r>
                <a:r>
                  <a:rPr lang="en-US" sz="2400" b="0" strike="noStrike" spc="-1" dirty="0">
                    <a:latin typeface="Arial"/>
                  </a:rPr>
                  <a:t> se </a:t>
                </a:r>
                <a:r>
                  <a:rPr lang="en-US" sz="2400" b="0" strike="noStrike" spc="-1" dirty="0" err="1">
                    <a:latin typeface="Arial"/>
                  </a:rPr>
                  <a:t>deplaseaza</a:t>
                </a:r>
                <a:r>
                  <a:rPr lang="en-US" sz="2400" b="0" strike="noStrike" spc="-1" dirty="0">
                    <a:latin typeface="Arial"/>
                  </a:rPr>
                  <a:t> de-a </a:t>
                </a:r>
                <a:r>
                  <a:rPr lang="en-US" sz="2400" b="0" strike="noStrike" spc="-1" dirty="0" err="1">
                    <a:latin typeface="Arial"/>
                  </a:rPr>
                  <a:t>lungul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unei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muchii</a:t>
                </a:r>
                <a:r>
                  <a:rPr lang="en-US" sz="2400" b="0" strike="noStrike" spc="-1" dirty="0">
                    <a:latin typeface="Arial"/>
                  </a:rPr>
                  <a:t> A, </a:t>
                </a:r>
                <a:r>
                  <a:rPr lang="en-US" sz="2400" b="0" strike="noStrike" spc="-1" dirty="0" err="1">
                    <a:latin typeface="Arial"/>
                  </a:rPr>
                  <a:t>furnicile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lasa</a:t>
                </a:r>
                <a:r>
                  <a:rPr lang="en-US" sz="2400" b="0" strike="noStrike" spc="-1" dirty="0">
                    <a:latin typeface="Arial"/>
                  </a:rPr>
                  <a:t> o </a:t>
                </a:r>
                <a:r>
                  <a:rPr lang="en-US" sz="2400" b="0" strike="noStrike" spc="-1" dirty="0" err="1">
                    <a:latin typeface="Arial"/>
                  </a:rPr>
                  <a:t>dara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depozitand</a:t>
                </a:r>
                <a:r>
                  <a:rPr lang="en-US" sz="2400" b="0" strike="noStrike" spc="-1" dirty="0">
                    <a:latin typeface="Arial"/>
                  </a:rPr>
                  <a:t> o </a:t>
                </a:r>
                <a:r>
                  <a:rPr lang="en-US" sz="2400" b="0" strike="noStrike" spc="-1" dirty="0" err="1">
                    <a:latin typeface="Arial"/>
                  </a:rPr>
                  <a:t>cantitate</a:t>
                </a:r>
                <a:r>
                  <a:rPr lang="en-US" sz="2400" b="0" strike="noStrike" spc="-1" dirty="0">
                    <a:latin typeface="Arial"/>
                  </a:rPr>
                  <a:t> de </a:t>
                </a:r>
                <a:r>
                  <a:rPr lang="en-US" sz="2400" b="0" strike="noStrike" spc="-1" dirty="0" err="1">
                    <a:latin typeface="Arial"/>
                  </a:rPr>
                  <a:t>feromon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24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l-GR" sz="2400" b="0" i="1" strike="noStrike" spc="-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a.i.</a:t>
                </a:r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noStrike" spc="-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400" b="0" i="0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b="0" strike="noStrike" spc="-1" dirty="0">
                    <a:latin typeface="Arial"/>
                  </a:rPr>
                  <a:t>(A)=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noStrike" spc="-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trike="noStrike" spc="-1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sz="2400" b="0" i="1" strike="noStrike" spc="-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trike="noStrike" spc="-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b="0" i="0" strike="noStrike" spc="-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Arial"/>
                  </a:rPr>
                  <a:t>In plus, , </a:t>
                </a:r>
                <a:r>
                  <a:rPr lang="en-US" sz="2400" spc="-1" dirty="0" err="1">
                    <a:latin typeface="Arial"/>
                  </a:rPr>
                  <a:t>corespunzator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fiecarui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ciclu</a:t>
                </a:r>
                <a:r>
                  <a:rPr lang="en-US" sz="2400" spc="-1" dirty="0">
                    <a:latin typeface="Arial"/>
                  </a:rPr>
                  <a:t>, </a:t>
                </a:r>
                <a:r>
                  <a:rPr lang="en-US" sz="2400" spc="-1" dirty="0" err="1">
                    <a:latin typeface="Arial"/>
                  </a:rPr>
                  <a:t>exista</a:t>
                </a:r>
                <a:r>
                  <a:rPr lang="en-US" sz="2400" spc="-1" dirty="0">
                    <a:latin typeface="Arial"/>
                  </a:rPr>
                  <a:t> o </a:t>
                </a:r>
                <a:r>
                  <a:rPr lang="en-US" sz="2400" spc="-1" dirty="0" err="1">
                    <a:latin typeface="Arial"/>
                  </a:rPr>
                  <a:t>evaporare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liniara</a:t>
                </a:r>
                <a:r>
                  <a:rPr lang="en-US" sz="2400" spc="-1" dirty="0">
                    <a:latin typeface="Arial"/>
                  </a:rPr>
                  <a:t> a </a:t>
                </a:r>
                <a:r>
                  <a:rPr lang="en-US" sz="2400" spc="-1" dirty="0" err="1">
                    <a:latin typeface="Arial"/>
                  </a:rPr>
                  <a:t>feromonului</a:t>
                </a:r>
                <a:r>
                  <a:rPr lang="en-US" sz="2400" spc="-1" dirty="0">
                    <a:latin typeface="Arial"/>
                  </a:rPr>
                  <a:t> (care </a:t>
                </a:r>
                <a:r>
                  <a:rPr lang="en-US" sz="2400" spc="-1" dirty="0" err="1">
                    <a:latin typeface="Arial"/>
                  </a:rPr>
                  <a:t>penalizeaza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drumurile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putin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frecventate</a:t>
                </a:r>
                <a:r>
                  <a:rPr lang="en-US" sz="2400" spc="-1" dirty="0">
                    <a:latin typeface="Arial"/>
                  </a:rPr>
                  <a:t>):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400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spc="-1" dirty="0"/>
                  <a:t>(A)=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-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spc="-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spc="-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sz="2400" i="1" spc="-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spc="-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b="0" i="0" spc="-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spc="-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0" spc="-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2400" b="0" i="1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2400" b="0" spc="-1" dirty="0">
                  <a:ea typeface="Cambria Math" panose="02040503050406030204" pitchFamily="18" charset="0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 err="1"/>
                  <a:t>unde</a:t>
                </a:r>
                <a:r>
                  <a:rPr lang="en-US" sz="2400" spc="-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spc="-1" dirty="0"/>
                  <a:t> </a:t>
                </a:r>
                <a:r>
                  <a:rPr lang="en-US" sz="2400" spc="-1" dirty="0" err="1"/>
                  <a:t>reprezinta</a:t>
                </a:r>
                <a:r>
                  <a:rPr lang="en-US" sz="2400" spc="-1" dirty="0"/>
                  <a:t> rata de </a:t>
                </a:r>
                <a:r>
                  <a:rPr lang="en-US" sz="2400" spc="-1" dirty="0" err="1"/>
                  <a:t>evaporare</a:t>
                </a:r>
                <a:r>
                  <a:rPr lang="en-US" sz="2400" spc="-1" dirty="0"/>
                  <a:t> a </a:t>
                </a:r>
                <a:r>
                  <a:rPr lang="en-US" sz="2400" spc="-1" dirty="0" err="1"/>
                  <a:t>feromonului</a:t>
                </a:r>
                <a:endParaRPr lang="en-US" sz="2400" spc="-1" dirty="0"/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23236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874" t="-1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382407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>
                <a:latin typeface="Arial"/>
              </a:rPr>
              <a:t>5. </a:t>
            </a:r>
            <a:r>
              <a:rPr lang="en-US" sz="2400" b="1" strike="noStrike" spc="-1" dirty="0" err="1">
                <a:latin typeface="Arial"/>
              </a:rPr>
              <a:t>Miros</a:t>
            </a:r>
            <a:endParaRPr lang="en-US" sz="2400" b="1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err="1">
                <a:latin typeface="Arial"/>
              </a:rPr>
              <a:t>Definitie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b="0" i="1" strike="noStrike" spc="-1" dirty="0" err="1">
                <a:latin typeface="Arial"/>
              </a:rPr>
              <a:t>Mirosul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unui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cuib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este</a:t>
            </a:r>
            <a:r>
              <a:rPr lang="en-US" sz="2400" b="0" i="1" strike="noStrike" spc="-1" dirty="0">
                <a:latin typeface="Arial"/>
              </a:rPr>
              <a:t> un vector de </a:t>
            </a:r>
            <a:r>
              <a:rPr lang="en-US" sz="2400" b="0" i="1" strike="noStrike" spc="-1" dirty="0" err="1">
                <a:latin typeface="Arial"/>
              </a:rPr>
              <a:t>valori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numerice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asociat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sensului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respectiv</a:t>
            </a:r>
            <a:r>
              <a:rPr lang="en-US" sz="2400" b="0" i="1" strike="noStrike" spc="-1" dirty="0">
                <a:latin typeface="Arial"/>
              </a:rPr>
              <a:t> (</a:t>
            </a:r>
            <a:r>
              <a:rPr lang="en-US" sz="2400" b="0" i="1" strike="noStrike" spc="-1" dirty="0" err="1">
                <a:latin typeface="Arial"/>
              </a:rPr>
              <a:t>sensul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pentru</a:t>
            </a:r>
            <a:r>
              <a:rPr lang="en-US" sz="2400" b="0" i="1" strike="noStrike" spc="-1" dirty="0">
                <a:latin typeface="Arial"/>
              </a:rPr>
              <a:t> care s-a </a:t>
            </a:r>
            <a:r>
              <a:rPr lang="en-US" sz="2400" b="0" i="1" strike="noStrike" spc="-1" dirty="0" err="1">
                <a:latin typeface="Arial"/>
              </a:rPr>
              <a:t>creat</a:t>
            </a:r>
            <a:r>
              <a:rPr lang="en-US" sz="2400" b="0" i="1" strike="noStrike" spc="-1" dirty="0">
                <a:latin typeface="Arial"/>
              </a:rPr>
              <a:t> </a:t>
            </a:r>
            <a:r>
              <a:rPr lang="en-US" sz="2400" b="0" i="1" strike="noStrike" spc="-1" dirty="0" err="1">
                <a:latin typeface="Arial"/>
              </a:rPr>
              <a:t>cuibul</a:t>
            </a:r>
            <a:r>
              <a:rPr lang="en-US" sz="2400" b="0" i="1" strike="noStrike" spc="-1" dirty="0">
                <a:latin typeface="Arial"/>
              </a:rPr>
              <a:t>). </a:t>
            </a:r>
            <a:r>
              <a:rPr lang="en-US" sz="2400" b="0" strike="noStrike" spc="-1" dirty="0" err="1">
                <a:latin typeface="Arial"/>
              </a:rPr>
              <a:t>Acest</a:t>
            </a:r>
            <a:r>
              <a:rPr lang="en-US" sz="2400" b="0" strike="noStrike" spc="-1" dirty="0">
                <a:latin typeface="Arial"/>
              </a:rPr>
              <a:t> vector numeric al </a:t>
            </a:r>
            <a:r>
              <a:rPr lang="en-US" sz="2400" b="0" strike="noStrike" spc="-1" dirty="0" err="1">
                <a:latin typeface="Arial"/>
              </a:rPr>
              <a:t>sensului</a:t>
            </a:r>
            <a:r>
              <a:rPr lang="en-US" sz="2400" b="0" strike="noStrike" spc="-1" dirty="0">
                <a:latin typeface="Arial"/>
              </a:rPr>
              <a:t> se </a:t>
            </a:r>
            <a:r>
              <a:rPr lang="en-US" sz="2400" b="0" strike="noStrike" spc="-1" dirty="0" err="1">
                <a:latin typeface="Arial"/>
              </a:rPr>
              <a:t>determina</a:t>
            </a:r>
            <a:r>
              <a:rPr lang="en-US" sz="2400" b="0" strike="noStrike" spc="-1" dirty="0">
                <a:latin typeface="Arial"/>
              </a:rPr>
              <a:t> in </a:t>
            </a:r>
            <a:r>
              <a:rPr lang="en-US" sz="2400" b="0" strike="noStrike" spc="-1" dirty="0" err="1">
                <a:latin typeface="Arial"/>
              </a:rPr>
              <a:t>felul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urmator</a:t>
            </a:r>
            <a:r>
              <a:rPr lang="en-US" sz="2400" b="0" strike="noStrike" spc="-1" dirty="0">
                <a:latin typeface="Arial"/>
              </a:rPr>
              <a:t>:</a:t>
            </a: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rial"/>
              </a:rPr>
              <a:t>Se </a:t>
            </a:r>
            <a:r>
              <a:rPr lang="en-US" sz="2400" spc="-1" dirty="0" err="1">
                <a:latin typeface="Arial"/>
              </a:rPr>
              <a:t>aplica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Lesk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extins</a:t>
            </a:r>
            <a:r>
              <a:rPr lang="en-US" sz="2400" spc="-1" dirty="0">
                <a:latin typeface="Arial"/>
              </a:rPr>
              <a:t> (Banerjee &amp;Pedersen, 2002), </a:t>
            </a:r>
            <a:r>
              <a:rPr lang="en-US" sz="2400" spc="-1" dirty="0" err="1">
                <a:latin typeface="Arial"/>
              </a:rPr>
              <a:t>usor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modifcat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astfel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incat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fiecare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cuvant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continut</a:t>
            </a:r>
            <a:r>
              <a:rPr lang="en-US" sz="2400" spc="-1" dirty="0">
                <a:latin typeface="Arial"/>
              </a:rPr>
              <a:t> in </a:t>
            </a:r>
            <a:r>
              <a:rPr lang="en-US" sz="2400" spc="-1" dirty="0" err="1">
                <a:latin typeface="Arial"/>
              </a:rPr>
              <a:t>oricare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dintre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definitii</a:t>
            </a:r>
            <a:r>
              <a:rPr lang="en-US" sz="2400" spc="-1" dirty="0">
                <a:latin typeface="Arial"/>
              </a:rPr>
              <a:t> (</a:t>
            </a:r>
            <a:r>
              <a:rPr lang="en-US" sz="2400" spc="-1" dirty="0" err="1">
                <a:latin typeface="Arial"/>
              </a:rPr>
              <a:t>glose</a:t>
            </a:r>
            <a:r>
              <a:rPr lang="en-US" sz="2400" spc="-1" dirty="0">
                <a:latin typeface="Arial"/>
              </a:rPr>
              <a:t>)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indexat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printr</a:t>
            </a:r>
            <a:r>
              <a:rPr lang="en-US" sz="2400" spc="-1" dirty="0">
                <a:latin typeface="Arial"/>
              </a:rPr>
              <a:t>-un </a:t>
            </a:r>
            <a:r>
              <a:rPr lang="en-US" sz="2400" spc="-1" dirty="0" err="1">
                <a:latin typeface="Arial"/>
              </a:rPr>
              <a:t>unic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numar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intreg</a:t>
            </a:r>
            <a:r>
              <a:rPr lang="en-US" sz="2400" spc="-1" dirty="0">
                <a:latin typeface="Arial"/>
              </a:rPr>
              <a:t>. </a:t>
            </a:r>
            <a:r>
              <a:rPr lang="en-US" sz="2400" spc="-1" dirty="0" err="1">
                <a:latin typeface="Arial"/>
              </a:rPr>
              <a:t>Modificarea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consta</a:t>
            </a:r>
            <a:r>
              <a:rPr lang="en-US" sz="2400" spc="-1" dirty="0">
                <a:latin typeface="Arial"/>
              </a:rPr>
              <a:t> in </a:t>
            </a:r>
            <a:r>
              <a:rPr lang="en-US" sz="2400" spc="-1" dirty="0" err="1">
                <a:latin typeface="Arial"/>
              </a:rPr>
              <a:t>faptul</a:t>
            </a:r>
            <a:r>
              <a:rPr lang="en-US" sz="2400" spc="-1" dirty="0">
                <a:latin typeface="Arial"/>
              </a:rPr>
              <a:t> ca </a:t>
            </a:r>
            <a:r>
              <a:rPr lang="en-US" sz="2400" spc="-1" dirty="0" err="1">
                <a:latin typeface="Arial"/>
              </a:rPr>
              <a:t>suprapunerile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siruri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cuvinte</a:t>
            </a:r>
            <a:r>
              <a:rPr lang="en-US" sz="2400" spc="-1" dirty="0">
                <a:latin typeface="Arial"/>
              </a:rPr>
              <a:t> nu </a:t>
            </a:r>
            <a:r>
              <a:rPr lang="en-US" sz="2400" spc="-1" dirty="0" err="1">
                <a:latin typeface="Arial"/>
              </a:rPr>
              <a:t>primesc</a:t>
            </a:r>
            <a:r>
              <a:rPr lang="en-US" sz="2400" spc="-1" dirty="0">
                <a:latin typeface="Arial"/>
              </a:rPr>
              <a:t> un </a:t>
            </a:r>
            <a:r>
              <a:rPr lang="en-US" sz="2400" spc="-1" dirty="0" err="1">
                <a:latin typeface="Arial"/>
              </a:rPr>
              <a:t>scor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mai</a:t>
            </a:r>
            <a:r>
              <a:rPr lang="en-US" sz="2400" spc="-1" dirty="0">
                <a:latin typeface="Arial"/>
              </a:rPr>
              <a:t> mare (“la </a:t>
            </a:r>
            <a:r>
              <a:rPr lang="en-US" sz="2400" spc="-1" dirty="0" err="1">
                <a:latin typeface="Arial"/>
              </a:rPr>
              <a:t>patrat</a:t>
            </a:r>
            <a:r>
              <a:rPr lang="en-US" sz="2400" spc="-1" dirty="0">
                <a:latin typeface="Arial"/>
              </a:rPr>
              <a:t>”), </a:t>
            </a:r>
            <a:r>
              <a:rPr lang="en-US" sz="2400" spc="-1" dirty="0" err="1">
                <a:latin typeface="Arial"/>
              </a:rPr>
              <a:t>cuvintele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individuale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fiind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tratate</a:t>
            </a:r>
            <a:r>
              <a:rPr lang="en-US" sz="2400" spc="-1" dirty="0">
                <a:latin typeface="Arial"/>
              </a:rPr>
              <a:t> in mod individual (</a:t>
            </a:r>
            <a:r>
              <a:rPr lang="en-US" sz="2400" spc="-1" dirty="0" err="1">
                <a:latin typeface="Arial"/>
              </a:rPr>
              <a:t>suprapunere</a:t>
            </a:r>
            <a:r>
              <a:rPr lang="en-US" sz="2400" spc="-1" dirty="0">
                <a:latin typeface="Arial"/>
              </a:rPr>
              <a:t> de tip “</a:t>
            </a:r>
            <a:r>
              <a:rPr lang="en-US" sz="2400" i="1" spc="-1" dirty="0">
                <a:latin typeface="Arial"/>
              </a:rPr>
              <a:t>bag of words</a:t>
            </a:r>
            <a:r>
              <a:rPr lang="en-US" sz="2400" spc="-1" dirty="0">
                <a:latin typeface="Arial"/>
              </a:rPr>
              <a:t>”). </a:t>
            </a:r>
            <a:r>
              <a:rPr lang="en-US" sz="2400" spc="-1" dirty="0" err="1">
                <a:latin typeface="Arial"/>
              </a:rPr>
              <a:t>Aceasta</a:t>
            </a:r>
            <a:r>
              <a:rPr lang="en-US" sz="2400" spc="-1" dirty="0">
                <a:latin typeface="Arial"/>
              </a:rPr>
              <a:t> se face </a:t>
            </a:r>
            <a:r>
              <a:rPr lang="en-US" sz="2400" spc="-1" dirty="0" err="1">
                <a:latin typeface="Arial"/>
              </a:rPr>
              <a:t>pentru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micsora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complexitatea</a:t>
            </a:r>
            <a:r>
              <a:rPr lang="en-US" sz="2400" spc="-1" dirty="0">
                <a:latin typeface="Arial"/>
              </a:rPr>
              <a:t> de la O(m*n) la O(m), m&gt;n, </a:t>
            </a:r>
            <a:r>
              <a:rPr lang="en-US" sz="2400" spc="-1" dirty="0" err="1">
                <a:latin typeface="Arial"/>
              </a:rPr>
              <a:t>unde</a:t>
            </a:r>
            <a:r>
              <a:rPr lang="en-US" sz="2400" spc="-1" dirty="0">
                <a:latin typeface="Arial"/>
              </a:rPr>
              <a:t> m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n sunt </a:t>
            </a:r>
            <a:r>
              <a:rPr lang="en-US" sz="2400" spc="-1" dirty="0" err="1">
                <a:latin typeface="Arial"/>
              </a:rPr>
              <a:t>lungimile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celor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doua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definitii</a:t>
            </a:r>
            <a:r>
              <a:rPr lang="en-US" sz="2400" spc="-1" dirty="0">
                <a:latin typeface="Arial"/>
              </a:rPr>
              <a:t> care se </a:t>
            </a:r>
            <a:r>
              <a:rPr lang="en-US" sz="2400" spc="-1" dirty="0" err="1">
                <a:latin typeface="Arial"/>
              </a:rPr>
              <a:t>compara</a:t>
            </a:r>
            <a:r>
              <a:rPr lang="en-US" sz="2400" spc="-1" dirty="0">
                <a:latin typeface="Arial"/>
              </a:rPr>
              <a:t>. </a:t>
            </a:r>
            <a:r>
              <a:rPr lang="en-US" sz="2400" spc="-1" dirty="0" err="1">
                <a:latin typeface="Arial"/>
              </a:rPr>
              <a:t>Prin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aceasta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indexare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u="sng" spc="-1" dirty="0" err="1">
                <a:latin typeface="Arial"/>
              </a:rPr>
              <a:t>intreaga</a:t>
            </a:r>
            <a:r>
              <a:rPr lang="en-US" sz="2400" u="sng" spc="-1" dirty="0">
                <a:latin typeface="Arial"/>
              </a:rPr>
              <a:t> </a:t>
            </a:r>
            <a:r>
              <a:rPr lang="en-US" sz="2400" u="sng" spc="-1" dirty="0" err="1">
                <a:latin typeface="Arial"/>
              </a:rPr>
              <a:t>definitie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primeste</a:t>
            </a:r>
            <a:r>
              <a:rPr lang="en-US" sz="2400" spc="-1" dirty="0">
                <a:latin typeface="Arial"/>
              </a:rPr>
              <a:t> un </a:t>
            </a:r>
            <a:r>
              <a:rPr lang="en-US" sz="2400" spc="-1" dirty="0" err="1">
                <a:latin typeface="Arial"/>
              </a:rPr>
              <a:t>scor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reprezentat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printr</a:t>
            </a:r>
            <a:r>
              <a:rPr lang="en-US" sz="2400" spc="-1" dirty="0">
                <a:latin typeface="Arial"/>
              </a:rPr>
              <a:t>-un vector.</a:t>
            </a: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2356361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err="1">
                <a:latin typeface="Arial"/>
              </a:rPr>
              <a:t>Exemplu</a:t>
            </a:r>
            <a:r>
              <a:rPr lang="en-US" sz="2400" b="1" strike="noStrike" spc="-1" dirty="0">
                <a:latin typeface="Arial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Definitia</a:t>
            </a:r>
            <a:r>
              <a:rPr lang="en-US" sz="2400" spc="-1" dirty="0">
                <a:latin typeface="Arial"/>
              </a:rPr>
              <a:t>: “Some kind of evergreen tree”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S-a </a:t>
            </a:r>
            <a:r>
              <a:rPr lang="en-US" sz="2400" b="0" strike="noStrike" spc="-1" dirty="0" err="1">
                <a:latin typeface="Arial"/>
              </a:rPr>
              <a:t>determinat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spc="-1" dirty="0"/>
              <a:t>ca: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/>
              <a:t>“same” </a:t>
            </a:r>
            <a:r>
              <a:rPr lang="en-US" sz="2400" spc="-1" dirty="0" err="1"/>
              <a:t>este</a:t>
            </a:r>
            <a:r>
              <a:rPr lang="en-US" sz="2400" spc="-1" dirty="0"/>
              <a:t> </a:t>
            </a:r>
            <a:r>
              <a:rPr lang="en-US" sz="2400" spc="-1" dirty="0" err="1"/>
              <a:t>indexat</a:t>
            </a:r>
            <a:r>
              <a:rPr lang="en-US" sz="2400" spc="-1" dirty="0"/>
              <a:t> </a:t>
            </a:r>
            <a:r>
              <a:rPr lang="en-US" sz="2400" spc="-1" dirty="0" err="1"/>
              <a:t>prin</a:t>
            </a:r>
            <a:r>
              <a:rPr lang="en-US" sz="2400" spc="-1" dirty="0"/>
              <a:t> 123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/>
              <a:t>“kind” </a:t>
            </a:r>
            <a:r>
              <a:rPr lang="en-US" sz="2400" spc="-1" dirty="0" err="1"/>
              <a:t>este</a:t>
            </a:r>
            <a:r>
              <a:rPr lang="en-US" sz="2400" spc="-1" dirty="0"/>
              <a:t> </a:t>
            </a:r>
            <a:r>
              <a:rPr lang="en-US" sz="2400" spc="-1" dirty="0" err="1"/>
              <a:t>indexat</a:t>
            </a:r>
            <a:r>
              <a:rPr lang="en-US" sz="2400" spc="-1" dirty="0"/>
              <a:t> </a:t>
            </a:r>
            <a:r>
              <a:rPr lang="en-US" sz="2400" spc="-1" dirty="0" err="1"/>
              <a:t>prin</a:t>
            </a:r>
            <a:r>
              <a:rPr lang="en-US" sz="2400" spc="-1" dirty="0"/>
              <a:t> 14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/>
              <a:t>“evergreen” </a:t>
            </a:r>
            <a:r>
              <a:rPr lang="en-US" sz="2400" spc="-1" dirty="0" err="1"/>
              <a:t>este</a:t>
            </a:r>
            <a:r>
              <a:rPr lang="en-US" sz="2400" spc="-1" dirty="0"/>
              <a:t> </a:t>
            </a:r>
            <a:r>
              <a:rPr lang="en-US" sz="2400" spc="-1" dirty="0" err="1"/>
              <a:t>indexat</a:t>
            </a:r>
            <a:r>
              <a:rPr lang="en-US" sz="2400" spc="-1" dirty="0"/>
              <a:t> </a:t>
            </a:r>
            <a:r>
              <a:rPr lang="en-US" sz="2400" spc="-1" dirty="0" err="1"/>
              <a:t>prin</a:t>
            </a:r>
            <a:r>
              <a:rPr lang="en-US" sz="2400" spc="-1" dirty="0"/>
              <a:t> 34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/>
              <a:t>“tree” </a:t>
            </a:r>
            <a:r>
              <a:rPr lang="en-US" sz="2400" spc="-1" dirty="0" err="1"/>
              <a:t>este</a:t>
            </a:r>
            <a:r>
              <a:rPr lang="en-US" sz="2400" spc="-1" dirty="0"/>
              <a:t> </a:t>
            </a:r>
            <a:r>
              <a:rPr lang="en-US" sz="2400" spc="-1" dirty="0" err="1"/>
              <a:t>indexat</a:t>
            </a:r>
            <a:r>
              <a:rPr lang="en-US" sz="2400" spc="-1" dirty="0"/>
              <a:t> </a:t>
            </a:r>
            <a:r>
              <a:rPr lang="en-US" sz="2400" spc="-1" dirty="0" err="1"/>
              <a:t>prin</a:t>
            </a:r>
            <a:r>
              <a:rPr lang="en-US" sz="2400" spc="-1" dirty="0"/>
              <a:t> 90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/>
              <a:t>atunci</a:t>
            </a:r>
            <a:r>
              <a:rPr lang="en-US" sz="2400" spc="-1" dirty="0"/>
              <a:t> </a:t>
            </a:r>
            <a:r>
              <a:rPr lang="en-US" sz="2400" spc="-1" dirty="0" err="1"/>
              <a:t>reprezentarea</a:t>
            </a:r>
            <a:r>
              <a:rPr lang="en-US" sz="2400" spc="-1" dirty="0"/>
              <a:t> </a:t>
            </a:r>
            <a:r>
              <a:rPr lang="en-US" sz="2400" spc="-1" dirty="0" err="1"/>
              <a:t>indexata</a:t>
            </a:r>
            <a:r>
              <a:rPr lang="en-US" sz="2400" spc="-1" dirty="0"/>
              <a:t> a </a:t>
            </a:r>
            <a:r>
              <a:rPr lang="en-US" sz="2400" spc="-1" dirty="0" err="1"/>
              <a:t>intregii</a:t>
            </a:r>
            <a:r>
              <a:rPr lang="en-US" sz="2400" spc="-1" dirty="0"/>
              <a:t> </a:t>
            </a:r>
            <a:r>
              <a:rPr lang="en-US" sz="2400" spc="-1" dirty="0" err="1"/>
              <a:t>definitii</a:t>
            </a:r>
            <a:r>
              <a:rPr lang="en-US" sz="2400" spc="-1" dirty="0"/>
              <a:t> </a:t>
            </a:r>
            <a:r>
              <a:rPr lang="en-US" sz="2400" spc="-1" dirty="0" err="1"/>
              <a:t>este</a:t>
            </a:r>
            <a:r>
              <a:rPr lang="en-US" sz="2400" spc="-1" dirty="0"/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/>
              <a:t>{14,34,90,123} (</a:t>
            </a:r>
            <a:r>
              <a:rPr lang="en-US" sz="2400" spc="-1" dirty="0" err="1"/>
              <a:t>Observatie</a:t>
            </a:r>
            <a:r>
              <a:rPr lang="en-US" sz="2400" spc="-1" dirty="0"/>
              <a:t>: </a:t>
            </a:r>
            <a:r>
              <a:rPr lang="en-US" sz="2400" spc="-1" dirty="0" err="1"/>
              <a:t>vectorul</a:t>
            </a:r>
            <a:r>
              <a:rPr lang="en-US" sz="2400" spc="-1" dirty="0"/>
              <a:t> </a:t>
            </a:r>
            <a:r>
              <a:rPr lang="en-US" sz="2400" spc="-1" dirty="0" err="1"/>
              <a:t>este</a:t>
            </a:r>
            <a:r>
              <a:rPr lang="en-US" sz="2400" spc="-1" dirty="0"/>
              <a:t> </a:t>
            </a:r>
            <a:r>
              <a:rPr lang="en-US" sz="2400" spc="-1" dirty="0" err="1"/>
              <a:t>sortat</a:t>
            </a:r>
            <a:r>
              <a:rPr lang="en-US" sz="2400" spc="-1" dirty="0"/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109576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Toate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furnicile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nascute</a:t>
            </a:r>
            <a:r>
              <a:rPr lang="en-US" sz="2400" b="1" strike="noStrike" spc="-1" dirty="0">
                <a:latin typeface="Arial"/>
              </a:rPr>
              <a:t> in </a:t>
            </a:r>
            <a:r>
              <a:rPr lang="en-US" sz="2400" b="1" strike="noStrike" spc="-1" dirty="0" err="1">
                <a:latin typeface="Arial"/>
              </a:rPr>
              <a:t>acelasi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cuib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au </a:t>
            </a:r>
            <a:r>
              <a:rPr lang="en-US" sz="2400" b="0" strike="noStrike" spc="-1" dirty="0" err="1">
                <a:latin typeface="Arial"/>
              </a:rPr>
              <a:t>acelasi</a:t>
            </a:r>
            <a:r>
              <a:rPr lang="en-US" sz="2400" b="0" strike="noStrike" spc="-1" dirty="0">
                <a:latin typeface="Arial"/>
              </a:rPr>
              <a:t> vector al </a:t>
            </a:r>
            <a:r>
              <a:rPr lang="en-US" sz="2400" b="0" strike="noStrike" spc="-1" dirty="0" err="1">
                <a:latin typeface="Arial"/>
              </a:rPr>
              <a:t>mirosului</a:t>
            </a:r>
            <a:r>
              <a:rPr lang="en-US" sz="2400" b="0" strike="noStrike" spc="-1" dirty="0">
                <a:latin typeface="Arial"/>
              </a:rPr>
              <a:t>. </a:t>
            </a:r>
            <a:r>
              <a:rPr lang="en-US" sz="2400" b="0" strike="noStrike" spc="-1" dirty="0" err="1">
                <a:latin typeface="Arial"/>
              </a:rPr>
              <a:t>Atunci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cand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ajunge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intr</a:t>
            </a:r>
            <a:r>
              <a:rPr lang="en-US" sz="2400" b="0" strike="noStrike" spc="-1" dirty="0">
                <a:latin typeface="Arial"/>
              </a:rPr>
              <a:t>-un nod </a:t>
            </a:r>
            <a:r>
              <a:rPr lang="en-US" sz="2400" b="0" strike="noStrike" spc="-1" dirty="0" err="1">
                <a:latin typeface="Arial"/>
              </a:rPr>
              <a:t>oarecare</a:t>
            </a:r>
            <a:r>
              <a:rPr lang="en-US" sz="2400" b="0" strike="noStrike" spc="-1" dirty="0">
                <a:latin typeface="Arial"/>
              </a:rPr>
              <a:t> N, </a:t>
            </a:r>
            <a:r>
              <a:rPr lang="en-US" sz="2400" b="0" strike="noStrike" spc="-1" dirty="0" err="1">
                <a:latin typeface="Arial"/>
              </a:rPr>
              <a:t>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depune</a:t>
            </a:r>
            <a:r>
              <a:rPr lang="en-US" sz="2400" b="0" strike="noStrike" spc="-1" dirty="0">
                <a:latin typeface="Arial"/>
              </a:rPr>
              <a:t> in </a:t>
            </a:r>
            <a:r>
              <a:rPr lang="en-US" sz="2400" b="0" strike="noStrike" spc="-1" dirty="0" err="1">
                <a:latin typeface="Arial"/>
              </a:rPr>
              <a:t>acel</a:t>
            </a:r>
            <a:r>
              <a:rPr lang="en-US" sz="2400" b="0" strike="noStrike" spc="-1" dirty="0">
                <a:latin typeface="Arial"/>
              </a:rPr>
              <a:t> nod </a:t>
            </a:r>
            <a:r>
              <a:rPr lang="en-US" sz="2400" b="0" strike="noStrike" spc="-1" dirty="0" err="1">
                <a:latin typeface="Arial"/>
              </a:rPr>
              <a:t>unele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componentele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vectorului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sau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miros</a:t>
            </a:r>
            <a:r>
              <a:rPr lang="en-US" sz="2400" b="0" strike="noStrike" spc="-1" dirty="0">
                <a:latin typeface="Arial"/>
              </a:rPr>
              <a:t> (</a:t>
            </a:r>
            <a:r>
              <a:rPr lang="en-US" sz="2400" b="0" strike="noStrike" spc="-1" dirty="0" err="1">
                <a:latin typeface="Arial"/>
              </a:rPr>
              <a:t>urmand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 dirty="0" err="1">
                <a:latin typeface="Arial"/>
              </a:rPr>
              <a:t>distributie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uniforma</a:t>
            </a:r>
            <a:r>
              <a:rPr lang="en-US" sz="2400" b="0" strike="noStrike" spc="-1" dirty="0">
                <a:latin typeface="Arial"/>
              </a:rPr>
              <a:t>). </a:t>
            </a:r>
            <a:r>
              <a:rPr lang="en-US" sz="2400" b="0" strike="noStrike" spc="-1" dirty="0" err="1">
                <a:latin typeface="Arial"/>
              </a:rPr>
              <a:t>Acestea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vor</a:t>
            </a:r>
            <a:r>
              <a:rPr lang="en-US" sz="2400" b="0" strike="noStrike" spc="-1" dirty="0">
                <a:latin typeface="Arial"/>
              </a:rPr>
              <a:t> fi </a:t>
            </a:r>
            <a:r>
              <a:rPr lang="en-US" sz="2400" b="0" strike="noStrike" spc="-1" dirty="0" err="1">
                <a:latin typeface="Arial"/>
              </a:rPr>
              <a:t>adaugate</a:t>
            </a:r>
            <a:r>
              <a:rPr lang="en-US" sz="2400" b="0" strike="noStrike" spc="-1" dirty="0">
                <a:latin typeface="Arial"/>
              </a:rPr>
              <a:t> la, </a:t>
            </a:r>
            <a:r>
              <a:rPr lang="en-US" sz="2400" b="0" strike="noStrike" spc="-1" dirty="0" err="1">
                <a:latin typeface="Arial"/>
              </a:rPr>
              <a:t>sau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inlocui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componenta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existenta</a:t>
            </a:r>
            <a:r>
              <a:rPr lang="en-US" sz="2400" b="0" strike="noStrike" spc="-1" dirty="0">
                <a:latin typeface="Arial"/>
              </a:rPr>
              <a:t> a </a:t>
            </a:r>
            <a:r>
              <a:rPr lang="en-US" sz="2400" b="0" strike="noStrike" spc="-1" dirty="0" err="1">
                <a:latin typeface="Arial"/>
              </a:rPr>
              <a:t>vectorului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nodului</a:t>
            </a:r>
            <a:r>
              <a:rPr lang="en-US" sz="2400" b="0" strike="noStrike" spc="-1" dirty="0">
                <a:latin typeface="Arial"/>
              </a:rPr>
              <a:t>, V(N).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Mirosul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nodurilor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cuib</a:t>
            </a:r>
            <a:r>
              <a:rPr lang="en-US" sz="2400" b="0" strike="noStrike" spc="-1" dirty="0">
                <a:latin typeface="Arial"/>
              </a:rPr>
              <a:t> nu se </a:t>
            </a:r>
            <a:r>
              <a:rPr lang="en-US" sz="2400" b="0" strike="noStrike" spc="-1" dirty="0" err="1">
                <a:latin typeface="Arial"/>
              </a:rPr>
              <a:t>modifica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niciodata</a:t>
            </a:r>
            <a:r>
              <a:rPr lang="en-US" sz="2400" b="0" strike="noStrike" spc="-1" dirty="0">
                <a:latin typeface="Arial"/>
              </a:rPr>
              <a:t>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Acest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mecanism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permite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furnicilor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regaseasca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drumul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inapoi</a:t>
            </a:r>
            <a:r>
              <a:rPr lang="en-US" sz="2400" spc="-1" dirty="0">
                <a:latin typeface="Arial"/>
              </a:rPr>
              <a:t> la </a:t>
            </a:r>
            <a:r>
              <a:rPr lang="en-US" sz="2400" spc="-1" dirty="0" err="1">
                <a:latin typeface="Arial"/>
              </a:rPr>
              <a:t>nodul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lor</a:t>
            </a:r>
            <a:r>
              <a:rPr lang="en-US" sz="2400" spc="-1" dirty="0">
                <a:latin typeface="Arial"/>
              </a:rPr>
              <a:t> in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. Cu cat un nod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mai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apropiat</a:t>
            </a:r>
            <a:r>
              <a:rPr lang="en-US" sz="2400" spc="-1" dirty="0">
                <a:latin typeface="Arial"/>
              </a:rPr>
              <a:t> de un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dat</a:t>
            </a:r>
            <a:r>
              <a:rPr lang="en-US" sz="2400" spc="-1" dirty="0">
                <a:latin typeface="Arial"/>
              </a:rPr>
              <a:t>, cu </a:t>
            </a:r>
            <a:r>
              <a:rPr lang="en-US" sz="2400" spc="-1" dirty="0" err="1">
                <a:latin typeface="Arial"/>
              </a:rPr>
              <a:t>atat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mai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multe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furnici</a:t>
            </a:r>
            <a:r>
              <a:rPr lang="en-US" sz="2400" spc="-1" dirty="0">
                <a:latin typeface="Arial"/>
              </a:rPr>
              <a:t> ale </a:t>
            </a:r>
            <a:r>
              <a:rPr lang="en-US" sz="2400" spc="-1" dirty="0" err="1">
                <a:latin typeface="Arial"/>
              </a:rPr>
              <a:t>acelui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 au </a:t>
            </a:r>
            <a:r>
              <a:rPr lang="en-US" sz="2400" spc="-1" dirty="0" err="1">
                <a:latin typeface="Arial"/>
              </a:rPr>
              <a:t>trecut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prin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acel</a:t>
            </a:r>
            <a:r>
              <a:rPr lang="en-US" sz="2400" spc="-1" dirty="0">
                <a:latin typeface="Arial"/>
              </a:rPr>
              <a:t> nod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au </a:t>
            </a:r>
            <a:r>
              <a:rPr lang="en-US" sz="2400" spc="-1" dirty="0" err="1">
                <a:latin typeface="Arial"/>
              </a:rPr>
              <a:t>depus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componente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miros</a:t>
            </a:r>
            <a:r>
              <a:rPr lang="en-US" sz="2400" spc="-1" dirty="0">
                <a:latin typeface="Arial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188026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Prin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urmare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mirosul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unui</a:t>
            </a:r>
            <a:r>
              <a:rPr lang="en-US" sz="2400" b="0" strike="noStrike" spc="-1" dirty="0">
                <a:latin typeface="Arial"/>
              </a:rPr>
              <a:t> nod </a:t>
            </a:r>
            <a:r>
              <a:rPr lang="en-US" sz="2400" b="0" strike="noStrike" spc="-1" dirty="0" err="1">
                <a:latin typeface="Arial"/>
              </a:rPr>
              <a:t>va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reflecta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vecinatatea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cuibului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respectiv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va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permite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furnicilor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gaseasca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calea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calculand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scorul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mirosul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lor</a:t>
            </a:r>
            <a:r>
              <a:rPr lang="en-US" sz="2400" spc="-1" dirty="0">
                <a:latin typeface="Arial"/>
              </a:rPr>
              <a:t> (</a:t>
            </a:r>
            <a:r>
              <a:rPr lang="en-US" sz="2400" spc="-1" dirty="0" err="1">
                <a:latin typeface="Arial"/>
              </a:rPr>
              <a:t>cel</a:t>
            </a:r>
            <a:r>
              <a:rPr lang="en-US" sz="2400" spc="-1" dirty="0">
                <a:latin typeface="Arial"/>
              </a:rPr>
              <a:t> al </a:t>
            </a:r>
            <a:r>
              <a:rPr lang="en-US" sz="2400" spc="-1" dirty="0" err="1">
                <a:latin typeface="Arial"/>
              </a:rPr>
              <a:t>cuibului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parinte</a:t>
            </a:r>
            <a:r>
              <a:rPr lang="en-US" sz="2400" spc="-1" dirty="0">
                <a:latin typeface="Arial"/>
              </a:rPr>
              <a:t>)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mirosul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nodurilor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inconjuratoare</a:t>
            </a:r>
            <a:r>
              <a:rPr lang="en-US" sz="2400" spc="-1" dirty="0">
                <a:latin typeface="Arial"/>
              </a:rPr>
              <a:t>. In </a:t>
            </a:r>
            <a:r>
              <a:rPr lang="en-US" sz="2400" spc="-1" dirty="0" err="1">
                <a:latin typeface="Arial"/>
              </a:rPr>
              <a:t>urma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acestui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calcul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vor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alege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se </a:t>
            </a:r>
            <a:r>
              <a:rPr lang="en-US" sz="2400" spc="-1" dirty="0" err="1">
                <a:latin typeface="Arial"/>
              </a:rPr>
              <a:t>deplaseze</a:t>
            </a:r>
            <a:r>
              <a:rPr lang="en-US" sz="2400" spc="-1" dirty="0">
                <a:latin typeface="Arial"/>
              </a:rPr>
              <a:t> la </a:t>
            </a:r>
            <a:r>
              <a:rPr lang="en-US" sz="2400" spc="-1" dirty="0" err="1">
                <a:latin typeface="Arial"/>
              </a:rPr>
              <a:t>nodul</a:t>
            </a:r>
            <a:r>
              <a:rPr lang="en-US" sz="2400" spc="-1" dirty="0">
                <a:latin typeface="Arial"/>
              </a:rPr>
              <a:t> cu </a:t>
            </a:r>
            <a:r>
              <a:rPr lang="en-US" sz="2400" spc="-1" dirty="0" err="1">
                <a:latin typeface="Arial"/>
              </a:rPr>
              <a:t>scorul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cel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mai</a:t>
            </a:r>
            <a:r>
              <a:rPr lang="en-US" sz="2400" spc="-1" dirty="0">
                <a:latin typeface="Arial"/>
              </a:rPr>
              <a:t> mare.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Acest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proces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permite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existenta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erorilor</a:t>
            </a:r>
            <a:r>
              <a:rPr lang="en-US" sz="2400" spc="-1" dirty="0">
                <a:latin typeface="Arial"/>
              </a:rPr>
              <a:t> (de </a:t>
            </a:r>
            <a:r>
              <a:rPr lang="en-US" sz="2400" spc="-1" dirty="0" err="1">
                <a:latin typeface="Arial"/>
              </a:rPr>
              <a:t>exemplu</a:t>
            </a:r>
            <a:r>
              <a:rPr lang="en-US" sz="2400" spc="-1" dirty="0">
                <a:latin typeface="Arial"/>
              </a:rPr>
              <a:t>, o </a:t>
            </a:r>
            <a:r>
              <a:rPr lang="en-US" sz="2400" spc="-1" dirty="0" err="1">
                <a:latin typeface="Arial"/>
              </a:rPr>
              <a:t>furnica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ajunge</a:t>
            </a:r>
            <a:r>
              <a:rPr lang="en-US" sz="2400" spc="-1" dirty="0">
                <a:latin typeface="Arial"/>
              </a:rPr>
              <a:t> in alt </a:t>
            </a:r>
            <a:r>
              <a:rPr lang="en-US" sz="2400" spc="-1" dirty="0" err="1">
                <a:latin typeface="Arial"/>
              </a:rPr>
              <a:t>cuib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decat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cel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propriu</a:t>
            </a:r>
            <a:r>
              <a:rPr lang="en-US" sz="2400" spc="-1" dirty="0">
                <a:latin typeface="Arial"/>
              </a:rPr>
              <a:t>). </a:t>
            </a:r>
            <a:r>
              <a:rPr lang="en-US" sz="2400" spc="-1" dirty="0" err="1">
                <a:latin typeface="Arial"/>
              </a:rPr>
              <a:t>Procesul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insa</a:t>
            </a:r>
            <a:r>
              <a:rPr lang="en-US" sz="2400" spc="-1" dirty="0">
                <a:latin typeface="Arial"/>
              </a:rPr>
              <a:t> benefic </a:t>
            </a:r>
            <a:r>
              <a:rPr lang="en-US" sz="2400" spc="-1" dirty="0" err="1">
                <a:latin typeface="Arial"/>
              </a:rPr>
              <a:t>pentru</a:t>
            </a:r>
            <a:r>
              <a:rPr lang="en-US" sz="2400" spc="-1" dirty="0">
                <a:latin typeface="Arial"/>
              </a:rPr>
              <a:t> ca le </a:t>
            </a:r>
            <a:r>
              <a:rPr lang="en-US" sz="2400" spc="-1" dirty="0" err="1">
                <a:latin typeface="Arial"/>
              </a:rPr>
              <a:t>determina</a:t>
            </a:r>
            <a:r>
              <a:rPr lang="en-US" sz="2400" spc="-1" dirty="0">
                <a:latin typeface="Arial"/>
              </a:rPr>
              <a:t> pe </a:t>
            </a:r>
            <a:r>
              <a:rPr lang="en-US" sz="2400" spc="-1" dirty="0" err="1">
                <a:latin typeface="Arial"/>
              </a:rPr>
              <a:t>furnici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construiasca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mai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multe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poduri</a:t>
            </a:r>
            <a:r>
              <a:rPr lang="en-US" sz="2400" spc="-1" dirty="0">
                <a:latin typeface="Arial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27903033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1" strike="noStrike" spc="-1" dirty="0" err="1">
                <a:latin typeface="Arial"/>
              </a:rPr>
              <a:t>Evaluare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globala</a:t>
            </a:r>
            <a:endParaRPr lang="en-US" sz="2000" b="1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latin typeface="Arial"/>
              </a:rPr>
              <a:t>La </a:t>
            </a:r>
            <a:r>
              <a:rPr lang="en-US" sz="1700" b="0" strike="noStrike" spc="-1" dirty="0" err="1">
                <a:latin typeface="Arial"/>
              </a:rPr>
              <a:t>sfarsitul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fiecarui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ciclu</a:t>
            </a:r>
            <a:r>
              <a:rPr lang="en-US" sz="1700" b="0" strike="noStrike" spc="-1" dirty="0">
                <a:latin typeface="Arial"/>
              </a:rPr>
              <a:t>, se </a:t>
            </a:r>
            <a:r>
              <a:rPr lang="en-US" sz="1700" b="0" strike="noStrike" spc="-1" dirty="0" err="1">
                <a:latin typeface="Arial"/>
              </a:rPr>
              <a:t>construieste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configuratia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curenta</a:t>
            </a:r>
            <a:r>
              <a:rPr lang="en-US" sz="1700" b="0" strike="noStrike" spc="-1" dirty="0">
                <a:latin typeface="Arial"/>
              </a:rPr>
              <a:t> a </a:t>
            </a:r>
            <a:r>
              <a:rPr lang="en-US" sz="1700" b="0" strike="noStrike" spc="-1" dirty="0" err="1">
                <a:latin typeface="Arial"/>
              </a:rPr>
              <a:t>problemei</a:t>
            </a:r>
            <a:r>
              <a:rPr lang="en-US" sz="1700" b="0" strike="noStrike" spc="-1" dirty="0">
                <a:latin typeface="Arial"/>
              </a:rPr>
              <a:t> pe </a:t>
            </a:r>
            <a:r>
              <a:rPr lang="en-US" sz="1700" b="0" strike="noStrike" spc="-1" dirty="0" err="1">
                <a:latin typeface="Arial"/>
              </a:rPr>
              <a:t>baza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formei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grafului</a:t>
            </a:r>
            <a:r>
              <a:rPr lang="en-US" sz="1700" b="0" strike="noStrike" spc="-1" dirty="0">
                <a:latin typeface="Arial"/>
              </a:rPr>
              <a:t>: </a:t>
            </a:r>
            <a:r>
              <a:rPr lang="en-US" sz="1700" b="0" strike="noStrike" spc="-1" dirty="0" err="1">
                <a:latin typeface="Arial"/>
              </a:rPr>
              <a:t>pentru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fiecare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cuvant</a:t>
            </a:r>
            <a:r>
              <a:rPr lang="en-US" sz="1700" b="0" strike="noStrike" spc="-1" dirty="0">
                <a:latin typeface="Arial"/>
              </a:rPr>
              <a:t>, se </a:t>
            </a:r>
            <a:r>
              <a:rPr lang="en-US" sz="1700" b="0" strike="noStrike" spc="-1" dirty="0" err="1">
                <a:latin typeface="Arial"/>
              </a:rPr>
              <a:t>alege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sensul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corespunzand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cuibului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avand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cea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mai</a:t>
            </a:r>
            <a:r>
              <a:rPr lang="en-US" sz="1700" b="0" strike="noStrike" spc="-1" dirty="0">
                <a:latin typeface="Arial"/>
              </a:rPr>
              <a:t> mare </a:t>
            </a:r>
            <a:r>
              <a:rPr lang="en-US" sz="1700" b="0" strike="noStrike" spc="-1" dirty="0" err="1">
                <a:latin typeface="Arial"/>
              </a:rPr>
              <a:t>cantitate</a:t>
            </a:r>
            <a:r>
              <a:rPr lang="en-US" sz="1700" b="0" strike="noStrike" spc="-1" dirty="0">
                <a:latin typeface="Arial"/>
              </a:rPr>
              <a:t> de </a:t>
            </a:r>
            <a:r>
              <a:rPr lang="en-US" sz="1700" b="0" strike="noStrike" spc="-1" dirty="0" err="1">
                <a:latin typeface="Arial"/>
              </a:rPr>
              <a:t>energie</a:t>
            </a:r>
            <a:r>
              <a:rPr lang="en-US" sz="17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latin typeface="Arial"/>
              </a:rPr>
              <a:t>In </a:t>
            </a:r>
            <a:r>
              <a:rPr lang="en-US" sz="1700" b="0" strike="noStrike" spc="-1" dirty="0" err="1">
                <a:latin typeface="Arial"/>
              </a:rPr>
              <a:t>continuare</a:t>
            </a:r>
            <a:r>
              <a:rPr lang="en-US" sz="1700" b="0" strike="noStrike" spc="-1" dirty="0">
                <a:latin typeface="Arial"/>
              </a:rPr>
              <a:t>, se </a:t>
            </a:r>
            <a:r>
              <a:rPr lang="en-US" sz="1700" b="0" strike="noStrike" spc="-1" dirty="0" err="1">
                <a:latin typeface="Arial"/>
              </a:rPr>
              <a:t>calculeaza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scorul</a:t>
            </a:r>
            <a:r>
              <a:rPr lang="en-US" sz="1700" b="0" strike="noStrike" spc="-1" dirty="0">
                <a:latin typeface="Arial"/>
              </a:rPr>
              <a:t> global al </a:t>
            </a:r>
            <a:r>
              <a:rPr lang="en-US" sz="1700" b="0" strike="noStrike" spc="-1" dirty="0" err="1">
                <a:latin typeface="Arial"/>
              </a:rPr>
              <a:t>configuratiei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curente</a:t>
            </a:r>
            <a:r>
              <a:rPr lang="en-US" sz="17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 dirty="0" err="1">
                <a:latin typeface="Arial"/>
              </a:rPr>
              <a:t>Scorul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unui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sens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selectat</a:t>
            </a:r>
            <a:r>
              <a:rPr lang="en-US" sz="1700" b="0" strike="noStrike" spc="-1" dirty="0">
                <a:latin typeface="Arial"/>
              </a:rPr>
              <a:t> al </a:t>
            </a:r>
            <a:r>
              <a:rPr lang="en-US" sz="1700" b="0" strike="noStrike" spc="-1" dirty="0" err="1">
                <a:latin typeface="Arial"/>
              </a:rPr>
              <a:t>unui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cuvant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poate</a:t>
            </a:r>
            <a:r>
              <a:rPr lang="en-US" sz="1700" b="0" strike="noStrike" spc="-1" dirty="0">
                <a:latin typeface="Arial"/>
              </a:rPr>
              <a:t> fi </a:t>
            </a:r>
            <a:r>
              <a:rPr lang="en-US" sz="1700" b="0" strike="noStrike" spc="-1" dirty="0" err="1">
                <a:latin typeface="Arial"/>
              </a:rPr>
              <a:t>exprimat</a:t>
            </a:r>
            <a:r>
              <a:rPr lang="en-US" sz="1700" b="0" strike="noStrike" spc="-1" dirty="0">
                <a:latin typeface="Arial"/>
              </a:rPr>
              <a:t> ca </a:t>
            </a:r>
            <a:r>
              <a:rPr lang="en-US" sz="1700" b="0" strike="noStrike" spc="-1" dirty="0" err="1">
                <a:latin typeface="Arial"/>
              </a:rPr>
              <a:t>fiind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suma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scorurilor</a:t>
            </a:r>
            <a:r>
              <a:rPr lang="en-US" sz="1700" b="0" strike="noStrike" spc="-1" dirty="0">
                <a:latin typeface="Arial"/>
              </a:rPr>
              <a:t> locale </a:t>
            </a:r>
            <a:r>
              <a:rPr lang="en-US" sz="1700" b="0" strike="noStrike" spc="-1" dirty="0" err="1">
                <a:latin typeface="Arial"/>
              </a:rPr>
              <a:t>intre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acel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sens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si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sensurile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selectate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pentru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toate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celelate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cuvinte</a:t>
            </a:r>
            <a:r>
              <a:rPr lang="en-US" sz="1700" b="0" strike="noStrike" spc="-1" dirty="0">
                <a:latin typeface="Arial"/>
              </a:rPr>
              <a:t> ale </a:t>
            </a:r>
            <a:r>
              <a:rPr lang="en-US" sz="1700" b="0" strike="noStrike" spc="-1" dirty="0" err="1">
                <a:latin typeface="Arial"/>
              </a:rPr>
              <a:t>unui</a:t>
            </a:r>
            <a:r>
              <a:rPr lang="en-US" sz="1700" b="0" strike="noStrike" spc="-1" dirty="0">
                <a:latin typeface="Arial"/>
              </a:rPr>
              <a:t> context (o </a:t>
            </a:r>
            <a:r>
              <a:rPr lang="en-US" sz="1700" b="0" strike="noStrike" spc="-1" dirty="0" err="1">
                <a:latin typeface="Arial"/>
              </a:rPr>
              <a:t>propozitie</a:t>
            </a:r>
            <a:r>
              <a:rPr lang="en-US" sz="1700" b="0" strike="noStrike" spc="-1" dirty="0"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 dirty="0" err="1">
                <a:latin typeface="Arial"/>
              </a:rPr>
              <a:t>Pentru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scorul</a:t>
            </a:r>
            <a:r>
              <a:rPr lang="en-US" sz="1700" b="0" strike="noStrike" spc="-1" dirty="0">
                <a:latin typeface="Arial"/>
              </a:rPr>
              <a:t> global al </a:t>
            </a:r>
            <a:r>
              <a:rPr lang="en-US" sz="1700" b="0" strike="noStrike" spc="-1" dirty="0" err="1">
                <a:latin typeface="Arial"/>
              </a:rPr>
              <a:t>configuratiei</a:t>
            </a:r>
            <a:r>
              <a:rPr lang="en-US" sz="1700" b="0" strike="noStrike" spc="-1" dirty="0">
                <a:latin typeface="Arial"/>
              </a:rPr>
              <a:t> se </a:t>
            </a:r>
            <a:r>
              <a:rPr lang="en-US" sz="1700" b="0" strike="noStrike" spc="-1" dirty="0" err="1">
                <a:latin typeface="Arial"/>
              </a:rPr>
              <a:t>aduna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scorurile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pentru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toate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sensurile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selectate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corespunzator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cuvintelor</a:t>
            </a:r>
            <a:r>
              <a:rPr lang="en-US" sz="1700" b="0" strike="noStrike" spc="-1" dirty="0">
                <a:latin typeface="Arial"/>
              </a:rPr>
              <a:t> </a:t>
            </a:r>
            <a:r>
              <a:rPr lang="en-US" sz="1700" b="0" strike="noStrike" spc="-1" dirty="0" err="1">
                <a:latin typeface="Arial"/>
              </a:rPr>
              <a:t>textului</a:t>
            </a:r>
            <a:r>
              <a:rPr lang="en-US" sz="17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b="0" strike="noStrike" spc="-1" dirty="0">
              <a:latin typeface="Arial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Formula 2"/>
              <p:cNvSpPr txBox="1"/>
              <p:nvPr/>
            </p:nvSpPr>
            <p:spPr>
              <a:xfrm>
                <a:off x="1177685" y="3635572"/>
                <a:ext cx="8397955" cy="8229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600" smtClean="0">
                          <a:latin typeface="Cambria Math" panose="02040503050406030204" pitchFamily="18" charset="0"/>
                        </a:rPr>
                        <m:t>𝑆𝑐𝑜𝑟</m:t>
                      </m:r>
                      <m:d>
                        <m:dPr>
                          <m:ctrlPr>
                            <a:rPr lang="ar-AE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ar-AE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𝐸𝑥𝑡𝐿𝑒𝑠𝑘</m:t>
                              </m:r>
                              <m:d>
                                <m:dPr>
                                  <m:ctrlPr>
                                    <a:rPr lang="ar-AE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ar-AE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ar-AE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ar-AE" sz="1600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r>
                  <a:rPr lang="en-US" sz="1600" b="1" dirty="0"/>
                  <a:t>j=C[</a:t>
                </a:r>
                <a:r>
                  <a:rPr lang="en-US" sz="1600" b="1" dirty="0" err="1"/>
                  <a:t>i</a:t>
                </a:r>
                <a:r>
                  <a:rPr lang="en-US" sz="1600" b="1" dirty="0"/>
                  <a:t>] </a:t>
                </a:r>
                <a:r>
                  <a:rPr lang="en-US" sz="1600" dirty="0" err="1"/>
                  <a:t>este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sensul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selectat</a:t>
                </a:r>
                <a:r>
                  <a:rPr lang="en-US" sz="1600" dirty="0"/>
                  <a:t> j </a:t>
                </a:r>
                <a:r>
                  <a:rPr lang="en-US" sz="1600" dirty="0" err="1"/>
                  <a:t>pentru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cuvantul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w</a:t>
                </a:r>
                <a:r>
                  <a:rPr lang="en-US" sz="1600" baseline="-25000" dirty="0" err="1"/>
                  <a:t>i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endParaRPr sz="1600" dirty="0"/>
              </a:p>
            </p:txBody>
          </p:sp>
        </mc:Choice>
        <mc:Fallback xmlns="">
          <p:sp>
            <p:nvSpPr>
              <p:cNvPr id="7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85" y="3635572"/>
                <a:ext cx="8397955" cy="822960"/>
              </a:xfrm>
              <a:prstGeom prst="rect">
                <a:avLst/>
              </a:prstGeom>
              <a:blipFill>
                <a:blip r:embed="rId2"/>
                <a:stretch>
                  <a:fillRect l="-363" b="-9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Formula 3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1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b="0" strike="noStrike" spc="-1" dirty="0">
              <a:latin typeface="Arial"/>
            </a:endParaRP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000" b="0" strike="noStrike" spc="-1" dirty="0">
                <a:latin typeface="Arial"/>
              </a:rPr>
              <a:t> 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Formula 2"/>
              <p:cNvSpPr txBox="1"/>
              <p:nvPr/>
            </p:nvSpPr>
            <p:spPr>
              <a:xfrm>
                <a:off x="584702" y="644230"/>
                <a:ext cx="8397955" cy="822960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sz="2400" b="1" dirty="0"/>
                  <a:t>Observatie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Aici</a:t>
                </a:r>
                <a:r>
                  <a:rPr lang="en-US" sz="2400" dirty="0"/>
                  <a:t> se </a:t>
                </a:r>
                <a:r>
                  <a:rPr lang="en-US" sz="2400" dirty="0" err="1"/>
                  <a:t>vede</a:t>
                </a:r>
                <a:r>
                  <a:rPr lang="en-US" sz="2400" dirty="0"/>
                  <a:t> ca nu se </a:t>
                </a:r>
                <a:r>
                  <a:rPr lang="en-US" sz="2400" dirty="0" err="1"/>
                  <a:t>lucreaza</a:t>
                </a:r>
                <a:r>
                  <a:rPr lang="en-US" sz="2400" dirty="0"/>
                  <a:t> cu o </a:t>
                </a:r>
                <a:r>
                  <a:rPr lang="en-US" sz="2400" dirty="0" err="1"/>
                  <a:t>fereastra</a:t>
                </a:r>
                <a:r>
                  <a:rPr lang="en-US" sz="2400" dirty="0"/>
                  <a:t> de context ci cu tot </a:t>
                </a:r>
                <a:r>
                  <a:rPr lang="en-US" sz="2400" dirty="0" err="1"/>
                  <a:t>textul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Complexitate</a:t>
                </a:r>
                <a:r>
                  <a:rPr lang="en-US" sz="2400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ar-AE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unde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numa</m:t>
                    </m:r>
                  </m:oMath>
                </a14:m>
                <a:r>
                  <a:rPr lang="en-US" sz="2400" dirty="0"/>
                  <a:t>rul de </a:t>
                </a:r>
                <a:r>
                  <a:rPr lang="en-US" sz="2400" dirty="0" err="1"/>
                  <a:t>cuvinte</a:t>
                </a:r>
                <a:r>
                  <a:rPr lang="en-US" sz="2400" dirty="0"/>
                  <a:t> din text.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</a:t>
                </a:r>
                <a:r>
                  <a:rPr lang="en-US" sz="2400" dirty="0" err="1"/>
                  <a:t>timpul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executiei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algoritmului</a:t>
                </a:r>
                <a:r>
                  <a:rPr lang="en-US" sz="2400" dirty="0"/>
                  <a:t> se </a:t>
                </a:r>
                <a:r>
                  <a:rPr lang="en-US" sz="2400" dirty="0" err="1"/>
                  <a:t>pastreaza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configuratia</a:t>
                </a:r>
                <a:r>
                  <a:rPr lang="en-US" sz="2400" dirty="0"/>
                  <a:t> care are </a:t>
                </a:r>
                <a:r>
                  <a:rPr lang="en-US" sz="2400" dirty="0" err="1"/>
                  <a:t>scorul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cel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mai</a:t>
                </a:r>
                <a:r>
                  <a:rPr lang="en-US" sz="2400" dirty="0"/>
                  <a:t> mare </a:t>
                </a:r>
                <a:r>
                  <a:rPr lang="en-US" sz="2400" dirty="0" err="1"/>
                  <a:t>si</a:t>
                </a:r>
                <a:r>
                  <a:rPr lang="en-US" sz="2400" dirty="0"/>
                  <a:t> care </a:t>
                </a:r>
                <a:r>
                  <a:rPr lang="en-US" sz="2400" dirty="0" err="1"/>
                  <a:t>va</a:t>
                </a:r>
                <a:r>
                  <a:rPr lang="en-US" sz="2400" dirty="0"/>
                  <a:t> fi </a:t>
                </a:r>
                <a:r>
                  <a:rPr lang="en-US" sz="2400" dirty="0" err="1"/>
                  <a:t>folosita</a:t>
                </a:r>
                <a:r>
                  <a:rPr lang="en-US" sz="2400" dirty="0"/>
                  <a:t> la </a:t>
                </a:r>
                <a:r>
                  <a:rPr lang="en-US" sz="2400" dirty="0" err="1"/>
                  <a:t>sfarsit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pentru</a:t>
                </a:r>
                <a:r>
                  <a:rPr lang="en-US" sz="2400" dirty="0"/>
                  <a:t> a genera </a:t>
                </a:r>
                <a:r>
                  <a:rPr lang="en-US" sz="2400" dirty="0" err="1"/>
                  <a:t>solutia</a:t>
                </a:r>
                <a:r>
                  <a:rPr lang="en-US" sz="2400" dirty="0"/>
                  <a:t>.</a:t>
                </a:r>
              </a:p>
              <a:p>
                <a:endParaRPr lang="en-US" sz="1600" dirty="0"/>
              </a:p>
              <a:p>
                <a:endParaRPr sz="1600" dirty="0"/>
              </a:p>
            </p:txBody>
          </p:sp>
        </mc:Choice>
        <mc:Fallback xmlns="">
          <p:sp>
            <p:nvSpPr>
              <p:cNvPr id="74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02" y="644230"/>
                <a:ext cx="8397955" cy="822960"/>
              </a:xfrm>
              <a:prstGeom prst="rect">
                <a:avLst/>
              </a:prstGeom>
              <a:blipFill>
                <a:blip r:embed="rId2"/>
                <a:stretch>
                  <a:fillRect l="-1161" t="-5185" b="-3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Formula 3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3137179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Lucrarea</a:t>
            </a:r>
            <a:r>
              <a:rPr lang="en-US" sz="2600" b="0" strike="noStrike" spc="-1" dirty="0">
                <a:latin typeface="Arial"/>
              </a:rPr>
              <a:t> se </a:t>
            </a:r>
            <a:r>
              <a:rPr lang="en-US" sz="2600" b="0" strike="noStrike" spc="-1" dirty="0" err="1">
                <a:latin typeface="Arial"/>
              </a:rPr>
              <a:t>refera</a:t>
            </a:r>
            <a:r>
              <a:rPr lang="en-US" sz="2600" b="0" strike="noStrike" spc="-1" dirty="0">
                <a:latin typeface="Arial"/>
              </a:rPr>
              <a:t> la </a:t>
            </a:r>
            <a:r>
              <a:rPr lang="en-US" sz="2600" b="0" i="1" strike="noStrike" spc="-1" dirty="0">
                <a:latin typeface="Arial"/>
              </a:rPr>
              <a:t>knowledge-based unsupervised word sense disambiguation</a:t>
            </a:r>
            <a:r>
              <a:rPr lang="en-US" sz="2600" b="0" strike="noStrike" spc="-1" dirty="0">
                <a:latin typeface="Arial"/>
              </a:rPr>
              <a:t> (</a:t>
            </a:r>
            <a:r>
              <a:rPr lang="en-US" sz="2600" b="0" strike="noStrike" spc="-1" dirty="0" err="1">
                <a:latin typeface="Arial"/>
              </a:rPr>
              <a:t>este</a:t>
            </a:r>
            <a:r>
              <a:rPr lang="en-US" sz="2600" b="0" strike="noStrike" spc="-1" dirty="0">
                <a:latin typeface="Arial"/>
              </a:rPr>
              <a:t> la granita </a:t>
            </a:r>
            <a:r>
              <a:rPr lang="en-US" sz="2600" b="0" strike="noStrike" spc="-1" dirty="0" err="1">
                <a:latin typeface="Arial"/>
              </a:rPr>
              <a:t>dintre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cele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doua</a:t>
            </a:r>
            <a:r>
              <a:rPr lang="en-US" sz="2600" b="0" strike="noStrike" spc="-1" dirty="0"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Procesul</a:t>
            </a:r>
            <a:r>
              <a:rPr lang="en-US" sz="2600" b="0" strike="noStrike" spc="-1" dirty="0">
                <a:latin typeface="Arial"/>
              </a:rPr>
              <a:t> de </a:t>
            </a:r>
            <a:r>
              <a:rPr lang="en-US" sz="2600" b="0" strike="noStrike" spc="-1" dirty="0" err="1">
                <a:latin typeface="Arial"/>
              </a:rPr>
              <a:t>invatare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este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nesupervizat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dar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algoritmului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i</a:t>
            </a:r>
            <a:r>
              <a:rPr lang="en-US" sz="2600" b="0" strike="noStrike" spc="-1" dirty="0">
                <a:latin typeface="Arial"/>
              </a:rPr>
              <a:t> se </a:t>
            </a:r>
            <a:r>
              <a:rPr lang="en-US" sz="2600" b="0" strike="noStrike" spc="-1" dirty="0" err="1">
                <a:latin typeface="Arial"/>
              </a:rPr>
              <a:t>dau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cunostinte</a:t>
            </a:r>
            <a:r>
              <a:rPr lang="en-US" sz="2600" b="0" strike="noStrike" spc="-1" dirty="0">
                <a:latin typeface="Arial"/>
              </a:rPr>
              <a:t> (</a:t>
            </a:r>
            <a:r>
              <a:rPr lang="en-US" sz="2600" b="0" strike="noStrike" spc="-1" dirty="0" err="1">
                <a:latin typeface="Arial"/>
              </a:rPr>
              <a:t>foloseste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Lesk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extins</a:t>
            </a:r>
            <a:r>
              <a:rPr lang="en-US" sz="2600" b="0" strike="noStrike" spc="-1" dirty="0">
                <a:latin typeface="Arial"/>
              </a:rPr>
              <a:t>, </a:t>
            </a:r>
            <a:r>
              <a:rPr lang="en-US" sz="2600" b="0" strike="noStrike" spc="-1" dirty="0" err="1">
                <a:latin typeface="Arial"/>
              </a:rPr>
              <a:t>deci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cunostinte</a:t>
            </a:r>
            <a:r>
              <a:rPr lang="en-US" sz="2600" b="0" strike="noStrike" spc="-1" dirty="0">
                <a:latin typeface="Arial"/>
              </a:rPr>
              <a:t> date de WordNet)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Masura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Lesk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locala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este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propagata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intr</a:t>
            </a:r>
            <a:r>
              <a:rPr lang="en-US" sz="2600" b="0" strike="noStrike" spc="-1" dirty="0">
                <a:latin typeface="Arial"/>
              </a:rPr>
              <a:t>-un </a:t>
            </a:r>
            <a:r>
              <a:rPr lang="en-US" sz="2600" b="0" strike="noStrike" spc="-1" dirty="0" err="1">
                <a:latin typeface="Arial"/>
              </a:rPr>
              <a:t>intreg</a:t>
            </a:r>
            <a:r>
              <a:rPr lang="en-US" sz="2600" b="0" strike="noStrike" spc="-1" dirty="0">
                <a:latin typeface="Arial"/>
              </a:rPr>
              <a:t> text. In general un </a:t>
            </a:r>
            <a:r>
              <a:rPr lang="en-US" sz="2600" b="0" strike="noStrike" spc="-1" dirty="0" err="1">
                <a:latin typeface="Arial"/>
              </a:rPr>
              <a:t>algoritm</a:t>
            </a:r>
            <a:r>
              <a:rPr lang="en-US" sz="2600" b="0" strike="noStrike" spc="-1" dirty="0">
                <a:latin typeface="Arial"/>
              </a:rPr>
              <a:t> global </a:t>
            </a:r>
            <a:r>
              <a:rPr lang="en-US" sz="2600" b="0" strike="noStrike" spc="-1" dirty="0" err="1">
                <a:latin typeface="Arial"/>
              </a:rPr>
              <a:t>este</a:t>
            </a:r>
            <a:r>
              <a:rPr lang="en-US" sz="2600" b="0" strike="noStrike" spc="-1" dirty="0">
                <a:latin typeface="Arial"/>
              </a:rPr>
              <a:t> o </a:t>
            </a:r>
            <a:r>
              <a:rPr lang="en-US" sz="2600" b="0" strike="noStrike" spc="-1" dirty="0" err="1">
                <a:latin typeface="Arial"/>
              </a:rPr>
              <a:t>metoda</a:t>
            </a:r>
            <a:r>
              <a:rPr lang="en-US" sz="2600" b="0" strike="noStrike" spc="-1" dirty="0">
                <a:latin typeface="Arial"/>
              </a:rPr>
              <a:t> care </a:t>
            </a:r>
            <a:r>
              <a:rPr lang="en-US" sz="2600" b="0" strike="noStrike" spc="-1" dirty="0" err="1">
                <a:latin typeface="Arial"/>
              </a:rPr>
              <a:t>permite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propagarea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unei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masuri</a:t>
            </a:r>
            <a:r>
              <a:rPr lang="en-US" sz="2600" b="0" strike="noStrike" spc="-1" dirty="0">
                <a:latin typeface="Arial"/>
              </a:rPr>
              <a:t> locale in </a:t>
            </a:r>
            <a:r>
              <a:rPr lang="en-US" sz="2600" b="0" strike="noStrike" spc="-1" dirty="0" err="1">
                <a:latin typeface="Arial"/>
              </a:rPr>
              <a:t>cadrul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unui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intreg</a:t>
            </a:r>
            <a:r>
              <a:rPr lang="en-US" sz="2600" b="0" strike="noStrike" spc="-1" dirty="0">
                <a:latin typeface="Arial"/>
              </a:rPr>
              <a:t> text </a:t>
            </a:r>
            <a:r>
              <a:rPr lang="en-US" sz="2600" b="0" strike="noStrike" spc="-1" dirty="0" err="1">
                <a:latin typeface="Arial"/>
              </a:rPr>
              <a:t>pentru</a:t>
            </a:r>
            <a:r>
              <a:rPr lang="en-US" sz="2600" b="0" strike="noStrike" spc="-1" dirty="0">
                <a:latin typeface="Arial"/>
              </a:rPr>
              <a:t> a </a:t>
            </a:r>
            <a:r>
              <a:rPr lang="en-US" sz="2600" b="0" strike="noStrike" spc="-1" dirty="0" err="1">
                <a:latin typeface="Arial"/>
              </a:rPr>
              <a:t>atribui</a:t>
            </a:r>
            <a:r>
              <a:rPr lang="en-US" sz="2600" b="0" strike="noStrike" spc="-1" dirty="0">
                <a:latin typeface="Arial"/>
              </a:rPr>
              <a:t> un </a:t>
            </a:r>
            <a:r>
              <a:rPr lang="en-US" sz="2600" b="0" strike="noStrike" spc="-1" dirty="0" err="1">
                <a:latin typeface="Arial"/>
              </a:rPr>
              <a:t>sens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fiecarui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cuvant</a:t>
            </a:r>
            <a:r>
              <a:rPr lang="en-US" sz="2600" b="0" strike="noStrike" spc="-1" dirty="0">
                <a:latin typeface="Arial"/>
              </a:rPr>
              <a:t> al </a:t>
            </a:r>
            <a:r>
              <a:rPr lang="en-US" sz="2600" b="0" strike="noStrike" spc="-1" dirty="0" err="1">
                <a:latin typeface="Arial"/>
              </a:rPr>
              <a:t>textului</a:t>
            </a:r>
            <a:r>
              <a:rPr lang="en-US" sz="26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87818" y="39427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b="1" strike="noStrike" spc="-1" dirty="0" err="1">
                <a:latin typeface="Arial"/>
              </a:rPr>
              <a:t>Valorile</a:t>
            </a:r>
            <a:r>
              <a:rPr lang="en-US" b="1" strike="noStrike" spc="-1" dirty="0">
                <a:latin typeface="Arial"/>
              </a:rPr>
              <a:t> </a:t>
            </a:r>
            <a:r>
              <a:rPr lang="en-US" b="1" strike="noStrike" spc="-1" dirty="0" err="1">
                <a:latin typeface="Arial"/>
              </a:rPr>
              <a:t>uzuale</a:t>
            </a:r>
            <a:r>
              <a:rPr lang="en-US" b="1" strike="noStrike" spc="-1" dirty="0">
                <a:latin typeface="Arial"/>
              </a:rPr>
              <a:t> ale </a:t>
            </a:r>
            <a:r>
              <a:rPr lang="en-US" b="1" strike="noStrike" spc="-1" dirty="0" err="1">
                <a:latin typeface="Arial"/>
              </a:rPr>
              <a:t>parametrilor</a:t>
            </a:r>
            <a:r>
              <a:rPr lang="en-US" b="1" strike="noStrike" spc="-1" dirty="0">
                <a:latin typeface="Arial"/>
              </a:rPr>
              <a:t> </a:t>
            </a:r>
            <a:r>
              <a:rPr lang="en-US" b="1" strike="noStrike" spc="-1" dirty="0" err="1">
                <a:latin typeface="Arial"/>
              </a:rPr>
              <a:t>algoritmului</a:t>
            </a:r>
            <a:r>
              <a:rPr lang="en-US" b="1" strike="noStrike" spc="-1" dirty="0">
                <a:latin typeface="Arial"/>
              </a:rPr>
              <a:t> (</a:t>
            </a:r>
            <a:r>
              <a:rPr lang="en-US" b="1" strike="noStrike" spc="-1" dirty="0" err="1">
                <a:latin typeface="Arial"/>
              </a:rPr>
              <a:t>articolul</a:t>
            </a:r>
            <a:r>
              <a:rPr lang="en-US" b="1" strike="noStrike" spc="-1" dirty="0">
                <a:latin typeface="Arial"/>
              </a:rPr>
              <a:t> original, 2012):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xmlns="" id="{A0F62954-FB14-4552-BBD6-B1DA0F1C7F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786919"/>
                  </p:ext>
                </p:extLst>
              </p:nvPr>
            </p:nvGraphicFramePr>
            <p:xfrm>
              <a:off x="504492" y="1002909"/>
              <a:ext cx="9088315" cy="360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0280">
                      <a:extLst>
                        <a:ext uri="{9D8B030D-6E8A-4147-A177-3AD203B41FA5}">
                          <a16:colId xmlns:a16="http://schemas.microsoft.com/office/drawing/2014/main" xmlns="" val="1901701324"/>
                        </a:ext>
                      </a:extLst>
                    </a:gridCol>
                    <a:gridCol w="6347055">
                      <a:extLst>
                        <a:ext uri="{9D8B030D-6E8A-4147-A177-3AD203B41FA5}">
                          <a16:colId xmlns:a16="http://schemas.microsoft.com/office/drawing/2014/main" xmlns="" val="217360747"/>
                        </a:ext>
                      </a:extLst>
                    </a:gridCol>
                    <a:gridCol w="1770980">
                      <a:extLst>
                        <a:ext uri="{9D8B030D-6E8A-4147-A177-3AD203B41FA5}">
                          <a16:colId xmlns:a16="http://schemas.microsoft.com/office/drawing/2014/main" xmlns="" val="34301523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Notatie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Descriere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Valoare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4483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a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Energia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luata</a:t>
                          </a:r>
                          <a:r>
                            <a:rPr lang="en-US" dirty="0"/>
                            <a:t> de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atunci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cand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ajunge</a:t>
                          </a:r>
                          <a:r>
                            <a:rPr lang="en-US" dirty="0"/>
                            <a:t> la un nod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6765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max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maxima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pe care o </a:t>
                          </a:r>
                          <a:r>
                            <a:rPr lang="en-US" dirty="0" err="1"/>
                            <a:t>poate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cara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2986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Rata de </a:t>
                          </a:r>
                          <a:r>
                            <a:rPr lang="en-US" dirty="0" err="1"/>
                            <a:t>evaporare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feromonului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doua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cicluri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 – 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14952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r>
                            <a:rPr lang="en-US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initiala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din </a:t>
                          </a:r>
                          <a:r>
                            <a:rPr lang="en-US" dirty="0" err="1"/>
                            <a:t>fiecare</a:t>
                          </a:r>
                          <a:r>
                            <a:rPr lang="en-US" dirty="0"/>
                            <a:t> nod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 – 60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6497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Durata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viata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furnicii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30 (</a:t>
                          </a:r>
                          <a:r>
                            <a:rPr lang="en-US" dirty="0" err="1"/>
                            <a:t>cicluri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29382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</a:t>
                          </a:r>
                          <a:r>
                            <a:rPr lang="en-US" baseline="-25000" dirty="0" err="1"/>
                            <a:t>v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Lungimea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vectorului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mirosuri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 – 200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03596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baseline="-25000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Proportia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componente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depozitate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catre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</a:t>
                          </a:r>
                          <a:r>
                            <a:rPr lang="en-US" dirty="0"/>
                            <a:t>-un nod </a:t>
                          </a:r>
                          <a:r>
                            <a:rPr lang="en-US" dirty="0" err="1"/>
                            <a:t>oarecare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– 100%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39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</a:t>
                          </a:r>
                          <a:r>
                            <a:rPr lang="en-US" baseline="-25000" dirty="0" err="1"/>
                            <a:t>ac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Numarul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cicluri</a:t>
                          </a:r>
                          <a:r>
                            <a:rPr lang="en-US" dirty="0"/>
                            <a:t> al </a:t>
                          </a:r>
                          <a:r>
                            <a:rPr lang="en-US" dirty="0" err="1"/>
                            <a:t>simularii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9964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0F62954-FB14-4552-BBD6-B1DA0F1C7F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786919"/>
                  </p:ext>
                </p:extLst>
              </p:nvPr>
            </p:nvGraphicFramePr>
            <p:xfrm>
              <a:off x="504492" y="1002909"/>
              <a:ext cx="9088315" cy="360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0280">
                      <a:extLst>
                        <a:ext uri="{9D8B030D-6E8A-4147-A177-3AD203B41FA5}">
                          <a16:colId xmlns:a16="http://schemas.microsoft.com/office/drawing/2014/main" val="1901701324"/>
                        </a:ext>
                      </a:extLst>
                    </a:gridCol>
                    <a:gridCol w="6347055">
                      <a:extLst>
                        <a:ext uri="{9D8B030D-6E8A-4147-A177-3AD203B41FA5}">
                          <a16:colId xmlns:a16="http://schemas.microsoft.com/office/drawing/2014/main" val="217360747"/>
                        </a:ext>
                      </a:extLst>
                    </a:gridCol>
                    <a:gridCol w="1770980">
                      <a:extLst>
                        <a:ext uri="{9D8B030D-6E8A-4147-A177-3AD203B41FA5}">
                          <a16:colId xmlns:a16="http://schemas.microsoft.com/office/drawing/2014/main" val="34301523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Notatie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Descriere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Valoare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830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a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Energia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luata</a:t>
                          </a:r>
                          <a:r>
                            <a:rPr lang="en-US" dirty="0"/>
                            <a:t> de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atunci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cand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ajunge</a:t>
                          </a:r>
                          <a:r>
                            <a:rPr lang="en-US" dirty="0"/>
                            <a:t> la un nod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7652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E</a:t>
                          </a:r>
                          <a:r>
                            <a:rPr lang="en-US" baseline="-25000" dirty="0" err="1"/>
                            <a:t>max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maxima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pe care o </a:t>
                          </a:r>
                          <a:r>
                            <a:rPr lang="en-US" dirty="0" err="1"/>
                            <a:t>poate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cara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8662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9" t="-308197" r="-839623" b="-5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Rata de </a:t>
                          </a:r>
                          <a:r>
                            <a:rPr lang="en-US" dirty="0" err="1"/>
                            <a:t>evaporare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feromonului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doua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cicluri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 – 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952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  <a:r>
                            <a:rPr lang="en-US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Cantitatea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initiala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energie</a:t>
                          </a:r>
                          <a:r>
                            <a:rPr lang="en-US" dirty="0"/>
                            <a:t> din </a:t>
                          </a:r>
                          <a:r>
                            <a:rPr lang="en-US" dirty="0" err="1"/>
                            <a:t>fiecare</a:t>
                          </a:r>
                          <a:r>
                            <a:rPr lang="en-US" dirty="0"/>
                            <a:t> nod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 – 60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97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9" t="-508197" r="-839623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Durata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viata</a:t>
                          </a:r>
                          <a:r>
                            <a:rPr lang="en-US" dirty="0"/>
                            <a:t> a </a:t>
                          </a:r>
                          <a:r>
                            <a:rPr lang="en-US" dirty="0" err="1"/>
                            <a:t>furnicii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30 (</a:t>
                          </a:r>
                          <a:r>
                            <a:rPr lang="en-US" dirty="0" err="1"/>
                            <a:t>cicluri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382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</a:t>
                          </a:r>
                          <a:r>
                            <a:rPr lang="en-US" baseline="-25000" dirty="0" err="1"/>
                            <a:t>v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Lungimea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vectorului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mirosuri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 – 200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5963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9" t="-411429" r="-839623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Proportia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componente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miros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depozitate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catre</a:t>
                          </a:r>
                          <a:r>
                            <a:rPr lang="en-US" dirty="0"/>
                            <a:t> o </a:t>
                          </a:r>
                          <a:r>
                            <a:rPr lang="en-US" dirty="0" err="1"/>
                            <a:t>furnica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intr</a:t>
                          </a:r>
                          <a:r>
                            <a:rPr lang="en-US" dirty="0"/>
                            <a:t>-un nod </a:t>
                          </a:r>
                          <a:r>
                            <a:rPr lang="en-US" dirty="0" err="1"/>
                            <a:t>oarecare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– 100%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39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</a:t>
                          </a:r>
                          <a:r>
                            <a:rPr lang="en-US" baseline="-25000" dirty="0" err="1"/>
                            <a:t>ac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Numarul</a:t>
                          </a:r>
                          <a:r>
                            <a:rPr lang="en-US" dirty="0"/>
                            <a:t> de </a:t>
                          </a:r>
                          <a:r>
                            <a:rPr lang="en-US" dirty="0" err="1"/>
                            <a:t>cicluri</a:t>
                          </a:r>
                          <a:r>
                            <a:rPr lang="en-US" dirty="0"/>
                            <a:t> al </a:t>
                          </a:r>
                          <a:r>
                            <a:rPr lang="en-US" dirty="0" err="1"/>
                            <a:t>simularii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– 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6465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5354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1" spc="-1" dirty="0">
                    <a:latin typeface="Arial"/>
                  </a:rPr>
                  <a:t>Valorile </a:t>
                </a:r>
                <a:r>
                  <a:rPr lang="en-US" sz="2400" b="1" spc="-1" dirty="0" err="1">
                    <a:latin typeface="Arial"/>
                  </a:rPr>
                  <a:t>parametrilor</a:t>
                </a:r>
                <a:r>
                  <a:rPr lang="en-US" sz="2400" b="1" spc="-1" dirty="0">
                    <a:latin typeface="Arial"/>
                  </a:rPr>
                  <a:t> nu pot fi determinate in mod </a:t>
                </a:r>
                <a:r>
                  <a:rPr lang="en-US" sz="2400" b="1" spc="-1" dirty="0" err="1">
                    <a:latin typeface="Arial"/>
                  </a:rPr>
                  <a:t>analitic</a:t>
                </a:r>
                <a:r>
                  <a:rPr lang="en-US" sz="2400" b="1" spc="-1" dirty="0">
                    <a:latin typeface="Arial"/>
                  </a:rPr>
                  <a:t> </a:t>
                </a:r>
                <a:r>
                  <a:rPr lang="en-US" sz="2400" b="1" spc="-1" dirty="0" err="1">
                    <a:latin typeface="Arial"/>
                  </a:rPr>
                  <a:t>si</a:t>
                </a:r>
                <a:r>
                  <a:rPr lang="en-US" sz="2400" b="1" spc="-1" dirty="0">
                    <a:latin typeface="Arial"/>
                  </a:rPr>
                  <a:t> au </a:t>
                </a:r>
                <a:r>
                  <a:rPr lang="en-US" sz="2400" b="1" spc="-1" dirty="0" err="1">
                    <a:latin typeface="Arial"/>
                  </a:rPr>
                  <a:t>fost</a:t>
                </a:r>
                <a:r>
                  <a:rPr lang="en-US" sz="2400" b="1" spc="-1" dirty="0">
                    <a:latin typeface="Arial"/>
                  </a:rPr>
                  <a:t> evaluate in mod experimental.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 err="1">
                    <a:latin typeface="Arial"/>
                  </a:rPr>
                  <a:t>Experimentul</a:t>
                </a:r>
                <a:r>
                  <a:rPr lang="en-US" sz="2400" b="0" strike="noStrike" spc="-1" dirty="0">
                    <a:latin typeface="Arial"/>
                  </a:rPr>
                  <a:t> care s-a </a:t>
                </a:r>
                <a:r>
                  <a:rPr lang="en-US" sz="2400" b="0" strike="noStrike" spc="-1" dirty="0" err="1">
                    <a:latin typeface="Arial"/>
                  </a:rPr>
                  <a:t>facut</a:t>
                </a:r>
                <a:r>
                  <a:rPr lang="en-US" sz="2400" b="0" strike="noStrike" spc="-1" dirty="0">
                    <a:latin typeface="Arial"/>
                  </a:rPr>
                  <a:t> a </a:t>
                </a:r>
                <a:r>
                  <a:rPr lang="en-US" sz="2400" b="0" strike="noStrike" spc="-1" dirty="0" err="1">
                    <a:latin typeface="Arial"/>
                  </a:rPr>
                  <a:t>constat</a:t>
                </a:r>
                <a:r>
                  <a:rPr lang="en-US" sz="2400" b="0" strike="noStrike" spc="-1" dirty="0">
                    <a:latin typeface="Arial"/>
                  </a:rPr>
                  <a:t> in </a:t>
                </a:r>
                <a:r>
                  <a:rPr lang="en-US" sz="2400" b="0" strike="noStrike" spc="-1" dirty="0" err="1">
                    <a:latin typeface="Arial"/>
                  </a:rPr>
                  <a:t>adnotarea</a:t>
                </a:r>
                <a:r>
                  <a:rPr lang="en-US" sz="2400" b="0" strike="noStrike" spc="-1" dirty="0">
                    <a:latin typeface="Arial"/>
                  </a:rPr>
                  <a:t> a 2269 </a:t>
                </a:r>
                <a:r>
                  <a:rPr lang="en-US" sz="2400" b="0" strike="noStrike" spc="-1" dirty="0" err="1">
                    <a:latin typeface="Arial"/>
                  </a:rPr>
                  <a:t>cuvinte</a:t>
                </a:r>
                <a:r>
                  <a:rPr lang="en-US" sz="2400" b="0" strike="noStrike" spc="-1" dirty="0">
                    <a:latin typeface="Arial"/>
                  </a:rPr>
                  <a:t> cu </a:t>
                </a:r>
                <a:r>
                  <a:rPr lang="en-US" sz="2400" b="0" strike="noStrike" spc="-1" dirty="0" err="1">
                    <a:latin typeface="Arial"/>
                  </a:rPr>
                  <a:t>unul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dintre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sensurile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lor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posibile</a:t>
                </a:r>
                <a:r>
                  <a:rPr lang="en-US" sz="2400" b="0" strike="noStrike" spc="-1" dirty="0">
                    <a:latin typeface="Arial"/>
                  </a:rPr>
                  <a:t> date de WordNet. </a:t>
                </a:r>
                <a:r>
                  <a:rPr lang="en-US" sz="2400" b="0" strike="noStrike" spc="-1" dirty="0" err="1">
                    <a:latin typeface="Arial"/>
                  </a:rPr>
                  <a:t>Gradul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mediu</a:t>
                </a:r>
                <a:r>
                  <a:rPr lang="en-US" sz="2400" b="0" strike="noStrike" spc="-1" dirty="0">
                    <a:latin typeface="Arial"/>
                  </a:rPr>
                  <a:t> de </a:t>
                </a:r>
                <a:r>
                  <a:rPr lang="en-US" sz="2400" b="0" strike="noStrike" spc="-1" dirty="0" err="1">
                    <a:latin typeface="Arial"/>
                  </a:rPr>
                  <a:t>po</a:t>
                </a:r>
                <a:r>
                  <a:rPr lang="en-US" sz="2400" spc="-1" dirty="0" err="1">
                    <a:latin typeface="Arial"/>
                  </a:rPr>
                  <a:t>lisemie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intalnit</a:t>
                </a:r>
                <a:r>
                  <a:rPr lang="en-US" sz="2400" spc="-1" dirty="0">
                    <a:latin typeface="Arial"/>
                  </a:rPr>
                  <a:t> a </a:t>
                </a:r>
                <a:r>
                  <a:rPr lang="en-US" sz="2400" spc="-1" dirty="0" err="1">
                    <a:latin typeface="Arial"/>
                  </a:rPr>
                  <a:t>fost</a:t>
                </a:r>
                <a:r>
                  <a:rPr lang="en-US" sz="2400" spc="-1" dirty="0">
                    <a:latin typeface="Arial"/>
                  </a:rPr>
                  <a:t> de 6.19 (S-a </a:t>
                </a:r>
                <a:r>
                  <a:rPr lang="en-US" sz="2400" spc="-1" dirty="0" err="1">
                    <a:latin typeface="Arial"/>
                  </a:rPr>
                  <a:t>folosit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corpusul</a:t>
                </a:r>
                <a:r>
                  <a:rPr lang="en-US" sz="2400" spc="-1" dirty="0">
                    <a:latin typeface="Arial"/>
                  </a:rPr>
                  <a:t> de la </a:t>
                </a:r>
                <a:r>
                  <a:rPr lang="en-US" sz="2400" spc="-1" dirty="0" err="1">
                    <a:latin typeface="Arial"/>
                  </a:rPr>
                  <a:t>SemEval</a:t>
                </a:r>
                <a:r>
                  <a:rPr lang="en-US" sz="2400" spc="-1" dirty="0">
                    <a:latin typeface="Arial"/>
                  </a:rPr>
                  <a:t> 2007).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In </a:t>
                </a:r>
                <a:r>
                  <a:rPr lang="en-US" sz="2400" b="0" strike="noStrike" spc="-1" dirty="0" err="1">
                    <a:latin typeface="Arial"/>
                  </a:rPr>
                  <a:t>urma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simularilor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si</a:t>
                </a:r>
                <a:r>
                  <a:rPr lang="en-US" sz="2400" b="0" strike="noStrike" spc="-1" dirty="0">
                    <a:latin typeface="Arial"/>
                  </a:rPr>
                  <a:t> a </a:t>
                </a:r>
                <a:r>
                  <a:rPr lang="en-US" sz="2400" b="0" strike="noStrike" spc="-1" dirty="0" err="1">
                    <a:latin typeface="Arial"/>
                  </a:rPr>
                  <a:t>testelor</a:t>
                </a:r>
                <a:r>
                  <a:rPr lang="en-US" sz="2400" b="0" strike="noStrike" spc="-1" dirty="0">
                    <a:latin typeface="Arial"/>
                  </a:rPr>
                  <a:t> s-au </a:t>
                </a:r>
                <a:r>
                  <a:rPr lang="en-US" sz="2400" b="0" strike="noStrike" spc="-1" dirty="0" err="1">
                    <a:latin typeface="Arial"/>
                  </a:rPr>
                  <a:t>gasit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urmatoarele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valori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optime</a:t>
                </a:r>
                <a:r>
                  <a:rPr lang="en-US" sz="2400" b="0" strike="noStrike" spc="-1" dirty="0">
                    <a:latin typeface="Arial"/>
                  </a:rPr>
                  <a:t> ale </a:t>
                </a:r>
                <a:r>
                  <a:rPr lang="en-US" sz="2400" b="0" strike="noStrike" spc="-1" dirty="0" err="1">
                    <a:latin typeface="Arial"/>
                  </a:rPr>
                  <a:t>parametrilor</a:t>
                </a:r>
                <a:r>
                  <a:rPr lang="en-US" sz="2400" b="0" strike="noStrike" spc="-1" dirty="0">
                    <a:latin typeface="Arial"/>
                  </a:rPr>
                  <a:t>: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pc="-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=25, </m:t>
                    </m:r>
                    <m:sSub>
                      <m:sSubPr>
                        <m:ctrlPr>
                          <a:rPr lang="en-US" sz="2400" b="0" i="1" spc="-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pc="-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b="0" strike="noStrike" spc="-1" dirty="0">
                    <a:latin typeface="Arial"/>
                  </a:rPr>
                  <a:t>=16, </a:t>
                </a:r>
                <a:r>
                  <a:rPr lang="en-US" sz="2400" b="0" strike="noStrike" spc="-1" dirty="0" err="1">
                    <a:latin typeface="Arial"/>
                  </a:rPr>
                  <a:t>E</a:t>
                </a:r>
                <a:r>
                  <a:rPr lang="en-US" sz="2400" b="0" strike="noStrike" spc="-1" baseline="-25000" dirty="0" err="1">
                    <a:latin typeface="Arial"/>
                  </a:rPr>
                  <a:t>max</a:t>
                </a:r>
                <a:r>
                  <a:rPr lang="en-US" sz="2400" b="0" strike="noStrike" spc="-1" dirty="0">
                    <a:latin typeface="Arial"/>
                  </a:rPr>
                  <a:t>=56, E</a:t>
                </a:r>
                <a:r>
                  <a:rPr lang="en-US" sz="2400" b="0" strike="noStrike" spc="-1" baseline="-25000" dirty="0">
                    <a:latin typeface="Arial"/>
                  </a:rPr>
                  <a:t>0</a:t>
                </a:r>
                <a:r>
                  <a:rPr lang="en-US" sz="2400" b="0" strike="noStrike" spc="-1" dirty="0">
                    <a:latin typeface="Arial"/>
                  </a:rPr>
                  <a:t>=30,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trike="noStrike" spc="-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b="0" strike="noStrike" spc="-1" dirty="0">
                    <a:latin typeface="Arial"/>
                  </a:rPr>
                  <a:t>=0.9,</a:t>
                </a:r>
                <a:r>
                  <a:rPr lang="en-US" sz="2400" spc="-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b="0" strike="noStrike" spc="-1" dirty="0">
                    <a:latin typeface="Arial"/>
                  </a:rPr>
                  <a:t>=0.9, </a:t>
                </a:r>
                <a:r>
                  <a:rPr lang="en-US" sz="2400" b="0" strike="noStrike" spc="-1" dirty="0" err="1">
                    <a:latin typeface="Arial"/>
                  </a:rPr>
                  <a:t>L</a:t>
                </a:r>
                <a:r>
                  <a:rPr lang="en-US" sz="2400" b="0" strike="noStrike" spc="-1" baseline="-25000" dirty="0" err="1">
                    <a:latin typeface="Arial"/>
                  </a:rPr>
                  <a:t>v</a:t>
                </a:r>
                <a:r>
                  <a:rPr lang="en-US" sz="2400" b="0" strike="noStrike" spc="-1" dirty="0">
                    <a:latin typeface="Arial"/>
                  </a:rPr>
                  <a:t>=100</a:t>
                </a: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874" t="-1770" r="-11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1689430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Shape 1"/>
              <p:cNvSpPr txBox="1"/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spc="-1" dirty="0">
                    <a:latin typeface="Arial"/>
                  </a:rPr>
                  <a:t>Testele din </a:t>
                </a:r>
                <a:r>
                  <a:rPr lang="en-US" sz="2400" spc="-1" dirty="0" err="1">
                    <a:latin typeface="Arial"/>
                  </a:rPr>
                  <a:t>anul</a:t>
                </a:r>
                <a:r>
                  <a:rPr lang="en-US" sz="2400" spc="-1" dirty="0">
                    <a:latin typeface="Arial"/>
                  </a:rPr>
                  <a:t> 2013 au </a:t>
                </a:r>
                <a:r>
                  <a:rPr lang="en-US" sz="2400" spc="-1" dirty="0" err="1">
                    <a:latin typeface="Arial"/>
                  </a:rPr>
                  <a:t>condus</a:t>
                </a:r>
                <a:r>
                  <a:rPr lang="en-US" sz="2400" spc="-1" dirty="0">
                    <a:latin typeface="Arial"/>
                  </a:rPr>
                  <a:t> la </a:t>
                </a:r>
                <a:r>
                  <a:rPr lang="en-US" sz="2400" spc="-1" dirty="0" err="1">
                    <a:latin typeface="Arial"/>
                  </a:rPr>
                  <a:t>urmatoarele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valori</a:t>
                </a:r>
                <a:r>
                  <a:rPr lang="en-US" sz="2400" spc="-1" dirty="0">
                    <a:latin typeface="Arial"/>
                  </a:rPr>
                  <a:t> ale </a:t>
                </a:r>
                <a:r>
                  <a:rPr lang="en-US" sz="2400" spc="-1" dirty="0" err="1">
                    <a:latin typeface="Arial"/>
                  </a:rPr>
                  <a:t>parametrilor</a:t>
                </a:r>
                <a:r>
                  <a:rPr lang="en-US" sz="2400" spc="-1" dirty="0">
                    <a:latin typeface="Arial"/>
                  </a:rPr>
                  <a:t>:</a:t>
                </a:r>
              </a:p>
              <a:p>
                <a:pPr marL="450900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Arial" panose="020B0604020202020204" pitchFamily="34" charset="0"/>
                  <a:buChar char="•"/>
                </a:pPr>
                <a:r>
                  <a:rPr lang="en-US" sz="2400" b="0" strike="noStrike" spc="-1" dirty="0" err="1">
                    <a:latin typeface="Arial"/>
                  </a:rPr>
                  <a:t>Pentru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limba</a:t>
                </a:r>
                <a:r>
                  <a:rPr lang="en-US" sz="2400" b="0" strike="noStrike" spc="-1" dirty="0">
                    <a:latin typeface="Arial"/>
                  </a:rPr>
                  <a:t> </a:t>
                </a:r>
                <a:r>
                  <a:rPr lang="en-US" sz="2400" b="0" strike="noStrike" spc="-1" dirty="0" err="1">
                    <a:latin typeface="Arial"/>
                  </a:rPr>
                  <a:t>engleza</a:t>
                </a:r>
                <a:endParaRPr lang="en-US" sz="2400" b="0" strike="noStrike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n-US" sz="2400" i="1" spc="-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i="1" spc="-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=26, </m:t>
                    </m:r>
                    <m:sSub>
                      <m:sSubPr>
                        <m:ctrlPr>
                          <a:rPr lang="en-US" sz="2400" i="1" spc="-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pc="-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spc="-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spc="-1" dirty="0"/>
                  <a:t>=14, </a:t>
                </a:r>
                <a:r>
                  <a:rPr lang="en-US" sz="2400" spc="-1" dirty="0" err="1"/>
                  <a:t>E</a:t>
                </a:r>
                <a:r>
                  <a:rPr lang="en-US" sz="2400" spc="-1" baseline="-25000" dirty="0" err="1"/>
                  <a:t>max</a:t>
                </a:r>
                <a:r>
                  <a:rPr lang="en-US" sz="2400" spc="-1" dirty="0"/>
                  <a:t>=3, E</a:t>
                </a:r>
                <a:r>
                  <a:rPr lang="en-US" sz="2400" spc="-1" baseline="-25000" dirty="0"/>
                  <a:t>0</a:t>
                </a:r>
                <a:r>
                  <a:rPr lang="en-US" sz="2400" spc="-1" dirty="0"/>
                  <a:t>=34,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spc="-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spc="-1" dirty="0"/>
                  <a:t>=0.9775,</a:t>
                </a:r>
                <a:r>
                  <a:rPr lang="en-US" sz="2400" spc="-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spc="-1" dirty="0"/>
                  <a:t>=0.3577, </a:t>
                </a:r>
                <a:r>
                  <a:rPr lang="en-US" sz="2400" spc="-1" dirty="0" err="1"/>
                  <a:t>L</a:t>
                </a:r>
                <a:r>
                  <a:rPr lang="en-US" sz="2400" spc="-1" baseline="-25000" dirty="0" err="1"/>
                  <a:t>v</a:t>
                </a:r>
                <a:r>
                  <a:rPr lang="en-US" sz="2400" spc="-1" dirty="0"/>
                  <a:t>=25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:endParaRPr lang="en-US" sz="2400" b="0" strike="noStrike" spc="-1" dirty="0">
                  <a:latin typeface="Arial"/>
                </a:endParaRPr>
              </a:p>
              <a:p>
                <a:pPr marL="450900" indent="-342900">
                  <a:spcBef>
                    <a:spcPts val="1417"/>
                  </a:spcBef>
                  <a:buClr>
                    <a:srgbClr val="000000"/>
                  </a:buClr>
                  <a:buSzPct val="75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Arial"/>
                  </a:rPr>
                  <a:t>Pentru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limba</a:t>
                </a:r>
                <a:r>
                  <a:rPr lang="en-US" sz="2400" spc="-1" dirty="0">
                    <a:latin typeface="Arial"/>
                  </a:rPr>
                  <a:t> </a:t>
                </a:r>
                <a:r>
                  <a:rPr lang="en-US" sz="2400" spc="-1" dirty="0" err="1">
                    <a:latin typeface="Arial"/>
                  </a:rPr>
                  <a:t>franceza</a:t>
                </a:r>
                <a:endParaRPr lang="en-US" sz="2400" spc="-1" dirty="0">
                  <a:latin typeface="Arial"/>
                </a:endParaRP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14:m>
                  <m:oMath xmlns:m="http://schemas.openxmlformats.org/officeDocument/2006/math">
                    <m:r>
                      <a:rPr lang="en-US" sz="2400" i="1" spc="-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i="1" spc="-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=19, </m:t>
                    </m:r>
                    <m:sSub>
                      <m:sSubPr>
                        <m:ctrlPr>
                          <a:rPr lang="en-US" sz="2400" i="1" spc="-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pc="-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spc="-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spc="-1" dirty="0"/>
                  <a:t>=9, </a:t>
                </a:r>
                <a:r>
                  <a:rPr lang="en-US" sz="2400" spc="-1" dirty="0" err="1"/>
                  <a:t>E</a:t>
                </a:r>
                <a:r>
                  <a:rPr lang="en-US" sz="2400" spc="-1" baseline="-25000" dirty="0" err="1"/>
                  <a:t>max</a:t>
                </a:r>
                <a:r>
                  <a:rPr lang="en-US" sz="2400" spc="-1" dirty="0"/>
                  <a:t>=3, E</a:t>
                </a:r>
                <a:r>
                  <a:rPr lang="en-US" sz="2400" spc="-1" baseline="-25000" dirty="0"/>
                  <a:t>0</a:t>
                </a:r>
                <a:r>
                  <a:rPr lang="en-US" sz="2400" spc="-1" dirty="0"/>
                  <a:t>=32,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spc="-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400" spc="-1" dirty="0"/>
                  <a:t>=0.9775,</a:t>
                </a:r>
                <a:r>
                  <a:rPr lang="en-US" sz="2400" spc="-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pc="-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spc="-1" dirty="0"/>
                  <a:t>=0.3577, </a:t>
                </a:r>
                <a:r>
                  <a:rPr lang="en-US" sz="2400" spc="-1" dirty="0" err="1"/>
                  <a:t>L</a:t>
                </a:r>
                <a:r>
                  <a:rPr lang="en-US" sz="2400" spc="-1" baseline="-25000" dirty="0" err="1"/>
                  <a:t>v</a:t>
                </a:r>
                <a:r>
                  <a:rPr lang="en-US" sz="2400" spc="-1" dirty="0"/>
                  <a:t>=25</a:t>
                </a:r>
              </a:p>
              <a:p>
                <a:pPr marL="108000">
                  <a:spcBef>
                    <a:spcPts val="1417"/>
                  </a:spcBef>
                  <a:buClr>
                    <a:srgbClr val="000000"/>
                  </a:buClr>
                  <a:buSzPct val="75000"/>
                </a:pPr>
                <a:endParaRPr lang="en-US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7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2" y="402830"/>
                <a:ext cx="9071640" cy="4824078"/>
              </a:xfrm>
              <a:prstGeom prst="rect">
                <a:avLst/>
              </a:prstGeom>
              <a:blipFill>
                <a:blip r:embed="rId2"/>
                <a:stretch>
                  <a:fillRect l="-874" t="-17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882616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402830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 err="1">
                <a:latin typeface="Arial"/>
              </a:rPr>
              <a:t>Acuratete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obtinuta</a:t>
            </a:r>
            <a:r>
              <a:rPr lang="en-US" sz="2400" spc="-1" dirty="0">
                <a:latin typeface="Arial"/>
              </a:rPr>
              <a:t> (F1) pe </a:t>
            </a:r>
            <a:r>
              <a:rPr lang="en-US" sz="2400" spc="-1" dirty="0" err="1">
                <a:latin typeface="Arial"/>
              </a:rPr>
              <a:t>datele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/>
              <a:t>SemEval</a:t>
            </a:r>
            <a:r>
              <a:rPr lang="en-US" sz="2400" spc="-1" dirty="0">
                <a:latin typeface="Arial"/>
              </a:rPr>
              <a:t>-2007: </a:t>
            </a:r>
            <a:r>
              <a:rPr lang="en-US" sz="2400" b="1" spc="-1" dirty="0">
                <a:latin typeface="Arial"/>
              </a:rPr>
              <a:t>76.41%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latin typeface="Arial"/>
              </a:rPr>
              <a:t>Algoritmul</a:t>
            </a:r>
            <a:r>
              <a:rPr lang="en-US" sz="2400" b="0" strike="noStrike" spc="-1" dirty="0">
                <a:latin typeface="Arial"/>
              </a:rPr>
              <a:t> a </a:t>
            </a:r>
            <a:r>
              <a:rPr lang="en-US" sz="2400" b="0" strike="noStrike" spc="-1" dirty="0" err="1">
                <a:latin typeface="Arial"/>
              </a:rPr>
              <a:t>fost</a:t>
            </a:r>
            <a:r>
              <a:rPr lang="en-US" sz="2400" b="0" strike="noStrike" spc="-1" dirty="0">
                <a:latin typeface="Arial"/>
              </a:rPr>
              <a:t> superior </a:t>
            </a:r>
            <a:r>
              <a:rPr lang="en-US" sz="2400" b="0" strike="noStrike" spc="-1" dirty="0" err="1">
                <a:latin typeface="Arial"/>
              </a:rPr>
              <a:t>celui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mai</a:t>
            </a:r>
            <a:r>
              <a:rPr lang="en-US" sz="2400" b="0" strike="noStrike" spc="-1" dirty="0">
                <a:latin typeface="Arial"/>
              </a:rPr>
              <a:t> bun “</a:t>
            </a:r>
            <a:r>
              <a:rPr lang="en-US" sz="2400" b="0" i="1" strike="noStrike" spc="-1" dirty="0">
                <a:latin typeface="Arial"/>
              </a:rPr>
              <a:t>state of the art</a:t>
            </a:r>
            <a:r>
              <a:rPr lang="en-US" sz="2400" b="0" strike="noStrike" spc="-1" dirty="0">
                <a:latin typeface="Arial"/>
              </a:rPr>
              <a:t>” </a:t>
            </a:r>
            <a:r>
              <a:rPr lang="en-US" sz="2400" b="0" strike="noStrike" spc="-1" dirty="0" err="1">
                <a:latin typeface="Arial"/>
              </a:rPr>
              <a:t>sistem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nesupervizat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celui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mai</a:t>
            </a:r>
            <a:r>
              <a:rPr lang="en-US" sz="2400" b="0" strike="noStrike" spc="-1" dirty="0">
                <a:latin typeface="Arial"/>
              </a:rPr>
              <a:t> slab </a:t>
            </a:r>
            <a:r>
              <a:rPr lang="en-US" sz="2400" b="0" strike="noStrike" spc="-1" dirty="0" err="1">
                <a:latin typeface="Arial"/>
              </a:rPr>
              <a:t>sistem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supervizat</a:t>
            </a:r>
            <a:r>
              <a:rPr lang="en-US" sz="2400" b="0" strike="noStrike" spc="-1" dirty="0">
                <a:latin typeface="Arial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1269888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492" y="259161"/>
            <a:ext cx="9071640" cy="48240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1" strike="noStrike" spc="-1" dirty="0" err="1">
                <a:latin typeface="Arial"/>
              </a:rPr>
              <a:t>Caracteristicile</a:t>
            </a:r>
            <a:r>
              <a:rPr lang="en-US" sz="2400" b="1" strike="noStrike" spc="-1" dirty="0">
                <a:latin typeface="Arial"/>
              </a:rPr>
              <a:t> </a:t>
            </a:r>
            <a:r>
              <a:rPr lang="en-US" sz="2400" b="1" strike="noStrike" spc="-1" dirty="0" err="1">
                <a:latin typeface="Arial"/>
              </a:rPr>
              <a:t>algoritmului</a:t>
            </a:r>
            <a:r>
              <a:rPr lang="en-US" sz="2400" b="1" strike="noStrike" spc="-1" dirty="0">
                <a:latin typeface="Arial"/>
              </a:rPr>
              <a:t>:</a:t>
            </a: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Arial"/>
              </a:rPr>
              <a:t>Dezambiguizare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globala</a:t>
            </a:r>
            <a:r>
              <a:rPr lang="en-US" sz="2400" spc="-1" dirty="0">
                <a:latin typeface="Arial"/>
              </a:rPr>
              <a:t> (</a:t>
            </a:r>
            <a:r>
              <a:rPr lang="en-US" sz="2400" spc="-1" dirty="0" err="1">
                <a:latin typeface="Arial"/>
              </a:rPr>
              <a:t>intregul</a:t>
            </a:r>
            <a:r>
              <a:rPr lang="en-US" sz="2400" spc="-1" dirty="0">
                <a:latin typeface="Arial"/>
              </a:rPr>
              <a:t> text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context de </a:t>
            </a:r>
            <a:r>
              <a:rPr lang="en-US" sz="2400" spc="-1" dirty="0" err="1">
                <a:latin typeface="Arial"/>
              </a:rPr>
              <a:t>dezambiguizare</a:t>
            </a:r>
            <a:r>
              <a:rPr lang="en-US" sz="2400" spc="-1" dirty="0">
                <a:latin typeface="Arial"/>
              </a:rPr>
              <a:t>)</a:t>
            </a:r>
          </a:p>
          <a:p>
            <a:pPr marL="450900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rial"/>
              </a:rPr>
              <a:t>Este de tip </a:t>
            </a:r>
            <a:r>
              <a:rPr lang="en-US" sz="2400" i="1" spc="-1" dirty="0">
                <a:latin typeface="Arial"/>
              </a:rPr>
              <a:t>knowledge based unsupervised</a:t>
            </a:r>
            <a:r>
              <a:rPr lang="en-US" sz="2400" spc="-1" dirty="0">
                <a:latin typeface="Arial"/>
              </a:rPr>
              <a:t> (se </a:t>
            </a:r>
            <a:r>
              <a:rPr lang="en-US" sz="2400" spc="-1" dirty="0" err="1">
                <a:latin typeface="Arial"/>
              </a:rPr>
              <a:t>dau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cunostinte</a:t>
            </a:r>
            <a:r>
              <a:rPr lang="en-US" sz="2400" spc="-1" dirty="0">
                <a:latin typeface="Arial"/>
              </a:rPr>
              <a:t> din WordNet; </a:t>
            </a:r>
            <a:r>
              <a:rPr lang="en-US" sz="2400" spc="-1" dirty="0" err="1">
                <a:latin typeface="Arial"/>
              </a:rPr>
              <a:t>procesul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invatare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este</a:t>
            </a:r>
            <a:r>
              <a:rPr lang="en-US" sz="2400" spc="-1" dirty="0">
                <a:latin typeface="Arial"/>
              </a:rPr>
              <a:t> de tip </a:t>
            </a:r>
            <a:r>
              <a:rPr lang="en-US" sz="2400" spc="-1" dirty="0" err="1">
                <a:latin typeface="Arial"/>
              </a:rPr>
              <a:t>nesupervizat</a:t>
            </a:r>
            <a:r>
              <a:rPr lang="en-US" sz="2400" spc="-1" dirty="0">
                <a:latin typeface="Arial"/>
              </a:rPr>
              <a:t>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  <p:extLst>
      <p:ext uri="{BB962C8B-B14F-4D97-AF65-F5344CB8AC3E}">
        <p14:creationId xmlns:p14="http://schemas.microsoft.com/office/powerpoint/2010/main" val="408278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65760"/>
            <a:ext cx="9071640" cy="146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600" b="0" strike="noStrike" spc="-1" dirty="0" err="1">
                <a:latin typeface="Arial"/>
              </a:rPr>
              <a:t>Analiza</a:t>
            </a:r>
            <a:r>
              <a:rPr lang="en-US" sz="2600" b="0" strike="noStrike" spc="-1" dirty="0">
                <a:latin typeface="Arial"/>
              </a:rPr>
              <a:t> se face la </a:t>
            </a:r>
            <a:r>
              <a:rPr lang="en-US" sz="2600" b="0" strike="noStrike" spc="-1" dirty="0" err="1">
                <a:latin typeface="Arial"/>
              </a:rPr>
              <a:t>nivelul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intregului</a:t>
            </a:r>
            <a:r>
              <a:rPr lang="en-US" sz="2600" b="0" strike="noStrike" spc="-1" dirty="0">
                <a:latin typeface="Arial"/>
              </a:rPr>
              <a:t> text; </a:t>
            </a:r>
            <a:r>
              <a:rPr lang="en-US" sz="2600" b="0" strike="noStrike" spc="-1" dirty="0" err="1">
                <a:latin typeface="Arial"/>
              </a:rPr>
              <a:t>fereastra</a:t>
            </a:r>
            <a:r>
              <a:rPr lang="en-US" sz="2600" b="0" strike="noStrike" spc="-1" dirty="0">
                <a:latin typeface="Arial"/>
              </a:rPr>
              <a:t> de context se </a:t>
            </a:r>
            <a:r>
              <a:rPr lang="en-US" sz="2600" b="0" strike="noStrike" spc="-1" dirty="0" err="1">
                <a:latin typeface="Arial"/>
              </a:rPr>
              <a:t>inlocuieste</a:t>
            </a:r>
            <a:r>
              <a:rPr lang="en-US" sz="2600" b="0" strike="noStrike" spc="-1" dirty="0">
                <a:latin typeface="Arial"/>
              </a:rPr>
              <a:t> cu tot </a:t>
            </a:r>
            <a:r>
              <a:rPr lang="en-US" sz="2600" b="0" strike="noStrike" spc="-1" dirty="0" err="1">
                <a:latin typeface="Arial"/>
              </a:rPr>
              <a:t>textul</a:t>
            </a:r>
            <a:r>
              <a:rPr lang="en-US" sz="2600" b="0" strike="noStrike" spc="-1" dirty="0">
                <a:latin typeface="Arial"/>
              </a:rPr>
              <a:t> (</a:t>
            </a:r>
            <a:r>
              <a:rPr lang="en-US" sz="2600" b="0" strike="noStrike" spc="-1" dirty="0" err="1">
                <a:latin typeface="Arial"/>
              </a:rPr>
              <a:t>algoritm</a:t>
            </a:r>
            <a:r>
              <a:rPr lang="en-US" sz="2600" b="0" strike="noStrike" spc="-1" dirty="0">
                <a:latin typeface="Arial"/>
              </a:rPr>
              <a:t> global)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600" b="0" strike="noStrike" spc="-1" dirty="0" err="1">
                <a:latin typeface="Arial"/>
              </a:rPr>
              <a:t>Notatii</a:t>
            </a:r>
            <a:r>
              <a:rPr lang="en-US" sz="2600" b="0" strike="noStrike" spc="-1" dirty="0">
                <a:latin typeface="Arial"/>
              </a:rPr>
              <a:t>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04000" y="3173400"/>
            <a:ext cx="87314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w</a:t>
            </a:r>
            <a:r>
              <a:rPr lang="en-US" sz="2600" b="0" strike="noStrike" spc="-1" baseline="-25000" dirty="0" err="1">
                <a:latin typeface="Arial"/>
              </a:rPr>
              <a:t>i,j</a:t>
            </a:r>
            <a:r>
              <a:rPr lang="en-US" sz="2600" b="0" strike="noStrike" spc="-1" dirty="0">
                <a:latin typeface="Arial"/>
              </a:rPr>
              <a:t>=</a:t>
            </a:r>
            <a:r>
              <a:rPr lang="en-US" sz="2600" strike="noStrike" spc="-1" dirty="0">
                <a:latin typeface="Arial"/>
              </a:rPr>
              <a:t> </a:t>
            </a:r>
            <a:r>
              <a:rPr lang="en-US" sz="2600" strike="noStrike" spc="-1" dirty="0" err="1">
                <a:latin typeface="Arial"/>
              </a:rPr>
              <a:t>cel</a:t>
            </a:r>
            <a:r>
              <a:rPr lang="en-US" sz="260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mai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adecvat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sens</a:t>
            </a:r>
            <a:r>
              <a:rPr lang="en-US" sz="2600" b="0" strike="noStrike" spc="-1" dirty="0">
                <a:latin typeface="Arial"/>
              </a:rPr>
              <a:t> al </a:t>
            </a:r>
            <a:r>
              <a:rPr lang="en-US" sz="2600" b="0" strike="noStrike" spc="-1" dirty="0" err="1">
                <a:latin typeface="Arial"/>
              </a:rPr>
              <a:t>cuvantului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w</a:t>
            </a:r>
            <a:r>
              <a:rPr lang="en-US" sz="2600" b="0" strike="noStrike" spc="-1" baseline="-25000" dirty="0" err="1">
                <a:latin typeface="Arial"/>
              </a:rPr>
              <a:t>i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fiind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dat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contextul</a:t>
            </a:r>
            <a:r>
              <a:rPr lang="en-US" sz="26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49" name="TextShape 4"/>
          <p:cNvSpPr txBox="1"/>
          <p:nvPr/>
        </p:nvSpPr>
        <p:spPr>
          <a:xfrm>
            <a:off x="482400" y="2533320"/>
            <a:ext cx="701568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 m = </a:t>
            </a:r>
            <a:r>
              <a:rPr lang="en-US" sz="2600" b="0" strike="noStrike" spc="-1" dirty="0" err="1">
                <a:latin typeface="Arial"/>
              </a:rPr>
              <a:t>numar</a:t>
            </a:r>
            <a:r>
              <a:rPr lang="en-US" sz="2600" b="0" strike="noStrike" spc="-1" dirty="0">
                <a:latin typeface="Arial"/>
              </a:rPr>
              <a:t> de </a:t>
            </a:r>
            <a:r>
              <a:rPr lang="en-US" sz="2600" b="0" strike="noStrike" spc="-1" dirty="0" err="1">
                <a:latin typeface="Arial"/>
              </a:rPr>
              <a:t>cuvinte</a:t>
            </a:r>
            <a:r>
              <a:rPr lang="en-US" sz="2600" b="0" strike="noStrike" spc="-1" dirty="0">
                <a:latin typeface="Arial"/>
              </a:rPr>
              <a:t> in </a:t>
            </a:r>
            <a:r>
              <a:rPr lang="en-US" sz="2600" b="0" strike="noStrike" spc="-1" dirty="0" err="1">
                <a:latin typeface="Arial"/>
              </a:rPr>
              <a:t>intregul</a:t>
            </a:r>
            <a:r>
              <a:rPr lang="en-US" sz="2600" b="0" strike="noStrike" spc="-1" dirty="0">
                <a:latin typeface="Arial"/>
              </a:rPr>
              <a:t> text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51" name="TextShape 6"/>
          <p:cNvSpPr txBox="1"/>
          <p:nvPr/>
        </p:nvSpPr>
        <p:spPr>
          <a:xfrm>
            <a:off x="482400" y="2533680"/>
            <a:ext cx="701568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2" name="TextShape 7"/>
          <p:cNvSpPr txBox="1"/>
          <p:nvPr/>
        </p:nvSpPr>
        <p:spPr>
          <a:xfrm>
            <a:off x="482400" y="1957500"/>
            <a:ext cx="772560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w</a:t>
            </a:r>
            <a:r>
              <a:rPr lang="en-US" sz="2600" b="0" strike="noStrike" spc="-1" baseline="-25000" dirty="0" err="1">
                <a:latin typeface="Arial"/>
              </a:rPr>
              <a:t>i</a:t>
            </a:r>
            <a:r>
              <a:rPr lang="en-US" sz="2600" b="0" strike="noStrike" spc="-1" dirty="0">
                <a:latin typeface="Arial"/>
              </a:rPr>
              <a:t> = </a:t>
            </a:r>
            <a:r>
              <a:rPr lang="en-US" sz="2600" b="0" strike="noStrike" spc="-1" dirty="0" err="1">
                <a:latin typeface="Arial"/>
              </a:rPr>
              <a:t>cuvant</a:t>
            </a:r>
            <a:r>
              <a:rPr lang="en-US" sz="2600" b="0" strike="noStrike" spc="-1" dirty="0">
                <a:latin typeface="Arial"/>
              </a:rPr>
              <a:t> </a:t>
            </a:r>
            <a:r>
              <a:rPr lang="en-US" sz="2600" b="0" strike="noStrike" spc="-1" dirty="0" err="1">
                <a:latin typeface="Arial"/>
              </a:rPr>
              <a:t>ambiguu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55" name="TextShape 10"/>
          <p:cNvSpPr txBox="1"/>
          <p:nvPr/>
        </p:nvSpPr>
        <p:spPr>
          <a:xfrm>
            <a:off x="504000" y="3904920"/>
            <a:ext cx="909720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d(</a:t>
            </a:r>
            <a:r>
              <a:rPr lang="en-US" sz="2400" b="0" strike="noStrike" spc="-1" dirty="0" err="1">
                <a:latin typeface="Arial"/>
              </a:rPr>
              <a:t>w</a:t>
            </a:r>
            <a:r>
              <a:rPr lang="en-US" sz="2400" b="0" strike="noStrike" spc="-1" baseline="-25000" dirty="0" err="1">
                <a:latin typeface="Arial"/>
              </a:rPr>
              <a:t>i,j</a:t>
            </a:r>
            <a:r>
              <a:rPr lang="en-US" sz="2400" b="0" strike="noStrike" spc="-1" dirty="0">
                <a:latin typeface="Arial"/>
              </a:rPr>
              <a:t>)= </a:t>
            </a:r>
            <a:r>
              <a:rPr lang="en-US" sz="2400" b="0" strike="noStrike" spc="-1" dirty="0" err="1">
                <a:latin typeface="Arial"/>
              </a:rPr>
              <a:t>definitia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sens</a:t>
            </a:r>
            <a:r>
              <a:rPr lang="en-US" sz="2400" b="0" strike="noStrike" spc="-1" dirty="0">
                <a:latin typeface="Arial"/>
              </a:rPr>
              <a:t> j al </a:t>
            </a:r>
            <a:r>
              <a:rPr lang="en-US" sz="2400" b="0" strike="noStrike" spc="-1" dirty="0" err="1">
                <a:latin typeface="Arial"/>
              </a:rPr>
              <a:t>cuvantului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i</a:t>
            </a:r>
            <a:endParaRPr lang="en-US" sz="24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Spatiul</a:t>
            </a:r>
            <a:r>
              <a:rPr lang="en-US" sz="2000" b="0" strike="noStrike" spc="-1" dirty="0">
                <a:latin typeface="Arial"/>
              </a:rPr>
              <a:t> de </a:t>
            </a:r>
            <a:r>
              <a:rPr lang="en-US" sz="2000" b="0" strike="noStrike" spc="-1" dirty="0" err="1">
                <a:latin typeface="Arial"/>
              </a:rPr>
              <a:t>cautare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corespunde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tuturor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combinatiilor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posibile</a:t>
            </a:r>
            <a:r>
              <a:rPr lang="en-US" sz="2000" b="0" strike="noStrike" spc="-1" dirty="0">
                <a:latin typeface="Arial"/>
              </a:rPr>
              <a:t> ale </a:t>
            </a:r>
            <a:r>
              <a:rPr lang="en-US" sz="2000" b="0" strike="noStrike" spc="-1" dirty="0" err="1">
                <a:latin typeface="Arial"/>
              </a:rPr>
              <a:t>tuturor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sensurilor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cuvintelor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textului</a:t>
            </a:r>
            <a:r>
              <a:rPr lang="en-US" sz="2000" b="0" strike="noStrike" spc="-1" dirty="0">
                <a:latin typeface="Arial"/>
              </a:rPr>
              <a:t> care se </a:t>
            </a:r>
            <a:r>
              <a:rPr lang="en-US" sz="2000" b="0" strike="noStrike" spc="-1" dirty="0" err="1">
                <a:latin typeface="Arial"/>
              </a:rPr>
              <a:t>proceseaza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Cu C se </a:t>
            </a:r>
            <a:r>
              <a:rPr lang="en-US" sz="2000" b="0" strike="noStrike" spc="-1" dirty="0" err="1">
                <a:latin typeface="Arial"/>
              </a:rPr>
              <a:t>noteaza</a:t>
            </a:r>
            <a:r>
              <a:rPr lang="en-US" sz="2000" b="0" strike="noStrike" spc="-1" dirty="0">
                <a:latin typeface="Arial"/>
              </a:rPr>
              <a:t> o </a:t>
            </a:r>
            <a:r>
              <a:rPr lang="en-US" sz="2000" b="0" strike="noStrike" spc="-1" dirty="0" err="1">
                <a:latin typeface="Arial"/>
              </a:rPr>
              <a:t>configuratie</a:t>
            </a:r>
            <a:r>
              <a:rPr lang="en-US" sz="2000" b="0" strike="noStrike" spc="-1" dirty="0">
                <a:latin typeface="Arial"/>
              </a:rPr>
              <a:t> a </a:t>
            </a:r>
            <a:r>
              <a:rPr lang="en-US" sz="2000" b="0" strike="noStrike" spc="-1" dirty="0" err="1">
                <a:latin typeface="Arial"/>
              </a:rPr>
              <a:t>problemei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Reprezentarea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unei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configuratii</a:t>
            </a:r>
            <a:r>
              <a:rPr lang="en-US" sz="2000" b="0" strike="noStrike" spc="-1" dirty="0">
                <a:latin typeface="Arial"/>
              </a:rPr>
              <a:t> C a </a:t>
            </a:r>
            <a:r>
              <a:rPr lang="en-US" sz="2000" b="0" strike="noStrike" spc="-1" dirty="0" err="1">
                <a:latin typeface="Arial"/>
              </a:rPr>
              <a:t>problemei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consta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intr</a:t>
            </a:r>
            <a:r>
              <a:rPr lang="en-US" sz="2000" b="0" strike="noStrike" spc="-1" dirty="0">
                <a:latin typeface="Arial"/>
              </a:rPr>
              <a:t>-un vector de </a:t>
            </a:r>
            <a:r>
              <a:rPr lang="en-US" sz="2000" b="0" strike="noStrike" spc="-1" dirty="0" err="1">
                <a:latin typeface="Arial"/>
              </a:rPr>
              <a:t>intregi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astfel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incat</a:t>
            </a:r>
            <a:r>
              <a:rPr lang="en-US" sz="2000" b="0" strike="noStrike" spc="-1" dirty="0">
                <a:latin typeface="Arial"/>
              </a:rPr>
              <a:t> j = C[</a:t>
            </a:r>
            <a:r>
              <a:rPr lang="en-US" sz="2000" b="0" strike="noStrike" spc="-1" dirty="0" err="1">
                <a:latin typeface="Arial"/>
              </a:rPr>
              <a:t>i</a:t>
            </a:r>
            <a:r>
              <a:rPr lang="en-US" sz="2000" b="0" strike="noStrike" spc="-1" dirty="0">
                <a:latin typeface="Arial"/>
              </a:rPr>
              <a:t>] </a:t>
            </a:r>
            <a:r>
              <a:rPr lang="en-US" sz="2000" b="0" strike="noStrike" spc="-1" dirty="0" err="1">
                <a:latin typeface="Arial"/>
              </a:rPr>
              <a:t>este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sensul</a:t>
            </a:r>
            <a:r>
              <a:rPr lang="en-US" sz="2000" b="0" strike="noStrike" spc="-1" dirty="0">
                <a:latin typeface="Arial"/>
              </a:rPr>
              <a:t> j </a:t>
            </a:r>
            <a:r>
              <a:rPr lang="en-US" sz="2000" b="0" strike="noStrike" spc="-1" dirty="0" err="1">
                <a:latin typeface="Arial"/>
              </a:rPr>
              <a:t>selectat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pentru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cuvantul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w</a:t>
            </a:r>
            <a:r>
              <a:rPr lang="en-US" sz="2000" b="0" strike="noStrike" spc="-1" baseline="-25000" dirty="0" err="1">
                <a:latin typeface="Arial"/>
              </a:rPr>
              <a:t>i</a:t>
            </a:r>
            <a:endParaRPr lang="en-US" sz="2000" b="0" strike="noStrike" spc="-1" baseline="-25000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1" strike="noStrike" spc="-1" dirty="0" err="1">
                <a:latin typeface="Arial"/>
              </a:rPr>
              <a:t>Furnici</a:t>
            </a:r>
            <a:r>
              <a:rPr lang="en-US" sz="2000" b="1" strike="noStrike" spc="-1" dirty="0">
                <a:latin typeface="Arial"/>
              </a:rPr>
              <a:t> </a:t>
            </a:r>
            <a:r>
              <a:rPr lang="en-US" sz="2000" b="1" strike="noStrike" spc="-1" dirty="0" err="1">
                <a:latin typeface="Arial"/>
              </a:rPr>
              <a:t>artificiale</a:t>
            </a:r>
            <a:endParaRPr lang="en-US" sz="2000" b="1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Au </a:t>
            </a:r>
            <a:r>
              <a:rPr lang="en-US" sz="2000" b="0" strike="noStrike" spc="-1" dirty="0" err="1">
                <a:latin typeface="Arial"/>
              </a:rPr>
              <a:t>fost</a:t>
            </a:r>
            <a:r>
              <a:rPr lang="en-US" sz="2000" b="0" strike="noStrike" spc="-1" dirty="0">
                <a:latin typeface="Arial"/>
              </a:rPr>
              <a:t> prima data </a:t>
            </a:r>
            <a:r>
              <a:rPr lang="en-US" sz="2000" b="0" strike="noStrike" spc="-1" dirty="0" err="1">
                <a:latin typeface="Arial"/>
              </a:rPr>
              <a:t>folosite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pentru</a:t>
            </a:r>
            <a:r>
              <a:rPr lang="en-US" sz="2000" b="0" strike="noStrike" spc="-1" dirty="0">
                <a:latin typeface="Arial"/>
              </a:rPr>
              <a:t> a </a:t>
            </a:r>
            <a:r>
              <a:rPr lang="en-US" sz="2000" b="0" strike="noStrike" spc="-1" dirty="0" err="1">
                <a:latin typeface="Arial"/>
              </a:rPr>
              <a:t>rezolva</a:t>
            </a:r>
            <a:r>
              <a:rPr lang="en-US" sz="2000" b="0" strike="noStrike" spc="-1" dirty="0">
                <a:latin typeface="Arial"/>
              </a:rPr>
              <a:t> “Traveling Salesman Problem” (Dorigo </a:t>
            </a:r>
            <a:r>
              <a:rPr lang="en-US" sz="2000" b="0" strike="noStrike" spc="-1" dirty="0" err="1">
                <a:latin typeface="Arial"/>
              </a:rPr>
              <a:t>si</a:t>
            </a:r>
            <a:r>
              <a:rPr lang="en-US" sz="2000" b="0" strike="noStrike" spc="-1" dirty="0">
                <a:latin typeface="Arial"/>
              </a:rPr>
              <a:t> Gambardella, 1997)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Mediul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este</a:t>
            </a:r>
            <a:r>
              <a:rPr lang="en-US" sz="2000" b="0" strike="noStrike" spc="-1" dirty="0">
                <a:latin typeface="Arial"/>
              </a:rPr>
              <a:t>, de </a:t>
            </a:r>
            <a:r>
              <a:rPr lang="en-US" sz="2000" b="0" strike="noStrike" spc="-1" dirty="0" err="1">
                <a:latin typeface="Arial"/>
              </a:rPr>
              <a:t>obicei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b="0" strike="noStrike" spc="-1" dirty="0" err="1">
                <a:latin typeface="Arial"/>
              </a:rPr>
              <a:t>reprezentat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printr</a:t>
            </a:r>
            <a:r>
              <a:rPr lang="en-US" sz="2000" b="0" strike="noStrike" spc="-1" dirty="0">
                <a:latin typeface="Arial"/>
              </a:rPr>
              <a:t>-un </a:t>
            </a:r>
            <a:r>
              <a:rPr lang="en-US" sz="2000" b="0" strike="noStrike" spc="-1" dirty="0" err="1">
                <a:latin typeface="Arial"/>
              </a:rPr>
              <a:t>graf</a:t>
            </a:r>
            <a:r>
              <a:rPr lang="en-US" sz="2000" b="0" strike="noStrike" spc="-1" dirty="0">
                <a:latin typeface="Arial"/>
              </a:rPr>
              <a:t>, in </a:t>
            </a:r>
            <a:r>
              <a:rPr lang="en-US" sz="2000" b="0" strike="noStrike" spc="-1" dirty="0" err="1">
                <a:latin typeface="Arial"/>
              </a:rPr>
              <a:t>interiorul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caruia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furnici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virtuale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exploreaza</a:t>
            </a:r>
            <a:r>
              <a:rPr lang="en-US" sz="2000" b="0" strike="noStrike" spc="-1" dirty="0">
                <a:latin typeface="Arial"/>
              </a:rPr>
              <a:t> dare de </a:t>
            </a:r>
            <a:r>
              <a:rPr lang="en-US" sz="2000" b="0" strike="noStrike" spc="-1" dirty="0" err="1">
                <a:latin typeface="Arial"/>
              </a:rPr>
              <a:t>feromon</a:t>
            </a:r>
            <a:r>
              <a:rPr lang="en-US" sz="2000" b="0" strike="noStrike" spc="-1" dirty="0">
                <a:latin typeface="Arial"/>
              </a:rPr>
              <a:t> (</a:t>
            </a:r>
            <a:r>
              <a:rPr lang="en-US" sz="2000" b="0" strike="noStrike" spc="-1" dirty="0" err="1">
                <a:latin typeface="Arial"/>
              </a:rPr>
              <a:t>drumuri</a:t>
            </a:r>
            <a:r>
              <a:rPr lang="en-US" sz="2000" b="0" strike="noStrike" spc="-1" dirty="0">
                <a:latin typeface="Arial"/>
              </a:rPr>
              <a:t>) </a:t>
            </a:r>
            <a:r>
              <a:rPr lang="en-US" sz="2000" b="0" strike="noStrike" spc="-1" dirty="0" err="1">
                <a:latin typeface="Arial"/>
              </a:rPr>
              <a:t>depozitat</a:t>
            </a:r>
            <a:r>
              <a:rPr lang="en-US" sz="2000" b="0" strike="noStrike" spc="-1" dirty="0">
                <a:latin typeface="Arial"/>
              </a:rPr>
              <a:t> de </a:t>
            </a:r>
            <a:r>
              <a:rPr lang="en-US" sz="2000" b="0" strike="noStrike" spc="-1" dirty="0" err="1">
                <a:latin typeface="Arial"/>
              </a:rPr>
              <a:t>acele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furnici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latin typeface="Arial"/>
              </a:rPr>
              <a:t>Avantaje</a:t>
            </a:r>
            <a:r>
              <a:rPr lang="en-US" sz="20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O </a:t>
            </a:r>
            <a:r>
              <a:rPr lang="en-US" sz="2000" b="0" strike="noStrike" spc="-1" dirty="0" err="1">
                <a:latin typeface="Arial"/>
              </a:rPr>
              <a:t>buna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alternativa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pentru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rezolvarea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problemelor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modelate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prin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grafuri</a:t>
            </a:r>
            <a:endParaRPr lang="en-US" sz="20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latin typeface="Arial"/>
              </a:rPr>
              <a:t>Adaptabilitate</a:t>
            </a:r>
            <a:r>
              <a:rPr lang="en-US" sz="2000" b="0" strike="noStrike" spc="-1" dirty="0">
                <a:latin typeface="Arial"/>
              </a:rPr>
              <a:t> mare la </a:t>
            </a:r>
            <a:r>
              <a:rPr lang="en-US" sz="2000" b="0" strike="noStrike" spc="-1" dirty="0" err="1">
                <a:latin typeface="Arial"/>
              </a:rPr>
              <a:t>schimbarile</a:t>
            </a:r>
            <a:r>
              <a:rPr lang="en-US" sz="2000" b="0" strike="noStrike" spc="-1" dirty="0">
                <a:latin typeface="Arial"/>
              </a:rPr>
              <a:t> de </a:t>
            </a:r>
            <a:r>
              <a:rPr lang="en-US" sz="2000" b="0" strike="noStrike" spc="-1" dirty="0" err="1">
                <a:latin typeface="Arial"/>
              </a:rPr>
              <a:t>mediu</a:t>
            </a:r>
            <a:r>
              <a:rPr lang="en-US" sz="2000" b="0" strike="noStrike" spc="-1" dirty="0">
                <a:latin typeface="Arial"/>
              </a:rPr>
              <a:t> (</a:t>
            </a:r>
            <a:r>
              <a:rPr lang="en-US" sz="2000" b="0" strike="noStrike" spc="-1" dirty="0" err="1">
                <a:latin typeface="Arial"/>
              </a:rPr>
              <a:t>medii</a:t>
            </a:r>
            <a:r>
              <a:rPr lang="en-US" sz="2000" b="0" strike="noStrike" spc="-1" dirty="0">
                <a:latin typeface="Arial"/>
              </a:rPr>
              <a:t> cu grad mare de </a:t>
            </a:r>
            <a:r>
              <a:rPr lang="en-US" sz="2000" b="0" strike="noStrike" spc="-1" dirty="0" err="1">
                <a:latin typeface="Arial"/>
              </a:rPr>
              <a:t>schimbare</a:t>
            </a:r>
            <a:r>
              <a:rPr lang="en-US" sz="2000" b="0" strike="noStrike" spc="-1" dirty="0">
                <a:latin typeface="Arial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Fiecare sens posibil al unui cuvant este asociat unui cuib (nod frunza)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Cuiburile produc furnici care se misca in graf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Furnicile cara un miros (matrice) care contine cuvintele din definitia sensului corespunzator cuibului mama al furnicii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Tipuri de noduri pentru o furnica: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Cuibul mama (unde s-a nascut furnica)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Cuib dusman (corespunde unui alt sens al aceluiasi cuvant)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Potential cuib prieten (reprezentat de orice alt cuib)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Un nod simplu (orice nod care nu este cuib)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Fiecarui nod simplu, ii este asociat un vector de miros, de lungime fixata, care initial este  vid.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Exemplu de graf pentru reprezentare: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61A141-341A-4567-B372-3F27CFEA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4" y="797419"/>
            <a:ext cx="9575639" cy="3767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6A4776-F0B3-4285-9942-F319144154C7}"/>
              </a:ext>
            </a:extLst>
          </p:cNvPr>
          <p:cNvSpPr txBox="1"/>
          <p:nvPr/>
        </p:nvSpPr>
        <p:spPr>
          <a:xfrm>
            <a:off x="304800" y="4712688"/>
            <a:ext cx="927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arborelui</a:t>
            </a:r>
            <a:r>
              <a:rPr lang="en-US" dirty="0"/>
              <a:t> </a:t>
            </a:r>
            <a:r>
              <a:rPr lang="en-US" dirty="0" err="1"/>
              <a:t>corespunzatoare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en-US" dirty="0"/>
              <a:t> e </a:t>
            </a:r>
            <a:r>
              <a:rPr lang="en-US" dirty="0" err="1"/>
              <a:t>intreg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cuvantul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nodului</a:t>
            </a:r>
            <a:r>
              <a:rPr lang="en-US" dirty="0"/>
              <a:t> 7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cuvant</a:t>
            </a:r>
            <a:r>
              <a:rPr lang="en-US" dirty="0"/>
              <a:t> </a:t>
            </a:r>
            <a:r>
              <a:rPr lang="en-US" dirty="0" err="1"/>
              <a:t>polisemantic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65760"/>
            <a:ext cx="9071640" cy="424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Miscarea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furnicilor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depinde</a:t>
            </a:r>
            <a:r>
              <a:rPr lang="en-US" sz="2400" b="0" strike="noStrike" spc="-1" dirty="0">
                <a:latin typeface="Arial"/>
              </a:rPr>
              <a:t> de: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latin typeface="Arial"/>
              </a:rPr>
              <a:t>Scorurile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acordate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algoritmul</a:t>
            </a:r>
            <a:r>
              <a:rPr lang="en-US" sz="2400" b="0" strike="noStrike" spc="-1" dirty="0">
                <a:latin typeface="Arial"/>
              </a:rPr>
              <a:t> local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latin typeface="Arial"/>
              </a:rPr>
              <a:t>Prezenta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energiei</a:t>
            </a:r>
            <a:endParaRPr lang="en-US" sz="24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latin typeface="Arial"/>
              </a:rPr>
              <a:t>Trecerea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altor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furnici</a:t>
            </a:r>
            <a:r>
              <a:rPr lang="en-US" sz="2400" b="0" strike="noStrike" spc="-1" dirty="0">
                <a:latin typeface="Arial"/>
              </a:rPr>
              <a:t> (</a:t>
            </a:r>
            <a:r>
              <a:rPr lang="en-US" sz="2400" b="0" strike="noStrike" spc="-1" dirty="0" err="1">
                <a:latin typeface="Arial"/>
              </a:rPr>
              <a:t>atunci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cand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trec</a:t>
            </a:r>
            <a:r>
              <a:rPr lang="en-US" sz="2400" b="0" strike="noStrike" spc="-1" dirty="0">
                <a:latin typeface="Arial"/>
              </a:rPr>
              <a:t>, </a:t>
            </a:r>
            <a:r>
              <a:rPr lang="en-US" sz="2400" b="0" strike="noStrike" spc="-1" dirty="0" err="1">
                <a:latin typeface="Arial"/>
              </a:rPr>
              <a:t>furnicile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lasa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 dirty="0" err="1">
                <a:latin typeface="Arial"/>
              </a:rPr>
              <a:t>dara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feromon</a:t>
            </a:r>
            <a:r>
              <a:rPr lang="en-US" sz="2400" b="0" strike="noStrike" spc="-1" dirty="0">
                <a:latin typeface="Arial"/>
              </a:rPr>
              <a:t>, care se </a:t>
            </a:r>
            <a:r>
              <a:rPr lang="en-US" sz="2400" b="0" strike="noStrike" spc="-1" dirty="0" err="1">
                <a:latin typeface="Arial"/>
              </a:rPr>
              <a:t>evapora</a:t>
            </a:r>
            <a:r>
              <a:rPr lang="en-US" sz="2400" b="0" strike="noStrike" spc="-1" dirty="0">
                <a:latin typeface="Arial"/>
              </a:rPr>
              <a:t> cu </a:t>
            </a:r>
            <a:r>
              <a:rPr lang="en-US" sz="2400" b="0" strike="noStrike" spc="-1" dirty="0" err="1">
                <a:latin typeface="Arial"/>
              </a:rPr>
              <a:t>timpul</a:t>
            </a:r>
            <a:r>
              <a:rPr lang="en-US" sz="2400" b="0" strike="noStrike" spc="-1" dirty="0"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 err="1">
                <a:latin typeface="Arial"/>
              </a:rPr>
              <a:t>Vectorii</a:t>
            </a:r>
            <a:r>
              <a:rPr lang="en-US" sz="2400" b="0" strike="noStrike" spc="-1" dirty="0">
                <a:latin typeface="Arial"/>
              </a:rPr>
              <a:t> de </a:t>
            </a:r>
            <a:r>
              <a:rPr lang="en-US" sz="2400" b="0" strike="noStrike" spc="-1" dirty="0" err="1">
                <a:latin typeface="Arial"/>
              </a:rPr>
              <a:t>miros</a:t>
            </a:r>
            <a:r>
              <a:rPr lang="en-US" sz="2400" b="0" strike="noStrike" spc="-1" dirty="0">
                <a:latin typeface="Arial"/>
              </a:rPr>
              <a:t> (</a:t>
            </a:r>
            <a:r>
              <a:rPr lang="en-US" sz="2400" b="0" i="1" strike="noStrike" spc="-1" dirty="0" err="1">
                <a:latin typeface="Arial"/>
              </a:rPr>
              <a:t>odour</a:t>
            </a:r>
            <a:r>
              <a:rPr lang="en-US" sz="2400" b="0" strike="noStrike" spc="-1" dirty="0">
                <a:latin typeface="Arial"/>
              </a:rPr>
              <a:t>) ale </a:t>
            </a:r>
            <a:r>
              <a:rPr lang="en-US" sz="2400" b="0" strike="noStrike" spc="-1" dirty="0" err="1">
                <a:latin typeface="Arial"/>
              </a:rPr>
              <a:t>nodurilor</a:t>
            </a:r>
            <a:r>
              <a:rPr lang="en-US" sz="2400" b="0" strike="noStrike" spc="-1" dirty="0">
                <a:latin typeface="Arial"/>
              </a:rPr>
              <a:t> (</a:t>
            </a:r>
            <a:r>
              <a:rPr lang="en-US" sz="2400" b="0" strike="noStrike" spc="-1" dirty="0" err="1">
                <a:latin typeface="Arial"/>
              </a:rPr>
              <a:t>furnicile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depoziteaza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 dirty="0" err="1">
                <a:latin typeface="Arial"/>
              </a:rPr>
              <a:t>parte</a:t>
            </a:r>
            <a:r>
              <a:rPr lang="en-US" sz="2400" b="0" strike="noStrike" spc="-1" dirty="0">
                <a:latin typeface="Arial"/>
              </a:rPr>
              <a:t> din </a:t>
            </a:r>
            <a:r>
              <a:rPr lang="en-US" sz="2400" b="0" strike="noStrike" spc="-1" dirty="0" err="1">
                <a:latin typeface="Arial"/>
              </a:rPr>
              <a:t>mirosul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lor</a:t>
            </a:r>
            <a:r>
              <a:rPr lang="en-US" sz="2400" b="0" strike="noStrike" spc="-1" dirty="0">
                <a:latin typeface="Arial"/>
              </a:rPr>
              <a:t> in </a:t>
            </a:r>
            <a:r>
              <a:rPr lang="en-US" sz="2400" b="0" strike="noStrike" spc="-1" dirty="0" err="1">
                <a:latin typeface="Arial"/>
              </a:rPr>
              <a:t>nodurile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prin</a:t>
            </a:r>
            <a:r>
              <a:rPr lang="en-US" sz="2400" b="0" strike="noStrike" spc="-1" dirty="0">
                <a:latin typeface="Arial"/>
              </a:rPr>
              <a:t> care </a:t>
            </a:r>
            <a:r>
              <a:rPr lang="en-US" sz="2400" b="0" strike="noStrike" spc="-1" dirty="0" err="1">
                <a:latin typeface="Arial"/>
              </a:rPr>
              <a:t>trec</a:t>
            </a:r>
            <a:r>
              <a:rPr lang="en-US" sz="2400" b="0" strike="noStrike" spc="-1" dirty="0"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latin typeface="Arial"/>
              </a:rPr>
              <a:t>Atunci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cand</a:t>
            </a:r>
            <a:r>
              <a:rPr lang="en-US" sz="2400" b="0" strike="noStrike" spc="-1" dirty="0">
                <a:latin typeface="Arial"/>
              </a:rPr>
              <a:t> o </a:t>
            </a:r>
            <a:r>
              <a:rPr lang="en-US" sz="2400" b="0" strike="noStrike" spc="-1" dirty="0" err="1">
                <a:latin typeface="Arial"/>
              </a:rPr>
              <a:t>furnica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ajunge</a:t>
            </a:r>
            <a:r>
              <a:rPr lang="en-US" sz="2400" b="0" strike="noStrike" spc="-1" dirty="0">
                <a:latin typeface="Arial"/>
              </a:rPr>
              <a:t> in </a:t>
            </a:r>
            <a:r>
              <a:rPr lang="en-US" sz="2400" b="0" strike="noStrike" spc="-1" dirty="0" err="1">
                <a:latin typeface="Arial"/>
              </a:rPr>
              <a:t>cuibul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unui</a:t>
            </a:r>
            <a:r>
              <a:rPr lang="en-US" sz="2400" b="0" strike="noStrike" spc="-1" dirty="0">
                <a:latin typeface="Arial"/>
              </a:rPr>
              <a:t> alt </a:t>
            </a:r>
            <a:r>
              <a:rPr lang="en-US" sz="2400" b="0" strike="noStrike" spc="-1" dirty="0" err="1">
                <a:latin typeface="Arial"/>
              </a:rPr>
              <a:t>termen</a:t>
            </a:r>
            <a:r>
              <a:rPr lang="en-US" sz="2400" b="0" strike="noStrike" spc="-1" dirty="0">
                <a:latin typeface="Arial"/>
              </a:rPr>
              <a:t> (i.e. un nod care </a:t>
            </a:r>
            <a:r>
              <a:rPr lang="en-US" sz="2400" b="0" strike="noStrike" spc="-1" dirty="0" err="1">
                <a:latin typeface="Arial"/>
              </a:rPr>
              <a:t>corespunde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unui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sens</a:t>
            </a:r>
            <a:r>
              <a:rPr lang="en-US" sz="2400" b="0" strike="noStrike" spc="-1" dirty="0">
                <a:latin typeface="Arial"/>
              </a:rPr>
              <a:t>) </a:t>
            </a:r>
            <a:r>
              <a:rPr lang="en-US" sz="2400" b="0" strike="noStrike" spc="-1" dirty="0" err="1">
                <a:latin typeface="Arial"/>
              </a:rPr>
              <a:t>poate</a:t>
            </a:r>
            <a:r>
              <a:rPr lang="en-US" sz="2400" b="0" strike="noStrike" spc="-1" dirty="0">
                <a:latin typeface="Arial"/>
              </a:rPr>
              <a:t> decide: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continue </a:t>
            </a:r>
            <a:r>
              <a:rPr lang="en-US" sz="2400" b="0" strike="noStrike" spc="-1" dirty="0" err="1">
                <a:latin typeface="Arial"/>
              </a:rPr>
              <a:t>explorarea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sau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construiasca</a:t>
            </a:r>
            <a:r>
              <a:rPr lang="en-US" sz="2400" b="0" strike="noStrike" spc="-1" dirty="0">
                <a:latin typeface="Arial"/>
              </a:rPr>
              <a:t> un pod </a:t>
            </a:r>
            <a:r>
              <a:rPr lang="en-US" sz="2400" b="0" strike="noStrike" spc="-1" dirty="0" err="1">
                <a:latin typeface="Arial"/>
              </a:rPr>
              <a:t>intre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cele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doua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cuiburi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urmeze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acest</a:t>
            </a:r>
            <a:r>
              <a:rPr lang="en-US" sz="2400" b="0" strike="noStrike" spc="-1" dirty="0">
                <a:latin typeface="Arial"/>
              </a:rPr>
              <a:t> pod </a:t>
            </a:r>
            <a:r>
              <a:rPr lang="en-US" sz="2400" b="0" strike="noStrike" spc="-1" dirty="0" err="1">
                <a:latin typeface="Arial"/>
              </a:rPr>
              <a:t>pentru</a:t>
            </a:r>
            <a:r>
              <a:rPr lang="en-US" sz="2400" b="0" strike="noStrike" spc="-1" dirty="0">
                <a:latin typeface="Arial"/>
              </a:rPr>
              <a:t> a </a:t>
            </a:r>
            <a:r>
              <a:rPr lang="en-US" sz="2400" b="0" strike="noStrike" spc="-1" dirty="0" err="1">
                <a:latin typeface="Arial"/>
              </a:rPr>
              <a:t>ajunge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acasa</a:t>
            </a:r>
            <a:r>
              <a:rPr lang="en-US" sz="2400" b="0" strike="noStrike" spc="-1" dirty="0">
                <a:latin typeface="Arial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Formula 2"/>
              <p:cNvSpPr txBox="1"/>
              <p:nvPr/>
            </p:nvSpPr>
            <p:spPr>
              <a:xfrm>
                <a:off x="4711680" y="2671200"/>
                <a:ext cx="72000" cy="16920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2802</Words>
  <Application>Microsoft Office PowerPoint</Application>
  <PresentationFormat>Custom</PresentationFormat>
  <Paragraphs>212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Cristina Cristina</dc:creator>
  <dc:description/>
  <cp:lastModifiedBy>user</cp:lastModifiedBy>
  <cp:revision>39</cp:revision>
  <dcterms:created xsi:type="dcterms:W3CDTF">2020-02-19T00:42:19Z</dcterms:created>
  <dcterms:modified xsi:type="dcterms:W3CDTF">2020-02-19T21:32:20Z</dcterms:modified>
  <dc:language>en-US</dc:language>
</cp:coreProperties>
</file>