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6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8" r:id="rId23"/>
    <p:sldId id="277" r:id="rId24"/>
    <p:sldId id="25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21" autoAdjust="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46CA0-7094-42C5-B77E-027B7C7EAE05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F396E-3E4F-4108-B93C-ABCC834E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396E-3E4F-4108-B93C-ABCC834E1D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8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Cue words:</a:t>
            </a:r>
          </a:p>
          <a:p>
            <a:pPr marL="171450" indent="-171450">
              <a:buFontTx/>
              <a:buChar char="-"/>
            </a:pPr>
            <a:r>
              <a:rPr lang="en-US" dirty="0"/>
              <a:t>Bonus Words – </a:t>
            </a:r>
            <a:r>
              <a:rPr lang="en-US" dirty="0" err="1"/>
              <a:t>puncteaza</a:t>
            </a:r>
            <a:r>
              <a:rPr lang="en-US" dirty="0"/>
              <a:t> </a:t>
            </a:r>
            <a:r>
              <a:rPr lang="en-US" dirty="0" err="1"/>
              <a:t>propozitiile</a:t>
            </a:r>
            <a:r>
              <a:rPr lang="en-US" dirty="0"/>
              <a:t> </a:t>
            </a:r>
            <a:r>
              <a:rPr lang="en-US" dirty="0" err="1"/>
              <a:t>importante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Stigma words – effect negative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importantei</a:t>
            </a:r>
            <a:r>
              <a:rPr lang="en-US" dirty="0"/>
              <a:t> </a:t>
            </a:r>
            <a:r>
              <a:rPr lang="en-US" dirty="0" err="1"/>
              <a:t>propozitiei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Null words – neuter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irelevante</a:t>
            </a:r>
            <a:r>
              <a:rPr lang="en-US" dirty="0"/>
              <a:t> in </a:t>
            </a:r>
            <a:r>
              <a:rPr lang="en-US" dirty="0" err="1"/>
              <a:t>propozitie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396E-3E4F-4108-B93C-ABCC834E1D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16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Template-</a:t>
            </a:r>
            <a:r>
              <a:rPr lang="en-US" dirty="0" err="1"/>
              <a:t>uri</a:t>
            </a:r>
            <a:r>
              <a:rPr lang="en-US" dirty="0"/>
              <a:t> -&gt; </a:t>
            </a:r>
            <a:r>
              <a:rPr lang="en-US" dirty="0" err="1"/>
              <a:t>bazate</a:t>
            </a:r>
            <a:r>
              <a:rPr lang="en-US" dirty="0"/>
              <a:t> pe </a:t>
            </a:r>
            <a:r>
              <a:rPr lang="en-US" dirty="0" err="1"/>
              <a:t>articole</a:t>
            </a:r>
            <a:r>
              <a:rPr lang="en-US" dirty="0"/>
              <a:t> de </a:t>
            </a:r>
            <a:r>
              <a:rPr lang="en-US"/>
              <a:t>stiri</a:t>
            </a:r>
            <a:endParaRPr lang="en-US" dirty="0"/>
          </a:p>
          <a:p>
            <a:r>
              <a:rPr lang="en-US" dirty="0" err="1"/>
              <a:t>Schitele</a:t>
            </a:r>
            <a:r>
              <a:rPr lang="en-US" dirty="0"/>
              <a:t> sunt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specifice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ajuns</a:t>
            </a:r>
            <a:r>
              <a:rPr lang="en-US" dirty="0"/>
              <a:t> la </a:t>
            </a:r>
            <a:r>
              <a:rPr lang="en-US" dirty="0" err="1"/>
              <a:t>concluzia</a:t>
            </a:r>
            <a:r>
              <a:rPr lang="en-US" dirty="0"/>
              <a:t> ca e </a:t>
            </a:r>
            <a:r>
              <a:rPr lang="en-US" dirty="0" err="1"/>
              <a:t>nevoie</a:t>
            </a:r>
            <a:r>
              <a:rPr lang="en-US" dirty="0"/>
              <a:t> de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schite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renuntarea</a:t>
            </a:r>
            <a:r>
              <a:rPr lang="en-US" dirty="0"/>
              <a:t> la </a:t>
            </a:r>
            <a:r>
              <a:rPr lang="en-US" dirty="0" err="1"/>
              <a:t>abordare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396E-3E4F-4108-B93C-ABCC834E1D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79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180ish </a:t>
            </a:r>
            <a:r>
              <a:rPr lang="en-US" dirty="0" err="1"/>
              <a:t>documente</a:t>
            </a:r>
            <a:endParaRPr lang="en-US" dirty="0"/>
          </a:p>
          <a:p>
            <a:r>
              <a:rPr lang="en-US" dirty="0"/>
              <a:t>Labels:</a:t>
            </a:r>
          </a:p>
          <a:p>
            <a:pPr marL="171450" indent="-171450">
              <a:buFontTx/>
              <a:buChar char="-"/>
            </a:pPr>
            <a:r>
              <a:rPr lang="en-US" dirty="0"/>
              <a:t>1 </a:t>
            </a:r>
            <a:r>
              <a:rPr lang="en-US" dirty="0" err="1"/>
              <a:t>Propozitia</a:t>
            </a:r>
            <a:r>
              <a:rPr lang="en-US" dirty="0"/>
              <a:t> </a:t>
            </a:r>
            <a:r>
              <a:rPr lang="en-US" dirty="0" err="1"/>
              <a:t>extrasa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0 </a:t>
            </a:r>
            <a:r>
              <a:rPr lang="en-US" dirty="0" err="1"/>
              <a:t>Propozitia</a:t>
            </a:r>
            <a:r>
              <a:rPr lang="en-US" dirty="0"/>
              <a:t> nu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extrasa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396E-3E4F-4108-B93C-ABCC834E1D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43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Kupiec</a:t>
            </a:r>
            <a:r>
              <a:rPr lang="en-US" dirty="0"/>
              <a:t> din care a </a:t>
            </a:r>
            <a:r>
              <a:rPr lang="en-US" dirty="0" err="1"/>
              <a:t>scos</a:t>
            </a:r>
            <a:r>
              <a:rPr lang="en-US" dirty="0"/>
              <a:t> </a:t>
            </a:r>
            <a:r>
              <a:rPr lang="en-US" dirty="0" err="1"/>
              <a:t>Niave</a:t>
            </a:r>
            <a:r>
              <a:rPr lang="en-US" dirty="0"/>
              <a:t> Bayes ai a </a:t>
            </a:r>
            <a:r>
              <a:rPr lang="en-US" dirty="0" err="1"/>
              <a:t>folosit</a:t>
            </a:r>
            <a:r>
              <a:rPr lang="en-US" dirty="0"/>
              <a:t> Maximum Entropy </a:t>
            </a:r>
          </a:p>
          <a:p>
            <a:r>
              <a:rPr lang="en-US" dirty="0"/>
              <a:t>A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396E-3E4F-4108-B93C-ABCC834E1D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65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Metrica</a:t>
            </a:r>
            <a:r>
              <a:rPr lang="en-US" dirty="0"/>
              <a:t> de </a:t>
            </a:r>
            <a:r>
              <a:rPr lang="en-US" dirty="0" err="1"/>
              <a:t>similaritate</a:t>
            </a:r>
            <a:r>
              <a:rPr lang="en-US" dirty="0"/>
              <a:t>: </a:t>
            </a:r>
            <a:r>
              <a:rPr lang="en-US" dirty="0" err="1"/>
              <a:t>noi</a:t>
            </a:r>
            <a:r>
              <a:rPr lang="en-US" dirty="0"/>
              <a:t> o </a:t>
            </a:r>
            <a:r>
              <a:rPr lang="en-US" dirty="0" err="1"/>
              <a:t>definim</a:t>
            </a:r>
            <a:endParaRPr lang="en-US" dirty="0"/>
          </a:p>
          <a:p>
            <a:r>
              <a:rPr lang="en-US" dirty="0" err="1"/>
              <a:t>Ia</a:t>
            </a:r>
            <a:r>
              <a:rPr lang="en-US" dirty="0"/>
              <a:t> in </a:t>
            </a:r>
            <a:r>
              <a:rPr lang="en-US" dirty="0" err="1"/>
              <a:t>calcul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Cat de </a:t>
            </a:r>
            <a:r>
              <a:rPr lang="en-US" dirty="0" err="1"/>
              <a:t>similara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propozitia</a:t>
            </a:r>
            <a:r>
              <a:rPr lang="en-US" dirty="0"/>
              <a:t> pe care o </a:t>
            </a:r>
            <a:r>
              <a:rPr lang="en-US" dirty="0" err="1"/>
              <a:t>calculez</a:t>
            </a:r>
            <a:r>
              <a:rPr lang="en-US" dirty="0"/>
              <a:t> in </a:t>
            </a:r>
            <a:r>
              <a:rPr lang="en-US" dirty="0" err="1"/>
              <a:t>raport</a:t>
            </a:r>
            <a:r>
              <a:rPr lang="en-US" dirty="0"/>
              <a:t> cu </a:t>
            </a:r>
            <a:r>
              <a:rPr lang="en-US" dirty="0" err="1"/>
              <a:t>documentul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Cat de </a:t>
            </a:r>
            <a:r>
              <a:rPr lang="en-US" dirty="0" err="1"/>
              <a:t>similara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propozitia</a:t>
            </a:r>
            <a:r>
              <a:rPr lang="en-US" dirty="0"/>
              <a:t> in </a:t>
            </a:r>
            <a:r>
              <a:rPr lang="en-US" dirty="0" err="1"/>
              <a:t>raport</a:t>
            </a:r>
            <a:r>
              <a:rPr lang="en-US" dirty="0"/>
              <a:t> cu </a:t>
            </a:r>
            <a:r>
              <a:rPr lang="en-US" dirty="0" err="1"/>
              <a:t>propozitiile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alese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396E-3E4F-4108-B93C-ABCC834E1D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43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propozitiile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spatiu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clusterizeaza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 topic</a:t>
            </a:r>
          </a:p>
          <a:p>
            <a:r>
              <a:rPr lang="en-US" dirty="0"/>
              <a:t>Se </a:t>
            </a:r>
            <a:r>
              <a:rPr lang="en-US" dirty="0" err="1"/>
              <a:t>aleg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apropiate</a:t>
            </a:r>
            <a:r>
              <a:rPr lang="en-US" dirty="0"/>
              <a:t> </a:t>
            </a:r>
            <a:r>
              <a:rPr lang="en-US" dirty="0" err="1"/>
              <a:t>propozitii</a:t>
            </a:r>
            <a:r>
              <a:rPr lang="en-US" dirty="0"/>
              <a:t> de </a:t>
            </a:r>
            <a:r>
              <a:rPr lang="en-US" dirty="0" err="1"/>
              <a:t>centre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396E-3E4F-4108-B93C-ABCC834E1D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04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bazeaza</a:t>
            </a:r>
            <a:r>
              <a:rPr lang="en-US" dirty="0"/>
              <a:t> pe Lexical Centrality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Matrice</a:t>
            </a:r>
            <a:r>
              <a:rPr lang="en-US" dirty="0"/>
              <a:t> de </a:t>
            </a:r>
            <a:r>
              <a:rPr lang="en-US" dirty="0" err="1"/>
              <a:t>similaritate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Se </a:t>
            </a:r>
            <a:r>
              <a:rPr lang="en-US" dirty="0" err="1"/>
              <a:t>conecteaza</a:t>
            </a:r>
            <a:r>
              <a:rPr lang="en-US" dirty="0"/>
              <a:t> </a:t>
            </a:r>
            <a:r>
              <a:rPr lang="en-US" dirty="0" err="1"/>
              <a:t>nodurile</a:t>
            </a:r>
            <a:r>
              <a:rPr lang="en-US" dirty="0"/>
              <a:t>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matricei</a:t>
            </a:r>
            <a:r>
              <a:rPr lang="en-US" dirty="0"/>
              <a:t> de </a:t>
            </a:r>
            <a:r>
              <a:rPr lang="en-US" dirty="0" err="1"/>
              <a:t>similaritate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Se </a:t>
            </a:r>
            <a:r>
              <a:rPr lang="en-US" dirty="0" err="1"/>
              <a:t>aleg</a:t>
            </a:r>
            <a:r>
              <a:rPr lang="en-US" dirty="0"/>
              <a:t> </a:t>
            </a:r>
            <a:r>
              <a:rPr lang="en-US" dirty="0" err="1"/>
              <a:t>propozitiile</a:t>
            </a:r>
            <a:r>
              <a:rPr lang="en-US" dirty="0"/>
              <a:t> cu </a:t>
            </a:r>
            <a:r>
              <a:rPr lang="en-US" dirty="0" err="1"/>
              <a:t>muchii</a:t>
            </a:r>
            <a:r>
              <a:rPr lang="en-US" dirty="0"/>
              <a:t> in Threshold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396E-3E4F-4108-B93C-ABCC834E1D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04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Fiecare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cuvant</a:t>
            </a:r>
            <a:r>
              <a:rPr lang="en-US" dirty="0">
                <a:sym typeface="Wingdings" panose="05000000000000000000" pitchFamily="2" charset="2"/>
              </a:rPr>
              <a:t> din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396E-3E4F-4108-B93C-ABCC834E1D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81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Extrinsenc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2 </a:t>
            </a:r>
            <a:r>
              <a:rPr lang="en-US" dirty="0" err="1"/>
              <a:t>grupuri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1 </a:t>
            </a:r>
            <a:r>
              <a:rPr lang="en-US" dirty="0" err="1"/>
              <a:t>primeste</a:t>
            </a:r>
            <a:r>
              <a:rPr lang="en-US" dirty="0"/>
              <a:t> </a:t>
            </a:r>
            <a:r>
              <a:rPr lang="en-US" dirty="0" err="1"/>
              <a:t>textul</a:t>
            </a:r>
            <a:r>
              <a:rPr lang="en-US" dirty="0"/>
              <a:t>, </a:t>
            </a:r>
            <a:r>
              <a:rPr lang="en-US" dirty="0" err="1"/>
              <a:t>celalalt</a:t>
            </a:r>
            <a:r>
              <a:rPr lang="en-US" dirty="0"/>
              <a:t> </a:t>
            </a:r>
            <a:r>
              <a:rPr lang="en-US" dirty="0" err="1"/>
              <a:t>sumarizarea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Se da un “test”</a:t>
            </a:r>
          </a:p>
          <a:p>
            <a:pPr marL="171450" indent="-171450">
              <a:buFontTx/>
              <a:buChar char="-"/>
            </a:pPr>
            <a:r>
              <a:rPr lang="en-US" dirty="0"/>
              <a:t>Cu cat sunt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apropiate</a:t>
            </a:r>
            <a:r>
              <a:rPr lang="en-US" dirty="0"/>
              <a:t> </a:t>
            </a:r>
            <a:r>
              <a:rPr lang="en-US" dirty="0" err="1"/>
              <a:t>rezultatele</a:t>
            </a:r>
            <a:r>
              <a:rPr lang="en-US" dirty="0"/>
              <a:t> cu </a:t>
            </a:r>
            <a:r>
              <a:rPr lang="en-US" dirty="0" err="1"/>
              <a:t>atat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396E-3E4F-4108-B93C-ABCC834E1DE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79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Utility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Cazul</a:t>
            </a:r>
            <a:r>
              <a:rPr lang="en-US" dirty="0">
                <a:sym typeface="Wingdings" panose="05000000000000000000" pitchFamily="2" charset="2"/>
              </a:rPr>
              <a:t> in care 2 </a:t>
            </a:r>
            <a:r>
              <a:rPr lang="en-US" dirty="0" err="1">
                <a:sym typeface="Wingdings" panose="05000000000000000000" pitchFamily="2" charset="2"/>
              </a:rPr>
              <a:t>propozitii</a:t>
            </a:r>
            <a:r>
              <a:rPr lang="en-US" dirty="0">
                <a:sym typeface="Wingdings" panose="05000000000000000000" pitchFamily="2" charset="2"/>
              </a:rPr>
              <a:t> sunt </a:t>
            </a:r>
            <a:r>
              <a:rPr lang="en-US" dirty="0" err="1">
                <a:sym typeface="Wingdings" panose="05000000000000000000" pitchFamily="2" charset="2"/>
              </a:rPr>
              <a:t>foarte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apropiate</a:t>
            </a:r>
            <a:r>
              <a:rPr lang="en-US" dirty="0">
                <a:sym typeface="Wingdings" panose="05000000000000000000" pitchFamily="2" charset="2"/>
              </a:rPr>
              <a:t> ca </a:t>
            </a:r>
            <a:r>
              <a:rPr lang="en-US" dirty="0" err="1">
                <a:sym typeface="Wingdings" panose="05000000000000000000" pitchFamily="2" charset="2"/>
              </a:rPr>
              <a:t>sens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factorul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uman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alege</a:t>
            </a:r>
            <a:r>
              <a:rPr lang="en-US" dirty="0">
                <a:sym typeface="Wingdings" panose="05000000000000000000" pitchFamily="2" charset="2"/>
              </a:rPr>
              <a:t> una din </a:t>
            </a:r>
            <a:r>
              <a:rPr lang="en-US" dirty="0" err="1">
                <a:sym typeface="Wingdings" panose="05000000000000000000" pitchFamily="2" charset="2"/>
              </a:rPr>
              <a:t>ele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dar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sumarizarea</a:t>
            </a:r>
            <a:r>
              <a:rPr lang="en-US" dirty="0">
                <a:sym typeface="Wingdings" panose="05000000000000000000" pitchFamily="2" charset="2"/>
              </a:rPr>
              <a:t> automata pe </a:t>
            </a:r>
            <a:r>
              <a:rPr lang="en-US" dirty="0" err="1">
                <a:sym typeface="Wingdings" panose="05000000000000000000" pitchFamily="2" charset="2"/>
              </a:rPr>
              <a:t>cealalata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r>
              <a:rPr lang="en-US" dirty="0" err="1">
                <a:sym typeface="Wingdings" panose="05000000000000000000" pitchFamily="2" charset="2"/>
              </a:rPr>
              <a:t>Astfel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putem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avea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spre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exemplu</a:t>
            </a:r>
            <a:r>
              <a:rPr lang="en-US" dirty="0">
                <a:sym typeface="Wingdings" panose="05000000000000000000" pitchFamily="2" charset="2"/>
              </a:rPr>
              <a:t>, un </a:t>
            </a:r>
            <a:r>
              <a:rPr lang="en-US" dirty="0" err="1">
                <a:sym typeface="Wingdings" panose="05000000000000000000" pitchFamily="2" charset="2"/>
              </a:rPr>
              <a:t>scor</a:t>
            </a:r>
            <a:r>
              <a:rPr lang="en-US" dirty="0">
                <a:sym typeface="Wingdings" panose="05000000000000000000" pitchFamily="2" charset="2"/>
              </a:rPr>
              <a:t> de 19 vs un </a:t>
            </a:r>
            <a:r>
              <a:rPr lang="en-US" dirty="0" err="1">
                <a:sym typeface="Wingdings" panose="05000000000000000000" pitchFamily="2" charset="2"/>
              </a:rPr>
              <a:t>scor</a:t>
            </a:r>
            <a:r>
              <a:rPr lang="en-US" dirty="0">
                <a:sym typeface="Wingdings" panose="05000000000000000000" pitchFamily="2" charset="2"/>
              </a:rPr>
              <a:t> de 18 </a:t>
            </a:r>
            <a:r>
              <a:rPr lang="en-US" dirty="0" err="1">
                <a:sym typeface="Wingdings" panose="05000000000000000000" pitchFamily="2" charset="2"/>
              </a:rPr>
              <a:t>deci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ambele</a:t>
            </a:r>
            <a:r>
              <a:rPr lang="en-US" dirty="0">
                <a:sym typeface="Wingdings" panose="05000000000000000000" pitchFamily="2" charset="2"/>
              </a:rPr>
              <a:t> sunt </a:t>
            </a:r>
            <a:r>
              <a:rPr lang="en-US" dirty="0" err="1">
                <a:sym typeface="Wingdings" panose="05000000000000000000" pitchFamily="2" charset="2"/>
              </a:rPr>
              <a:t>aproape</a:t>
            </a:r>
            <a:r>
              <a:rPr lang="en-US" dirty="0">
                <a:sym typeface="Wingdings" panose="05000000000000000000" pitchFamily="2" charset="2"/>
              </a:rPr>
              <a:t> la </a:t>
            </a:r>
            <a:r>
              <a:rPr lang="en-US" dirty="0" err="1">
                <a:sym typeface="Wingdings" panose="05000000000000000000" pitchFamily="2" charset="2"/>
              </a:rPr>
              <a:t>fel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bune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ROUGE-N  Set de </a:t>
            </a:r>
            <a:r>
              <a:rPr lang="en-US" dirty="0" err="1">
                <a:sym typeface="Wingdings" panose="05000000000000000000" pitchFamily="2" charset="2"/>
              </a:rPr>
              <a:t>sumarizari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folosind</a:t>
            </a:r>
            <a:r>
              <a:rPr lang="en-US" dirty="0">
                <a:sym typeface="Wingdings" panose="05000000000000000000" pitchFamily="2" charset="2"/>
              </a:rPr>
              <a:t> n-</a:t>
            </a:r>
            <a:r>
              <a:rPr lang="en-US" dirty="0" err="1">
                <a:sym typeface="Wingdings" panose="05000000000000000000" pitchFamily="2" charset="2"/>
              </a:rPr>
              <a:t>grame</a:t>
            </a:r>
            <a:r>
              <a:rPr lang="en-US" dirty="0">
                <a:sym typeface="Wingdings" panose="05000000000000000000" pitchFamily="2" charset="2"/>
              </a:rPr>
              <a:t> care se </a:t>
            </a:r>
            <a:r>
              <a:rPr lang="en-US" dirty="0" err="1">
                <a:sym typeface="Wingdings" panose="05000000000000000000" pitchFamily="2" charset="2"/>
              </a:rPr>
              <a:t>suprapun</a:t>
            </a:r>
            <a:r>
              <a:rPr lang="en-US" dirty="0">
                <a:sym typeface="Wingdings" panose="05000000000000000000" pitchFamily="2" charset="2"/>
              </a:rPr>
              <a:t> in </a:t>
            </a:r>
            <a:r>
              <a:rPr lang="en-US" dirty="0" err="1">
                <a:sym typeface="Wingdings" panose="05000000000000000000" pitchFamily="2" charset="2"/>
              </a:rPr>
              <a:t>documente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396E-3E4F-4108-B93C-ABCC834E1DE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10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 din </a:t>
            </a:r>
            <a:r>
              <a:rPr lang="en-US" dirty="0" err="1"/>
              <a:t>ce</a:t>
            </a:r>
            <a:r>
              <a:rPr lang="en-US" dirty="0"/>
              <a:t> in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endParaRPr lang="en-US" dirty="0"/>
          </a:p>
          <a:p>
            <a:r>
              <a:rPr lang="en-US" dirty="0"/>
              <a:t>Din </a:t>
            </a:r>
            <a:r>
              <a:rPr lang="en-US" dirty="0" err="1"/>
              <a:t>ce</a:t>
            </a:r>
            <a:r>
              <a:rPr lang="en-US" dirty="0"/>
              <a:t> in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prelucrare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(de </a:t>
            </a:r>
            <a:r>
              <a:rPr lang="en-US" dirty="0" err="1"/>
              <a:t>catre</a:t>
            </a:r>
            <a:r>
              <a:rPr lang="en-US" dirty="0"/>
              <a:t> om)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396E-3E4F-4108-B93C-ABCC834E1D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623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Domeniu</a:t>
            </a:r>
            <a:r>
              <a:rPr lang="en-US" dirty="0"/>
              <a:t> in </a:t>
            </a:r>
            <a:r>
              <a:rPr lang="en-US" dirty="0" err="1"/>
              <a:t>dezvoltate</a:t>
            </a:r>
            <a:r>
              <a:rPr lang="en-US" dirty="0"/>
              <a:t> </a:t>
            </a:r>
            <a:r>
              <a:rPr lang="en-US" dirty="0" err="1"/>
              <a:t>avand</a:t>
            </a:r>
            <a:r>
              <a:rPr lang="en-US" dirty="0"/>
              <a:t> in </a:t>
            </a:r>
            <a:r>
              <a:rPr lang="en-US" dirty="0" err="1"/>
              <a:t>vedere</a:t>
            </a:r>
            <a:r>
              <a:rPr lang="en-US" dirty="0"/>
              <a:t> </a:t>
            </a:r>
            <a:r>
              <a:rPr lang="en-US" dirty="0" err="1"/>
              <a:t>cresterea</a:t>
            </a:r>
            <a:r>
              <a:rPr lang="en-US" dirty="0"/>
              <a:t> </a:t>
            </a:r>
            <a:r>
              <a:rPr lang="en-US" dirty="0" err="1"/>
              <a:t>datelor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396E-3E4F-4108-B93C-ABCC834E1D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23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alegem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informatiile</a:t>
            </a:r>
            <a:r>
              <a:rPr lang="en-US" dirty="0"/>
              <a:t> </a:t>
            </a:r>
            <a:r>
              <a:rPr lang="en-US" dirty="0" err="1"/>
              <a:t>relevante</a:t>
            </a:r>
            <a:r>
              <a:rPr lang="en-US" dirty="0"/>
              <a:t> din text</a:t>
            </a:r>
          </a:p>
          <a:p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exprimam</a:t>
            </a:r>
            <a:r>
              <a:rPr lang="en-US" dirty="0"/>
              <a:t> </a:t>
            </a:r>
            <a:r>
              <a:rPr lang="en-US" dirty="0" err="1"/>
              <a:t>acele</a:t>
            </a:r>
            <a:r>
              <a:rPr lang="en-US" dirty="0"/>
              <a:t> </a:t>
            </a:r>
            <a:r>
              <a:rPr lang="en-US" dirty="0" err="1"/>
              <a:t>informatii</a:t>
            </a:r>
            <a:r>
              <a:rPr lang="en-US" dirty="0"/>
              <a:t> in </a:t>
            </a:r>
            <a:r>
              <a:rPr lang="en-US" dirty="0" err="1"/>
              <a:t>rezumatul</a:t>
            </a:r>
            <a:r>
              <a:rPr lang="en-US" dirty="0"/>
              <a:t> final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396E-3E4F-4108-B93C-ABCC834E1D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86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Din </a:t>
            </a:r>
            <a:r>
              <a:rPr lang="en-US" dirty="0" err="1"/>
              <a:t>ideea</a:t>
            </a:r>
            <a:r>
              <a:rPr lang="en-US" dirty="0"/>
              <a:t> </a:t>
            </a:r>
            <a:r>
              <a:rPr lang="en-US" dirty="0" err="1"/>
              <a:t>principala</a:t>
            </a:r>
            <a:r>
              <a:rPr lang="en-US" dirty="0"/>
              <a:t> =&gt; se face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optimizarea</a:t>
            </a:r>
            <a:r>
              <a:rPr lang="en-US" dirty="0"/>
              <a:t> </a:t>
            </a:r>
            <a:r>
              <a:rPr lang="en-US" dirty="0" err="1"/>
              <a:t>acoperirii</a:t>
            </a:r>
            <a:r>
              <a:rPr lang="en-US" dirty="0"/>
              <a:t> </a:t>
            </a:r>
            <a:r>
              <a:rPr lang="en-US" dirty="0" err="1"/>
              <a:t>tematicii</a:t>
            </a:r>
            <a:r>
              <a:rPr lang="en-US" dirty="0"/>
              <a:t> + </a:t>
            </a:r>
            <a:r>
              <a:rPr lang="en-US" dirty="0" err="1"/>
              <a:t>optimizarea</a:t>
            </a:r>
            <a:r>
              <a:rPr lang="en-US" dirty="0"/>
              <a:t> </a:t>
            </a:r>
            <a:r>
              <a:rPr lang="en-US" dirty="0" err="1"/>
              <a:t>lizibilitatii</a:t>
            </a:r>
            <a:endParaRPr lang="en-US" dirty="0"/>
          </a:p>
          <a:p>
            <a:r>
              <a:rPr lang="en-US" dirty="0" err="1"/>
              <a:t>Adica</a:t>
            </a:r>
            <a:r>
              <a:rPr lang="en-US" dirty="0"/>
              <a:t>,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acoperim</a:t>
            </a:r>
            <a:r>
              <a:rPr lang="en-US" dirty="0"/>
              <a:t> </a:t>
            </a:r>
            <a:r>
              <a:rPr lang="en-US" dirty="0" err="1"/>
              <a:t>tematica</a:t>
            </a:r>
            <a:r>
              <a:rPr lang="en-US" dirty="0"/>
              <a:t> (</a:t>
            </a:r>
            <a:r>
              <a:rPr lang="en-US" dirty="0" err="1"/>
              <a:t>sa</a:t>
            </a:r>
            <a:r>
              <a:rPr lang="en-US" dirty="0"/>
              <a:t> nu </a:t>
            </a:r>
            <a:r>
              <a:rPr lang="en-US" dirty="0" err="1"/>
              <a:t>aruncam</a:t>
            </a:r>
            <a:r>
              <a:rPr lang="en-US" dirty="0"/>
              <a:t> </a:t>
            </a:r>
            <a:r>
              <a:rPr lang="en-US" dirty="0" err="1"/>
              <a:t>informatii</a:t>
            </a:r>
            <a:r>
              <a:rPr lang="en-US" dirty="0"/>
              <a:t> utile)</a:t>
            </a:r>
          </a:p>
          <a:p>
            <a:r>
              <a:rPr lang="en-US" dirty="0"/>
              <a:t>Si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aiba</a:t>
            </a:r>
            <a:r>
              <a:rPr lang="en-US" dirty="0"/>
              <a:t> </a:t>
            </a:r>
            <a:r>
              <a:rPr lang="en-US" dirty="0" err="1"/>
              <a:t>sens</a:t>
            </a:r>
            <a:r>
              <a:rPr lang="en-US" dirty="0"/>
              <a:t> </a:t>
            </a:r>
            <a:r>
              <a:rPr lang="en-US" dirty="0" err="1"/>
              <a:t>textul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396E-3E4F-4108-B93C-ABCC834E1D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27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Document – Un </a:t>
            </a:r>
            <a:r>
              <a:rPr lang="en-US" dirty="0" err="1"/>
              <a:t>singur</a:t>
            </a:r>
            <a:r>
              <a:rPr lang="en-US" dirty="0"/>
              <a:t> document de input</a:t>
            </a:r>
          </a:p>
          <a:p>
            <a:r>
              <a:rPr lang="en-US" dirty="0"/>
              <a:t>Multi Document – Mai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documente</a:t>
            </a:r>
            <a:r>
              <a:rPr lang="en-US" dirty="0"/>
              <a:t> de input</a:t>
            </a:r>
          </a:p>
          <a:p>
            <a:r>
              <a:rPr lang="en-US" dirty="0"/>
              <a:t>Specific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domeniu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Are </a:t>
            </a:r>
            <a:r>
              <a:rPr lang="en-US" dirty="0" err="1">
                <a:sym typeface="Wingdings" panose="05000000000000000000" pitchFamily="2" charset="2"/>
              </a:rPr>
              <a:t>informatii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despre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domeniul</a:t>
            </a:r>
            <a:r>
              <a:rPr lang="en-US" dirty="0">
                <a:sym typeface="Wingdings" panose="05000000000000000000" pitchFamily="2" charset="2"/>
              </a:rPr>
              <a:t> respective</a:t>
            </a:r>
          </a:p>
          <a:p>
            <a:r>
              <a:rPr lang="en-US" dirty="0" err="1">
                <a:sym typeface="Wingdings" panose="05000000000000000000" pitchFamily="2" charset="2"/>
              </a:rPr>
              <a:t>Bazat</a:t>
            </a:r>
            <a:r>
              <a:rPr lang="en-US" dirty="0">
                <a:sym typeface="Wingdings" panose="05000000000000000000" pitchFamily="2" charset="2"/>
              </a:rPr>
              <a:t> pe </a:t>
            </a:r>
            <a:r>
              <a:rPr lang="en-US" dirty="0" err="1">
                <a:sym typeface="Wingdings" panose="05000000000000000000" pitchFamily="2" charset="2"/>
              </a:rPr>
              <a:t>interogari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Spre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exemplu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rezumatele</a:t>
            </a:r>
            <a:r>
              <a:rPr lang="en-US" dirty="0">
                <a:sym typeface="Wingdings" panose="05000000000000000000" pitchFamily="2" charset="2"/>
              </a:rPr>
              <a:t> de la </a:t>
            </a:r>
            <a:r>
              <a:rPr lang="en-US" dirty="0" err="1">
                <a:sym typeface="Wingdings" panose="05000000000000000000" pitchFamily="2" charset="2"/>
              </a:rPr>
              <a:t>cautarile</a:t>
            </a:r>
            <a:r>
              <a:rPr lang="en-US" dirty="0">
                <a:sym typeface="Wingdings" panose="05000000000000000000" pitchFamily="2" charset="2"/>
              </a:rPr>
              <a:t> google</a:t>
            </a:r>
          </a:p>
          <a:p>
            <a:r>
              <a:rPr lang="en-US" dirty="0">
                <a:sym typeface="Wingdings" panose="05000000000000000000" pitchFamily="2" charset="2"/>
              </a:rPr>
              <a:t>Generic  </a:t>
            </a:r>
            <a:r>
              <a:rPr lang="en-US" dirty="0" err="1">
                <a:sym typeface="Wingdings" panose="05000000000000000000" pitchFamily="2" charset="2"/>
              </a:rPr>
              <a:t>Nicio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informatie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396E-3E4F-4108-B93C-ABCC834E1D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35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Extractiv</a:t>
            </a:r>
            <a:r>
              <a:rPr lang="en-US" dirty="0"/>
              <a:t> -&gt; Lack of Balance -&gt;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exemplu</a:t>
            </a:r>
            <a:r>
              <a:rPr lang="en-US" dirty="0"/>
              <a:t> 2 </a:t>
            </a:r>
            <a:r>
              <a:rPr lang="en-US" dirty="0" err="1"/>
              <a:t>paragrafe</a:t>
            </a:r>
            <a:r>
              <a:rPr lang="en-US" dirty="0"/>
              <a:t>, se </a:t>
            </a:r>
            <a:r>
              <a:rPr lang="en-US" dirty="0" err="1"/>
              <a:t>extrage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</a:t>
            </a:r>
            <a:r>
              <a:rPr lang="en-US" dirty="0" err="1"/>
              <a:t>paragraf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informatiile</a:t>
            </a:r>
            <a:r>
              <a:rPr lang="en-US" dirty="0"/>
              <a:t> din al 2-lea </a:t>
            </a:r>
            <a:r>
              <a:rPr lang="en-US" dirty="0" err="1"/>
              <a:t>paragraf</a:t>
            </a:r>
            <a:r>
              <a:rPr lang="en-US" dirty="0"/>
              <a:t> nu </a:t>
            </a:r>
          </a:p>
          <a:p>
            <a:r>
              <a:rPr lang="en-US" dirty="0" err="1"/>
              <a:t>Abstractiv</a:t>
            </a:r>
            <a:r>
              <a:rPr lang="en-US" dirty="0"/>
              <a:t> -&gt; </a:t>
            </a:r>
            <a:r>
              <a:rPr lang="en-US" dirty="0" err="1"/>
              <a:t>asemanator</a:t>
            </a:r>
            <a:r>
              <a:rPr lang="en-US" dirty="0"/>
              <a:t> </a:t>
            </a:r>
            <a:r>
              <a:rPr lang="en-US" dirty="0" err="1"/>
              <a:t>oamenilor</a:t>
            </a:r>
            <a:r>
              <a:rPr lang="en-US" dirty="0"/>
              <a:t>, cu </a:t>
            </a:r>
            <a:r>
              <a:rPr lang="en-US" dirty="0" err="1"/>
              <a:t>cuvintele</a:t>
            </a:r>
            <a:r>
              <a:rPr lang="en-US" dirty="0"/>
              <a:t> </a:t>
            </a:r>
            <a:r>
              <a:rPr lang="en-US" dirty="0" err="1"/>
              <a:t>noastre</a:t>
            </a:r>
            <a:r>
              <a:rPr lang="en-US" dirty="0"/>
              <a:t>,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greu</a:t>
            </a:r>
            <a:r>
              <a:rPr lang="en-US" dirty="0"/>
              <a:t> de </a:t>
            </a:r>
            <a:r>
              <a:rPr lang="en-US" dirty="0" err="1"/>
              <a:t>facut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396E-3E4F-4108-B93C-ABCC834E1D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13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396E-3E4F-4108-B93C-ABCC834E1D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78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sentence </a:t>
            </a:r>
          </a:p>
          <a:p>
            <a:r>
              <a:rPr lang="en-US" dirty="0"/>
              <a:t>S-a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tehnica</a:t>
            </a:r>
            <a:r>
              <a:rPr lang="en-US" dirty="0"/>
              <a:t> </a:t>
            </a:r>
            <a:r>
              <a:rPr lang="en-US" dirty="0" err="1"/>
              <a:t>asta</a:t>
            </a:r>
            <a:r>
              <a:rPr lang="en-US" dirty="0"/>
              <a:t> ca “starting point”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paper-</a:t>
            </a:r>
            <a:r>
              <a:rPr lang="en-US" dirty="0" err="1"/>
              <a:t>uri</a:t>
            </a:r>
            <a:r>
              <a:rPr lang="en-US" dirty="0"/>
              <a:t> care au </a:t>
            </a:r>
            <a:r>
              <a:rPr lang="en-US" dirty="0" err="1"/>
              <a:t>aparut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396E-3E4F-4108-B93C-ABCC834E1D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16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Frequency of content terms -&gt; </a:t>
            </a:r>
            <a:r>
              <a:rPr lang="en-US" dirty="0" err="1"/>
              <a:t>frecventa</a:t>
            </a:r>
            <a:r>
              <a:rPr lang="en-US" dirty="0"/>
              <a:t> </a:t>
            </a:r>
            <a:r>
              <a:rPr lang="en-US" dirty="0" err="1"/>
              <a:t>cuvintelor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Preprocesare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 </a:t>
            </a:r>
            <a:r>
              <a:rPr lang="en-US" dirty="0" err="1"/>
              <a:t>scos</a:t>
            </a:r>
            <a:r>
              <a:rPr lang="en-US" dirty="0"/>
              <a:t> </a:t>
            </a:r>
            <a:r>
              <a:rPr lang="en-US" dirty="0" err="1"/>
              <a:t>cuvintele</a:t>
            </a:r>
            <a:r>
              <a:rPr lang="en-US" dirty="0"/>
              <a:t> de </a:t>
            </a:r>
            <a:r>
              <a:rPr lang="en-US" dirty="0" err="1"/>
              <a:t>legatura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 </a:t>
            </a:r>
            <a:r>
              <a:rPr lang="en-US" dirty="0" err="1"/>
              <a:t>facut</a:t>
            </a:r>
            <a:r>
              <a:rPr lang="en-US" dirty="0"/>
              <a:t> stemming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396E-3E4F-4108-B93C-ABCC834E1D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27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B2A6BCD-3E60-4707-91C2-DC5B8A6AF4C6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4245A08-A2A9-4853-B8ED-CB47F5F1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4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6BCD-3E60-4707-91C2-DC5B8A6AF4C6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5A08-A2A9-4853-B8ED-CB47F5F1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7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6BCD-3E60-4707-91C2-DC5B8A6AF4C6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5A08-A2A9-4853-B8ED-CB47F5F1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68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6BCD-3E60-4707-91C2-DC5B8A6AF4C6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5A08-A2A9-4853-B8ED-CB47F5F1843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0507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6BCD-3E60-4707-91C2-DC5B8A6AF4C6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5A08-A2A9-4853-B8ED-CB47F5F1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28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6BCD-3E60-4707-91C2-DC5B8A6AF4C6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5A08-A2A9-4853-B8ED-CB47F5F1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3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6BCD-3E60-4707-91C2-DC5B8A6AF4C6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5A08-A2A9-4853-B8ED-CB47F5F1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54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6BCD-3E60-4707-91C2-DC5B8A6AF4C6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5A08-A2A9-4853-B8ED-CB47F5F1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66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6BCD-3E60-4707-91C2-DC5B8A6AF4C6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5A08-A2A9-4853-B8ED-CB47F5F1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6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6BCD-3E60-4707-91C2-DC5B8A6AF4C6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5A08-A2A9-4853-B8ED-CB47F5F1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5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6BCD-3E60-4707-91C2-DC5B8A6AF4C6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5A08-A2A9-4853-B8ED-CB47F5F1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0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6BCD-3E60-4707-91C2-DC5B8A6AF4C6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5A08-A2A9-4853-B8ED-CB47F5F1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5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6BCD-3E60-4707-91C2-DC5B8A6AF4C6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5A08-A2A9-4853-B8ED-CB47F5F1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2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6BCD-3E60-4707-91C2-DC5B8A6AF4C6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5A08-A2A9-4853-B8ED-CB47F5F1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1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6BCD-3E60-4707-91C2-DC5B8A6AF4C6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5A08-A2A9-4853-B8ED-CB47F5F1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6BCD-3E60-4707-91C2-DC5B8A6AF4C6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5A08-A2A9-4853-B8ED-CB47F5F1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6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6BCD-3E60-4707-91C2-DC5B8A6AF4C6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5A08-A2A9-4853-B8ED-CB47F5F1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9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6BCD-3E60-4707-91C2-DC5B8A6AF4C6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45A08-A2A9-4853-B8ED-CB47F5F1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46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d0OXm0dRZ4" TargetMode="External"/><Relationship Id="rId2" Type="http://schemas.openxmlformats.org/officeDocument/2006/relationships/hyperlink" Target="https://ro.wikipedia.org/wiki/Sumarizare_automat%C4%8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automatic-text-summarization-simplified-3b7c10c4093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76FB-FBD8-4A07-9926-7533BA49A5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Rezumarea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automata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textelor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1BF4D-1377-4FA1-835A-9081DEE3C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Holteiu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Daniel-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507</a:t>
            </a:r>
          </a:p>
        </p:txBody>
      </p:sp>
    </p:spTree>
    <p:extLst>
      <p:ext uri="{BB962C8B-B14F-4D97-AF65-F5344CB8AC3E}">
        <p14:creationId xmlns:p14="http://schemas.microsoft.com/office/powerpoint/2010/main" val="4275780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5D67-BB3A-4E89-BBDC-B5FE59AE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Luhn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E6A-76C5-4E0B-8DF6-FD8094C9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H. P.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Luhn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1958 in “The automatic creation of literature abstracts”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Frecventa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cuvintelor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 sunt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cuvintele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apar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fiecarei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propozitii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Numarul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cuvintelor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)^2 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Numarul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cuvintelor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secventa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care apar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cuvintele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0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5D67-BB3A-4E89-BBDC-B5FE59AE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Edmundson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E6A-76C5-4E0B-8DF6-FD8094C9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H. P. Edmundson in 1968 in “New Methods in Automatic Extracting”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Pozitia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propozitiilor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document (P)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Frecventa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cuvintelor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document (F)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Cuvinte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Cue (C)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Structura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documentuluiu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Combinatie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liniara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+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+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+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lvl="3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84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5D67-BB3A-4E89-BBDC-B5FE59AE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Frump(fast reading understanding and memory program)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E6A-76C5-4E0B-8DF6-FD8094C9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G.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deJong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1979 in “Prediction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Substraction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New Approach to Natural Language Processing”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rezumare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cunostinte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Evenimente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intampla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anumite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situatii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cauta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completeze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template-ul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36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5D67-BB3A-4E89-BBDC-B5FE59AE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Clasificare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E6A-76C5-4E0B-8DF6-FD8094C9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Kupiec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1995 in “A trainable Document Summarizer”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antrenarea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originale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Propozitii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 din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Clasificator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Naïve Bayes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~84%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precizie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095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5D67-BB3A-4E89-BBDC-B5FE59AE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E6A-76C5-4E0B-8DF6-FD8094C9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2002 Miles Osborne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“Using Maximum Entropy for Sentence Extraction”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Kupiec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Diferenta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Maximum Entropy in loc de Naïve Bayes</a:t>
            </a:r>
          </a:p>
        </p:txBody>
      </p:sp>
    </p:spTree>
    <p:extLst>
      <p:ext uri="{BB962C8B-B14F-4D97-AF65-F5344CB8AC3E}">
        <p14:creationId xmlns:p14="http://schemas.microsoft.com/office/powerpoint/2010/main" val="2437369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5D67-BB3A-4E89-BBDC-B5FE59AE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Maximal marginal relevance (MMR)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E6A-76C5-4E0B-8DF6-FD8094C9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Carbonell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Goldstein in 1998 in “The Use of MMR, Diversity-Based Reranking for Reordering Documents and Producing Summaries”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interogari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interogarea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clasamentul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propozitiilor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propozitiile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Sim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metrica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similaritate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AC7149A-FB78-485D-BBA8-D77E7349C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980" y="4926192"/>
            <a:ext cx="62103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895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5D67-BB3A-4E89-BBDC-B5FE59AE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E6A-76C5-4E0B-8DF6-FD8094C9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Radev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2000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centroizi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Single-Document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Multi-Document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582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5D67-BB3A-4E89-BBDC-B5FE59AE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lexrank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E6A-76C5-4E0B-8DF6-FD8094C9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Introdus</a:t>
            </a:r>
            <a:r>
              <a:rPr lang="en-US" dirty="0"/>
              <a:t> in 2004 de Erkan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Radev</a:t>
            </a:r>
            <a:r>
              <a:rPr lang="en-US" dirty="0"/>
              <a:t> in “</a:t>
            </a:r>
            <a:r>
              <a:rPr lang="en-US" dirty="0" err="1"/>
              <a:t>LexRank</a:t>
            </a:r>
            <a:r>
              <a:rPr lang="en-US" dirty="0"/>
              <a:t>: Graph-based Lexical Centrality as Salience in Text Summarization”</a:t>
            </a:r>
          </a:p>
          <a:p>
            <a:r>
              <a:rPr lang="en-US" dirty="0" err="1"/>
              <a:t>Bazat</a:t>
            </a:r>
            <a:r>
              <a:rPr lang="en-US" dirty="0"/>
              <a:t> pe </a:t>
            </a:r>
            <a:r>
              <a:rPr lang="en-US" dirty="0" err="1"/>
              <a:t>grafuri</a:t>
            </a:r>
            <a:endParaRPr lang="en-US" dirty="0"/>
          </a:p>
          <a:p>
            <a:r>
              <a:rPr lang="en-US" dirty="0"/>
              <a:t>Lexical Centrality</a:t>
            </a:r>
          </a:p>
          <a:p>
            <a:pPr lvl="1"/>
            <a:r>
              <a:rPr lang="en-US" dirty="0"/>
              <a:t>Se </a:t>
            </a:r>
            <a:r>
              <a:rPr lang="en-US" dirty="0" err="1"/>
              <a:t>creeaza</a:t>
            </a:r>
            <a:r>
              <a:rPr lang="en-US" dirty="0"/>
              <a:t> o </a:t>
            </a:r>
            <a:r>
              <a:rPr lang="en-US" dirty="0" err="1"/>
              <a:t>matrice</a:t>
            </a:r>
            <a:r>
              <a:rPr lang="en-US" dirty="0"/>
              <a:t> de </a:t>
            </a:r>
            <a:r>
              <a:rPr lang="en-US" dirty="0" err="1"/>
              <a:t>similaritate</a:t>
            </a:r>
            <a:endParaRPr lang="en-US" dirty="0"/>
          </a:p>
          <a:p>
            <a:pPr lvl="1"/>
            <a:r>
              <a:rPr lang="en-US" dirty="0"/>
              <a:t>Se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propozitiile</a:t>
            </a:r>
            <a:r>
              <a:rPr lang="en-US" dirty="0"/>
              <a:t> ca </a:t>
            </a:r>
            <a:r>
              <a:rPr lang="en-US" dirty="0" err="1"/>
              <a:t>noduri</a:t>
            </a:r>
            <a:r>
              <a:rPr lang="en-US" dirty="0"/>
              <a:t> in </a:t>
            </a:r>
            <a:r>
              <a:rPr lang="en-US" dirty="0" err="1"/>
              <a:t>graf</a:t>
            </a:r>
            <a:endParaRPr lang="en-US" dirty="0"/>
          </a:p>
          <a:p>
            <a:pPr lvl="1"/>
            <a:r>
              <a:rPr lang="en-US" dirty="0"/>
              <a:t>Se </a:t>
            </a:r>
            <a:r>
              <a:rPr lang="en-US" dirty="0" err="1"/>
              <a:t>conecteaza</a:t>
            </a:r>
            <a:r>
              <a:rPr lang="en-US" dirty="0"/>
              <a:t> </a:t>
            </a:r>
            <a:r>
              <a:rPr lang="en-US" dirty="0" err="1"/>
              <a:t>nodurile</a:t>
            </a:r>
            <a:r>
              <a:rPr lang="en-US" dirty="0"/>
              <a:t>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matricei</a:t>
            </a:r>
            <a:r>
              <a:rPr lang="en-US" dirty="0"/>
              <a:t> de </a:t>
            </a:r>
            <a:r>
              <a:rPr lang="en-US" dirty="0" err="1"/>
              <a:t>similaritate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34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5D67-BB3A-4E89-BBDC-B5FE59AE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E6A-76C5-4E0B-8DF6-FD8094C9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sumarizare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abstractizata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2014 de Google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 – Decoder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Recurrent Neural Network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Input: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Fiecare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cuvant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propaga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informatia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departe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Decoder Recurrent Neural Network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Input: Encoder Vector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primul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layer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Input: Output-ul anterior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informatia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propagate de la layer-ul anterior</a:t>
            </a:r>
          </a:p>
        </p:txBody>
      </p:sp>
    </p:spTree>
    <p:extLst>
      <p:ext uri="{BB962C8B-B14F-4D97-AF65-F5344CB8AC3E}">
        <p14:creationId xmlns:p14="http://schemas.microsoft.com/office/powerpoint/2010/main" val="2459631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E5BDE-8E53-45F0-9E45-E685D757B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95739"/>
            <a:ext cx="9905999" cy="48954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D58DEEB7-A386-42C8-A7C4-A7BD2BA47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1385888"/>
            <a:ext cx="886777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12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2477-C847-4DA8-9DF9-472AD180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Definitie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0B2A3-BC08-4AD3-AEDC-969521145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Sumarizarea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versiuni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scurte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program.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totusi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majoritatea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punctelor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original. (Wikipedia)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Rezumarea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automata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Sumarizarea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automata</a:t>
            </a:r>
          </a:p>
        </p:txBody>
      </p:sp>
    </p:spTree>
    <p:extLst>
      <p:ext uri="{BB962C8B-B14F-4D97-AF65-F5344CB8AC3E}">
        <p14:creationId xmlns:p14="http://schemas.microsoft.com/office/powerpoint/2010/main" val="2480984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5D67-BB3A-4E89-BBDC-B5FE59AE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E6A-76C5-4E0B-8DF6-FD8094C9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Rate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Compresie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|S| / |D|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Rata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retentie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 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sumarizat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Documentul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Minimizarea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compresie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comprimam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Maximizarea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retentie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 cat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4209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8465-D105-433D-9447-4C84A431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Tipuri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9E9DA-2195-471B-9158-7D525205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Extrinseca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manuala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Intrinseca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putina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manuala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sumarizarea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automata 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sumarizarea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umana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222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0A24-5492-4420-9FF0-D6E806AA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07A26-09C7-4316-91DE-7170F11D2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fiecarei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propozitii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ROUGE-N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Bleu)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Piramidei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150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6172-9EDB-45DD-8156-25CB7C2F2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0A96B-F7B8-419A-8443-3B6564D07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Domeniu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continua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Utilitatea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mare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existente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continua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mareasca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sunt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incearca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gasirea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abstractive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generalizate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049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CABA-7E3F-4411-9A30-0C1F424C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Bibliografie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28C69-F131-4499-AEAE-491D0FDB7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https://ro.wikipedia.org/wiki/Sumarizare_automat%C4%83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https://www.youtube.com/watch?v=_d0OXm0dRZ4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(Automatic text summarization – Masa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Nekic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NDC Conference Oslo)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https://towardsdatascience.com/automatic-text-summarization-simplified-3b7c10c4093a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19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E6157-F166-4AD0-B243-DC54C1A1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6493-D250-48E6-BA76-4823F3A6B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 sub forma de text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7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372C-3D06-47F7-9CC2-4AF3BFFD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157F9-C6D9-4BC4-944E-F877AA01F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Alegerea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relevant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rezumate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Exprimarea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rezumatul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</a:t>
            </a:r>
          </a:p>
        </p:txBody>
      </p:sp>
    </p:spTree>
    <p:extLst>
      <p:ext uri="{BB962C8B-B14F-4D97-AF65-F5344CB8AC3E}">
        <p14:creationId xmlns:p14="http://schemas.microsoft.com/office/powerpoint/2010/main" val="314260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F568F-8CF4-4CFC-B75A-A4B06792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IDEEA PRINCIPALA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46EEA-A51D-425C-B0C4-73DAFE6BA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Expunerea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scurt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Acoperirea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tematicii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Lizibilitate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444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5D67-BB3A-4E89-BBDC-B5FE59AE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Tipuri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rezumari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E6A-76C5-4E0B-8DF6-FD8094C9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input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Single-Document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Multi-Document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context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domeniu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interogari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</a:p>
        </p:txBody>
      </p:sp>
    </p:spTree>
    <p:extLst>
      <p:ext uri="{BB962C8B-B14F-4D97-AF65-F5344CB8AC3E}">
        <p14:creationId xmlns:p14="http://schemas.microsoft.com/office/powerpoint/2010/main" val="73235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5D67-BB3A-4E89-BBDC-B5FE59AE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E6A-76C5-4E0B-8DF6-FD8094C9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output</a:t>
            </a:r>
          </a:p>
          <a:p>
            <a:pPr lvl="1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Extractiv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propozitiile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text</a:t>
            </a:r>
          </a:p>
          <a:p>
            <a:pPr lvl="1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propozitii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expunerea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informatiei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07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5D67-BB3A-4E89-BBDC-B5FE59AE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E6A-76C5-4E0B-8DF6-FD8094C9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99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350D-7F8C-48C5-9C66-132EA5E9E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Positional Method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25D02-5124-4599-9BE6-DB35D2C0F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prima data in 1958 de P. Baxendale in “Man-made index for technical literature – An experiment”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paragrafe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descoperic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propozitiile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subiect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85%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7%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ultimele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ultima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propozitie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53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312</TotalTime>
  <Words>1251</Words>
  <Application>Microsoft Office PowerPoint</Application>
  <PresentationFormat>Widescreen</PresentationFormat>
  <Paragraphs>198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Times New Roman</vt:lpstr>
      <vt:lpstr>Tw Cen MT</vt:lpstr>
      <vt:lpstr>Circuit</vt:lpstr>
      <vt:lpstr>Rezumarea automata a textelor</vt:lpstr>
      <vt:lpstr>Definitie</vt:lpstr>
      <vt:lpstr>De ce?</vt:lpstr>
      <vt:lpstr>Probleme</vt:lpstr>
      <vt:lpstr>IDEEA PRINCIPALA</vt:lpstr>
      <vt:lpstr>Tipuri de rezumari</vt:lpstr>
      <vt:lpstr>PowerPoint Presentation</vt:lpstr>
      <vt:lpstr>METODE</vt:lpstr>
      <vt:lpstr>Positional Method </vt:lpstr>
      <vt:lpstr>Metoda lui Luhn</vt:lpstr>
      <vt:lpstr>Metoda lui Edmundson</vt:lpstr>
      <vt:lpstr>Frump(fast reading understanding and memory program)</vt:lpstr>
      <vt:lpstr>Clasificare</vt:lpstr>
      <vt:lpstr>PowerPoint Presentation</vt:lpstr>
      <vt:lpstr>Maximal marginal relevance (MMR)</vt:lpstr>
      <vt:lpstr>MEAD</vt:lpstr>
      <vt:lpstr>lexrank</vt:lpstr>
      <vt:lpstr>Sequence to sequence</vt:lpstr>
      <vt:lpstr>PowerPoint Presentation</vt:lpstr>
      <vt:lpstr>Metode de evaluare</vt:lpstr>
      <vt:lpstr>Tipuri de metode de evaluare</vt:lpstr>
      <vt:lpstr>Metrici</vt:lpstr>
      <vt:lpstr>concluzii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Rezumarea automata a textelor</dc:title>
  <dc:creator>Daniel</dc:creator>
  <cp:lastModifiedBy>Daniel</cp:lastModifiedBy>
  <cp:revision>39</cp:revision>
  <dcterms:created xsi:type="dcterms:W3CDTF">2020-04-26T08:32:53Z</dcterms:created>
  <dcterms:modified xsi:type="dcterms:W3CDTF">2020-05-13T12:41:55Z</dcterms:modified>
</cp:coreProperties>
</file>