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3" r:id="rId9"/>
    <p:sldId id="262" r:id="rId10"/>
    <p:sldId id="261" r:id="rId11"/>
    <p:sldId id="270" r:id="rId12"/>
    <p:sldId id="268" r:id="rId13"/>
    <p:sldId id="267" r:id="rId14"/>
    <p:sldId id="266" r:id="rId15"/>
    <p:sldId id="269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8B274-E00B-49AD-AB94-43E9EE74768E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BB2EC-AB7A-4AEA-91B8-636B721C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Encodarea</a:t>
            </a:r>
            <a:r>
              <a:rPr lang="en-US" dirty="0"/>
              <a:t> </a:t>
            </a:r>
            <a:r>
              <a:rPr lang="en-US" dirty="0" err="1"/>
              <a:t>dictionarului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BB2EC-AB7A-4AEA-91B8-636B721C7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3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1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4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1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363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06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6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7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1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0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5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F03D-89CD-486C-8F3C-3B7C7FACBEC9}" type="datetimeFigureOut">
              <a:rPr lang="en-US" smtClean="0"/>
              <a:t>30-May-20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3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E40E-B877-47FB-9BDF-2BAD74AB3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 colony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D8F77-37C4-4B32-BD4D-030C951C1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Holteiu</a:t>
            </a:r>
            <a:r>
              <a:rPr lang="en-US" dirty="0"/>
              <a:t> Daniel – </a:t>
            </a:r>
            <a:r>
              <a:rPr lang="en-US" dirty="0" err="1"/>
              <a:t>grupa</a:t>
            </a:r>
            <a:r>
              <a:rPr lang="en-US" dirty="0"/>
              <a:t> 507</a:t>
            </a:r>
          </a:p>
          <a:p>
            <a:r>
              <a:rPr lang="en-US" dirty="0" err="1"/>
              <a:t>Ciolacu</a:t>
            </a:r>
            <a:r>
              <a:rPr lang="en-US" dirty="0"/>
              <a:t> Florentina – </a:t>
            </a:r>
            <a:r>
              <a:rPr lang="en-US" dirty="0" err="1"/>
              <a:t>grupa</a:t>
            </a:r>
            <a:r>
              <a:rPr lang="en-US"/>
              <a:t> 507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5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69AA-D0E8-4CA6-B4E9-F6747582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5020"/>
            <a:ext cx="9905999" cy="3956181"/>
          </a:xfrm>
        </p:spPr>
        <p:txBody>
          <a:bodyPr/>
          <a:lstStyle/>
          <a:p>
            <a:r>
              <a:rPr lang="en-US" dirty="0"/>
              <a:t>Return Mode: 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aceeasi</a:t>
            </a:r>
            <a:r>
              <a:rPr lang="en-US" dirty="0"/>
              <a:t> formula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calcularea</a:t>
            </a:r>
            <a:r>
              <a:rPr lang="en-US" dirty="0"/>
              <a:t> </a:t>
            </a:r>
            <a:r>
              <a:rPr lang="en-US" dirty="0" err="1"/>
              <a:t>probabilitatii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Evalf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diferit</a:t>
            </a:r>
            <a:endParaRPr lang="en-US" dirty="0"/>
          </a:p>
          <a:p>
            <a:pPr lvl="1"/>
            <a:r>
              <a:rPr lang="en-US" dirty="0"/>
              <a:t>Prob = </a:t>
            </a:r>
            <a:r>
              <a:rPr lang="en-US" dirty="0" err="1"/>
              <a:t>Evalf</a:t>
            </a:r>
            <a:r>
              <a:rPr lang="en-US" dirty="0"/>
              <a:t>(N, A) / Sum (</a:t>
            </a:r>
            <a:r>
              <a:rPr lang="en-US" dirty="0" err="1"/>
              <a:t>Evalf</a:t>
            </a:r>
            <a:r>
              <a:rPr lang="en-US" dirty="0"/>
              <a:t>(Ni, </a:t>
            </a:r>
            <a:r>
              <a:rPr lang="en-US" dirty="0" err="1"/>
              <a:t>Aj</a:t>
            </a:r>
            <a:r>
              <a:rPr lang="en-US" dirty="0"/>
              <a:t>)) </a:t>
            </a:r>
            <a:r>
              <a:rPr lang="en-US" dirty="0" err="1"/>
              <a:t>unde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Evalf</a:t>
            </a:r>
            <a:r>
              <a:rPr lang="en-US" dirty="0"/>
              <a:t>(N, A) = </a:t>
            </a:r>
            <a:r>
              <a:rPr lang="en-US" dirty="0" err="1"/>
              <a:t>Evalf</a:t>
            </a:r>
            <a:r>
              <a:rPr lang="en-US" dirty="0"/>
              <a:t>(N) + </a:t>
            </a:r>
            <a:r>
              <a:rPr lang="en-US" dirty="0" err="1"/>
              <a:t>Evalf</a:t>
            </a:r>
            <a:r>
              <a:rPr lang="en-US" dirty="0"/>
              <a:t>(A)</a:t>
            </a:r>
          </a:p>
          <a:p>
            <a:pPr lvl="2"/>
            <a:r>
              <a:rPr lang="en-US" dirty="0" err="1"/>
              <a:t>Evalf</a:t>
            </a:r>
            <a:r>
              <a:rPr lang="en-US" dirty="0"/>
              <a:t>(A) = </a:t>
            </a:r>
            <a:r>
              <a:rPr lang="en-US" dirty="0" err="1"/>
              <a:t>ValoareaFeromonuluiMuchieiA</a:t>
            </a:r>
            <a:endParaRPr lang="en-US" dirty="0"/>
          </a:p>
          <a:p>
            <a:pPr lvl="2"/>
            <a:r>
              <a:rPr lang="en-US" dirty="0" err="1"/>
              <a:t>Evalf</a:t>
            </a:r>
            <a:r>
              <a:rPr lang="en-US" dirty="0"/>
              <a:t>(N)=</a:t>
            </a:r>
            <a:r>
              <a:rPr lang="en-US" dirty="0" err="1"/>
              <a:t>ExtLesk</a:t>
            </a:r>
            <a:r>
              <a:rPr lang="en-US" dirty="0"/>
              <a:t>(</a:t>
            </a:r>
            <a:r>
              <a:rPr lang="en-US" dirty="0" err="1"/>
              <a:t>VectMirosNodN</a:t>
            </a:r>
            <a:r>
              <a:rPr lang="en-US" dirty="0"/>
              <a:t>, </a:t>
            </a:r>
            <a:r>
              <a:rPr lang="en-US" dirty="0" err="1"/>
              <a:t>VectorMirosFurnicaF</a:t>
            </a:r>
            <a:r>
              <a:rPr lang="en-US" dirty="0"/>
              <a:t>) / Sum(</a:t>
            </a:r>
            <a:r>
              <a:rPr lang="en-US" dirty="0" err="1"/>
              <a:t>ExtLesk</a:t>
            </a:r>
            <a:r>
              <a:rPr lang="en-US" dirty="0"/>
              <a:t>(</a:t>
            </a:r>
            <a:r>
              <a:rPr lang="en-US" dirty="0" err="1"/>
              <a:t>VectMirosVecini,Furnica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ExtLesk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se </a:t>
            </a:r>
            <a:r>
              <a:rPr lang="en-US" dirty="0" err="1">
                <a:sym typeface="Wingdings" panose="05000000000000000000" pitchFamily="2" charset="2"/>
              </a:rPr>
              <a:t>aplica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asupra</a:t>
            </a:r>
            <a:r>
              <a:rPr lang="en-US" dirty="0">
                <a:sym typeface="Wingdings" panose="05000000000000000000" pitchFamily="2" charset="2"/>
              </a:rPr>
              <a:t> a 2 </a:t>
            </a:r>
            <a:r>
              <a:rPr lang="en-US" dirty="0" err="1">
                <a:sym typeface="Wingdings" panose="05000000000000000000" pitchFamily="2" charset="2"/>
              </a:rPr>
              <a:t>vectori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miros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adica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asupra</a:t>
            </a:r>
            <a:r>
              <a:rPr lang="en-US" dirty="0">
                <a:sym typeface="Wingdings" panose="05000000000000000000" pitchFamily="2" charset="2"/>
              </a:rPr>
              <a:t> a 2 </a:t>
            </a:r>
            <a:r>
              <a:rPr lang="en-US" dirty="0" err="1">
                <a:sym typeface="Wingdings" panose="05000000000000000000" pitchFamily="2" charset="2"/>
              </a:rPr>
              <a:t>vectori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intregi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Este </a:t>
            </a:r>
            <a:r>
              <a:rPr lang="en-US" dirty="0" err="1">
                <a:sym typeface="Wingdings" panose="05000000000000000000" pitchFamily="2" charset="2"/>
              </a:rPr>
              <a:t>algoritmul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lesk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extins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6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A0DF-AF1E-4EE5-8945-1EE2CCB4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46C6-B3FC-44E9-A102-C7389A6D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in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explorare</a:t>
            </a:r>
            <a:r>
              <a:rPr lang="en-US" dirty="0"/>
              <a:t>,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miscare</a:t>
            </a:r>
            <a:r>
              <a:rPr lang="en-US" dirty="0"/>
              <a:t> a </a:t>
            </a:r>
            <a:r>
              <a:rPr lang="en-US" dirty="0" err="1"/>
              <a:t>furnicii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depune</a:t>
            </a:r>
            <a:r>
              <a:rPr lang="en-US" dirty="0"/>
              <a:t> in </a:t>
            </a:r>
            <a:r>
              <a:rPr lang="en-US" dirty="0" err="1"/>
              <a:t>nodul</a:t>
            </a:r>
            <a:r>
              <a:rPr lang="en-US" dirty="0"/>
              <a:t> in care se </a:t>
            </a:r>
            <a:r>
              <a:rPr lang="en-US" dirty="0" err="1"/>
              <a:t>misca</a:t>
            </a:r>
            <a:r>
              <a:rPr lang="en-US" dirty="0"/>
              <a:t> o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vectorul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de </a:t>
            </a:r>
            <a:r>
              <a:rPr lang="en-US" dirty="0" err="1"/>
              <a:t>miros</a:t>
            </a:r>
            <a:r>
              <a:rPr lang="en-US" dirty="0"/>
              <a:t>, </a:t>
            </a:r>
            <a:r>
              <a:rPr lang="en-US" dirty="0" err="1"/>
              <a:t>aleator</a:t>
            </a:r>
            <a:r>
              <a:rPr lang="en-US" dirty="0"/>
              <a:t>, </a:t>
            </a:r>
            <a:r>
              <a:rPr lang="el-GR" dirty="0"/>
              <a:t>δ</a:t>
            </a:r>
            <a:r>
              <a:rPr lang="en-US" dirty="0"/>
              <a:t>v (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l-GR" dirty="0"/>
              <a:t>δ</a:t>
            </a:r>
            <a:r>
              <a:rPr lang="en-US" dirty="0"/>
              <a:t>v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proportia</a:t>
            </a:r>
            <a:r>
              <a:rPr lang="en-US" dirty="0"/>
              <a:t> de </a:t>
            </a:r>
            <a:r>
              <a:rPr lang="en-US" dirty="0" err="1"/>
              <a:t>componente</a:t>
            </a:r>
            <a:r>
              <a:rPr lang="en-US" dirty="0"/>
              <a:t> de </a:t>
            </a:r>
            <a:r>
              <a:rPr lang="en-US" dirty="0" err="1"/>
              <a:t>miros</a:t>
            </a:r>
            <a:r>
              <a:rPr lang="en-US" dirty="0"/>
              <a:t> </a:t>
            </a:r>
            <a:r>
              <a:rPr lang="en-US" dirty="0" err="1"/>
              <a:t>depozitate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nod </a:t>
            </a:r>
            <a:r>
              <a:rPr lang="en-US" dirty="0" err="1"/>
              <a:t>oarecare</a:t>
            </a:r>
            <a:r>
              <a:rPr lang="en-US" dirty="0"/>
              <a:t>, </a:t>
            </a:r>
            <a:r>
              <a:rPr lang="el-GR" dirty="0"/>
              <a:t>δ</a:t>
            </a:r>
            <a:r>
              <a:rPr lang="en-US" dirty="0"/>
              <a:t>v constant)</a:t>
            </a:r>
          </a:p>
          <a:p>
            <a:r>
              <a:rPr lang="en-US" dirty="0" err="1"/>
              <a:t>Vechile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din </a:t>
            </a:r>
            <a:r>
              <a:rPr lang="en-US" dirty="0" err="1"/>
              <a:t>vectorul</a:t>
            </a:r>
            <a:r>
              <a:rPr lang="en-US" dirty="0"/>
              <a:t> de </a:t>
            </a:r>
            <a:r>
              <a:rPr lang="en-US" dirty="0" err="1"/>
              <a:t>miros</a:t>
            </a:r>
            <a:r>
              <a:rPr lang="en-US" dirty="0"/>
              <a:t> ale </a:t>
            </a:r>
            <a:r>
              <a:rPr lang="en-US" dirty="0" err="1"/>
              <a:t>nodului</a:t>
            </a:r>
            <a:r>
              <a:rPr lang="en-US" dirty="0"/>
              <a:t> pot fi </a:t>
            </a:r>
            <a:r>
              <a:rPr lang="en-US" dirty="0" err="1"/>
              <a:t>inlocuite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furnica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depune</a:t>
            </a:r>
            <a:r>
              <a:rPr lang="en-US" dirty="0"/>
              <a:t> </a:t>
            </a:r>
            <a:r>
              <a:rPr lang="en-US" dirty="0" err="1"/>
              <a:t>nicio</a:t>
            </a:r>
            <a:r>
              <a:rPr lang="en-US" dirty="0"/>
              <a:t> component de </a:t>
            </a:r>
            <a:r>
              <a:rPr lang="en-US" dirty="0" err="1"/>
              <a:t>miros</a:t>
            </a:r>
            <a:r>
              <a:rPr lang="en-US" dirty="0"/>
              <a:t> in </a:t>
            </a:r>
            <a:r>
              <a:rPr lang="en-US" dirty="0" err="1"/>
              <a:t>noduri</a:t>
            </a:r>
            <a:r>
              <a:rPr lang="en-US" dirty="0"/>
              <a:t> </a:t>
            </a:r>
            <a:r>
              <a:rPr lang="en-US" dirty="0" err="1"/>
              <a:t>cuib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0767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09A6-801D-4B46-AFAB-4E3787D7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78F5-150F-4B38-AAB2-15C74A53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Pasul</a:t>
            </a:r>
            <a:r>
              <a:rPr lang="en-US" dirty="0"/>
              <a:t> 5: </a:t>
            </a:r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poduri</a:t>
            </a:r>
            <a:endParaRPr lang="en-US" dirty="0"/>
          </a:p>
          <a:p>
            <a:pPr lvl="1"/>
            <a:r>
              <a:rPr lang="en-US" dirty="0"/>
              <a:t>Un nod </a:t>
            </a:r>
            <a:r>
              <a:rPr lang="en-US" dirty="0" err="1"/>
              <a:t>prieten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nod </a:t>
            </a:r>
            <a:r>
              <a:rPr lang="en-US" dirty="0" err="1"/>
              <a:t>cuib</a:t>
            </a:r>
            <a:r>
              <a:rPr lang="en-US" dirty="0"/>
              <a:t> (un </a:t>
            </a:r>
            <a:r>
              <a:rPr lang="en-US" dirty="0" err="1"/>
              <a:t>sens</a:t>
            </a:r>
            <a:r>
              <a:rPr lang="en-US" dirty="0"/>
              <a:t>) al </a:t>
            </a:r>
            <a:r>
              <a:rPr lang="en-US" dirty="0" err="1"/>
              <a:t>carui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 nu </a:t>
            </a:r>
            <a:r>
              <a:rPr lang="en-US" dirty="0" err="1"/>
              <a:t>corespunde</a:t>
            </a:r>
            <a:r>
              <a:rPr lang="en-US" dirty="0"/>
              <a:t> cu </a:t>
            </a:r>
            <a:r>
              <a:rPr lang="en-US" dirty="0" err="1"/>
              <a:t>cuvantul</a:t>
            </a:r>
            <a:r>
              <a:rPr lang="en-US" dirty="0"/>
              <a:t> </a:t>
            </a:r>
            <a:r>
              <a:rPr lang="en-US" dirty="0" err="1"/>
              <a:t>cuibului</a:t>
            </a:r>
            <a:r>
              <a:rPr lang="en-US" dirty="0"/>
              <a:t> </a:t>
            </a:r>
            <a:r>
              <a:rPr lang="en-US" dirty="0" err="1"/>
              <a:t>parinte</a:t>
            </a:r>
            <a:endParaRPr lang="en-US" dirty="0"/>
          </a:p>
          <a:p>
            <a:pPr lvl="1"/>
            <a:r>
              <a:rPr lang="en-US" dirty="0"/>
              <a:t>Daca 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cuib</a:t>
            </a:r>
            <a:r>
              <a:rPr lang="en-US" dirty="0"/>
              <a:t> </a:t>
            </a:r>
            <a:r>
              <a:rPr lang="en-US" dirty="0" err="1"/>
              <a:t>prieten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un pod de la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cuib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cuibul</a:t>
            </a:r>
            <a:r>
              <a:rPr lang="en-US" dirty="0"/>
              <a:t> </a:t>
            </a:r>
            <a:r>
              <a:rPr lang="en-US" dirty="0" err="1"/>
              <a:t>parinte</a:t>
            </a:r>
            <a:endParaRPr lang="en-US" dirty="0"/>
          </a:p>
          <a:p>
            <a:pPr lvl="1"/>
            <a:r>
              <a:rPr lang="en-US" dirty="0"/>
              <a:t>Un pod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muchie</a:t>
            </a:r>
            <a:r>
              <a:rPr lang="en-US" dirty="0"/>
              <a:t> care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valoarea</a:t>
            </a:r>
            <a:r>
              <a:rPr lang="en-US" dirty="0"/>
              <a:t> 0 a </a:t>
            </a:r>
            <a:r>
              <a:rPr lang="en-US" dirty="0" err="1"/>
              <a:t>feromonului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distrus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9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6652-9E59-4507-A32A-C9DE41D2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4196-B0E9-44EC-AEF5-E51A61AE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Pasul</a:t>
            </a:r>
            <a:r>
              <a:rPr lang="en-US" dirty="0"/>
              <a:t> 6: </a:t>
            </a:r>
            <a:r>
              <a:rPr lang="en-US" dirty="0" err="1"/>
              <a:t>Feromon</a:t>
            </a:r>
            <a:r>
              <a:rPr lang="en-US" dirty="0"/>
              <a:t>, </a:t>
            </a:r>
            <a:r>
              <a:rPr lang="en-US" dirty="0" err="1"/>
              <a:t>Evaporarea</a:t>
            </a:r>
            <a:r>
              <a:rPr lang="en-US" dirty="0"/>
              <a:t> </a:t>
            </a:r>
            <a:r>
              <a:rPr lang="en-US" dirty="0" err="1"/>
              <a:t>feromonului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distrugerea</a:t>
            </a:r>
            <a:r>
              <a:rPr lang="en-US" dirty="0"/>
              <a:t> </a:t>
            </a:r>
            <a:r>
              <a:rPr lang="en-US" dirty="0" err="1"/>
              <a:t>podurilor</a:t>
            </a:r>
            <a:endParaRPr lang="en-US" dirty="0"/>
          </a:p>
          <a:p>
            <a:pPr lvl="1"/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muchie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depune</a:t>
            </a:r>
            <a:r>
              <a:rPr lang="en-US" dirty="0"/>
              <a:t> o </a:t>
            </a:r>
            <a:r>
              <a:rPr lang="en-US" dirty="0" err="1"/>
              <a:t>cantitate</a:t>
            </a:r>
            <a:r>
              <a:rPr lang="en-US" dirty="0"/>
              <a:t>, </a:t>
            </a:r>
            <a:r>
              <a:rPr lang="en-US" dirty="0" err="1"/>
              <a:t>constanta</a:t>
            </a:r>
            <a:r>
              <a:rPr lang="en-US" dirty="0"/>
              <a:t>, </a:t>
            </a:r>
            <a:r>
              <a:rPr lang="en-US" dirty="0" err="1"/>
              <a:t>reala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pozitiva</a:t>
            </a:r>
            <a:r>
              <a:rPr lang="en-US" dirty="0"/>
              <a:t>, de </a:t>
            </a:r>
            <a:r>
              <a:rPr lang="en-US" dirty="0" err="1"/>
              <a:t>feromon</a:t>
            </a:r>
            <a:r>
              <a:rPr lang="en-US" dirty="0"/>
              <a:t> (</a:t>
            </a:r>
            <a:r>
              <a:rPr lang="el-GR" dirty="0"/>
              <a:t>θ ∈ ℝ+</a:t>
            </a:r>
            <a:r>
              <a:rPr lang="en-US" dirty="0"/>
              <a:t>)</a:t>
            </a:r>
            <a:r>
              <a:rPr lang="el-GR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</a:p>
          <a:p>
            <a:pPr lvl="2"/>
            <a:r>
              <a:rPr lang="el-GR" b="1" dirty="0"/>
              <a:t>φ</a:t>
            </a:r>
            <a:r>
              <a:rPr lang="en-US" dirty="0"/>
              <a:t>(t+1)(A)=</a:t>
            </a:r>
            <a:r>
              <a:rPr lang="el-GR" dirty="0"/>
              <a:t> </a:t>
            </a:r>
            <a:r>
              <a:rPr lang="el-GR" b="1" dirty="0"/>
              <a:t>φ</a:t>
            </a:r>
            <a:r>
              <a:rPr lang="en-US" dirty="0"/>
              <a:t>(t) (A) + </a:t>
            </a:r>
            <a:r>
              <a:rPr lang="el-GR" dirty="0"/>
              <a:t>θ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, se </a:t>
            </a:r>
            <a:r>
              <a:rPr lang="en-US" dirty="0" err="1"/>
              <a:t>evaporeaza</a:t>
            </a:r>
            <a:r>
              <a:rPr lang="en-US" dirty="0"/>
              <a:t> o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feromonul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muchii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formula:</a:t>
            </a:r>
          </a:p>
          <a:p>
            <a:pPr lvl="2"/>
            <a:r>
              <a:rPr lang="el-GR" dirty="0"/>
              <a:t>  φ</a:t>
            </a:r>
            <a:r>
              <a:rPr lang="en-US" dirty="0"/>
              <a:t>(t+1)(A)=</a:t>
            </a:r>
            <a:r>
              <a:rPr lang="el-GR" dirty="0"/>
              <a:t>φ</a:t>
            </a:r>
            <a:r>
              <a:rPr lang="en-US" dirty="0"/>
              <a:t>(t)(A) ∗ (1 - </a:t>
            </a:r>
            <a:r>
              <a:rPr lang="el-GR" dirty="0"/>
              <a:t>δ </a:t>
            </a:r>
            <a:r>
              <a:rPr lang="en-US" dirty="0"/>
              <a:t>), </a:t>
            </a:r>
            <a:r>
              <a:rPr lang="el-GR" dirty="0"/>
              <a:t>δ</a:t>
            </a:r>
            <a:r>
              <a:rPr lang="en-US" dirty="0"/>
              <a:t> constant in </a:t>
            </a:r>
            <a:r>
              <a:rPr lang="en-US" dirty="0" err="1"/>
              <a:t>intervalul</a:t>
            </a:r>
            <a:r>
              <a:rPr lang="en-US" dirty="0"/>
              <a:t> (0, 1)</a:t>
            </a:r>
          </a:p>
          <a:p>
            <a:pPr lvl="1"/>
            <a:r>
              <a:rPr lang="en-US" dirty="0"/>
              <a:t>Daca un pod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valoarea</a:t>
            </a:r>
            <a:r>
              <a:rPr lang="en-US" dirty="0"/>
              <a:t> 0 a </a:t>
            </a:r>
            <a:r>
              <a:rPr lang="en-US" dirty="0" err="1"/>
              <a:t>feromonului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distrus</a:t>
            </a:r>
            <a:r>
              <a:rPr lang="en-US" dirty="0"/>
              <a:t> (</a:t>
            </a:r>
            <a:r>
              <a:rPr lang="en-US" dirty="0" err="1"/>
              <a:t>scos</a:t>
            </a:r>
            <a:r>
              <a:rPr lang="en-US" dirty="0"/>
              <a:t> din </a:t>
            </a:r>
            <a:r>
              <a:rPr lang="en-US" dirty="0" err="1"/>
              <a:t>sistem</a:t>
            </a:r>
            <a:r>
              <a:rPr lang="en-US" dirty="0"/>
              <a:t>)</a:t>
            </a:r>
            <a:br>
              <a:rPr lang="el-GR" dirty="0"/>
            </a:br>
            <a:br>
              <a:rPr lang="el-GR" dirty="0"/>
            </a:br>
            <a:br>
              <a:rPr lang="el-G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0737-280B-4AF1-AEF6-1C024F98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F349-BB02-4716-B6B8-1F7B8BD7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Pasul</a:t>
            </a:r>
            <a:r>
              <a:rPr lang="en-US" dirty="0"/>
              <a:t> 7: </a:t>
            </a:r>
            <a:r>
              <a:rPr lang="en-US" dirty="0" err="1"/>
              <a:t>Scaderea</a:t>
            </a:r>
            <a:r>
              <a:rPr lang="en-US" dirty="0"/>
              <a:t> </a:t>
            </a:r>
            <a:r>
              <a:rPr lang="en-US" dirty="0" err="1"/>
              <a:t>vietii</a:t>
            </a:r>
            <a:r>
              <a:rPr lang="en-US" dirty="0"/>
              <a:t> </a:t>
            </a:r>
            <a:r>
              <a:rPr lang="en-US" dirty="0" err="1"/>
              <a:t>furnicilor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, </a:t>
            </a:r>
            <a:r>
              <a:rPr lang="en-US" dirty="0" err="1"/>
              <a:t>viata</a:t>
            </a:r>
            <a:r>
              <a:rPr lang="en-US" dirty="0"/>
              <a:t> </a:t>
            </a:r>
            <a:r>
              <a:rPr lang="en-US" dirty="0" err="1"/>
              <a:t>furnicii</a:t>
            </a:r>
            <a:r>
              <a:rPr lang="en-US" dirty="0"/>
              <a:t> </a:t>
            </a:r>
            <a:r>
              <a:rPr lang="en-US" dirty="0" err="1"/>
              <a:t>scade</a:t>
            </a:r>
            <a:r>
              <a:rPr lang="en-US" dirty="0"/>
              <a:t> cu 1 </a:t>
            </a:r>
            <a:r>
              <a:rPr lang="en-US" dirty="0" err="1"/>
              <a:t>pana</a:t>
            </a:r>
            <a:r>
              <a:rPr lang="en-US" dirty="0"/>
              <a:t> se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valoarea</a:t>
            </a:r>
            <a:r>
              <a:rPr lang="en-US" dirty="0"/>
              <a:t> 0 (</a:t>
            </a:r>
            <a:r>
              <a:rPr lang="en-US" dirty="0" err="1"/>
              <a:t>incepand</a:t>
            </a:r>
            <a:r>
              <a:rPr lang="en-US" dirty="0"/>
              <a:t> cu </a:t>
            </a:r>
            <a:r>
              <a:rPr lang="el-GR" b="1" dirty="0"/>
              <a:t>ω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13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56DF-1E18-4213-909F-C130D9F4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globala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585D-4BAC-43B9-81B3-ED8556BB5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27853"/>
            <a:ext cx="9905999" cy="3763348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sfarsitul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ciclu</a:t>
            </a:r>
            <a:r>
              <a:rPr lang="en-US" dirty="0"/>
              <a:t>, se </a:t>
            </a:r>
            <a:r>
              <a:rPr lang="en-US" dirty="0" err="1"/>
              <a:t>construieste</a:t>
            </a:r>
            <a:r>
              <a:rPr lang="en-US" dirty="0"/>
              <a:t> o </a:t>
            </a:r>
            <a:r>
              <a:rPr lang="en-US" dirty="0" err="1"/>
              <a:t>configuratie</a:t>
            </a:r>
            <a:r>
              <a:rPr lang="en-US" dirty="0"/>
              <a:t> </a:t>
            </a:r>
            <a:r>
              <a:rPr lang="en-US" dirty="0" err="1"/>
              <a:t>curenta</a:t>
            </a:r>
            <a:r>
              <a:rPr lang="en-US" dirty="0"/>
              <a:t> a </a:t>
            </a:r>
            <a:r>
              <a:rPr lang="en-US" dirty="0" err="1"/>
              <a:t>sistemului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, 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sensul</a:t>
            </a:r>
            <a:r>
              <a:rPr lang="en-US" dirty="0"/>
              <a:t> </a:t>
            </a:r>
            <a:r>
              <a:rPr lang="en-US" dirty="0" err="1"/>
              <a:t>corespunzator</a:t>
            </a:r>
            <a:r>
              <a:rPr lang="en-US" dirty="0"/>
              <a:t> </a:t>
            </a:r>
            <a:r>
              <a:rPr lang="en-US" dirty="0" err="1"/>
              <a:t>cuibului</a:t>
            </a:r>
            <a:r>
              <a:rPr lang="en-US" dirty="0"/>
              <a:t> cu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cantitate</a:t>
            </a:r>
            <a:r>
              <a:rPr lang="en-US" dirty="0"/>
              <a:t> de </a:t>
            </a:r>
            <a:r>
              <a:rPr lang="en-US" dirty="0" err="1"/>
              <a:t>energie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scorul</a:t>
            </a:r>
            <a:r>
              <a:rPr lang="en-US" dirty="0"/>
              <a:t> global al </a:t>
            </a:r>
            <a:r>
              <a:rPr lang="en-US" dirty="0" err="1"/>
              <a:t>configuratiei</a:t>
            </a:r>
            <a:endParaRPr lang="en-US" dirty="0"/>
          </a:p>
          <a:p>
            <a:pPr lvl="1"/>
            <a:r>
              <a:rPr lang="en-US" dirty="0" err="1"/>
              <a:t>Scor</a:t>
            </a:r>
            <a:r>
              <a:rPr lang="en-US" dirty="0"/>
              <a:t> =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scorurilor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sens</a:t>
            </a:r>
            <a:endParaRPr lang="en-US" dirty="0"/>
          </a:p>
          <a:p>
            <a:pPr lvl="1"/>
            <a:r>
              <a:rPr lang="en-US" dirty="0" err="1"/>
              <a:t>Scorul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sens</a:t>
            </a:r>
            <a:r>
              <a:rPr lang="en-US" dirty="0"/>
              <a:t> = Sum(</a:t>
            </a:r>
            <a:r>
              <a:rPr lang="en-US" dirty="0" err="1"/>
              <a:t>ExtLesk</a:t>
            </a:r>
            <a:r>
              <a:rPr lang="en-US" dirty="0"/>
              <a:t>(</a:t>
            </a:r>
            <a:r>
              <a:rPr lang="en-US" dirty="0" err="1"/>
              <a:t>sens</a:t>
            </a:r>
            <a:r>
              <a:rPr lang="en-US" dirty="0"/>
              <a:t>,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sensuri</a:t>
            </a:r>
            <a:r>
              <a:rPr lang="en-US" dirty="0"/>
              <a:t> </a:t>
            </a:r>
            <a:r>
              <a:rPr lang="en-US" dirty="0" err="1"/>
              <a:t>alese</a:t>
            </a:r>
            <a:r>
              <a:rPr lang="en-US" dirty="0"/>
              <a:t>))</a:t>
            </a:r>
          </a:p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configuratia</a:t>
            </a:r>
            <a:r>
              <a:rPr lang="en-US" dirty="0"/>
              <a:t> cu </a:t>
            </a:r>
            <a:r>
              <a:rPr lang="en-US" dirty="0" err="1"/>
              <a:t>scorul</a:t>
            </a:r>
            <a:r>
              <a:rPr lang="en-US" dirty="0"/>
              <a:t> global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</a:t>
            </a:r>
          </a:p>
        </p:txBody>
      </p:sp>
    </p:spTree>
    <p:extLst>
      <p:ext uri="{BB962C8B-B14F-4D97-AF65-F5344CB8AC3E}">
        <p14:creationId xmlns:p14="http://schemas.microsoft.com/office/powerpoint/2010/main" val="249949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A493-4324-4932-9F46-FEDDA194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constantelor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7792-0B55-4BC5-8498-941A3B82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𝜔 = 25</a:t>
            </a:r>
          </a:p>
          <a:p>
            <a:r>
              <a:rPr lang="en-US" dirty="0"/>
              <a:t>𝐸𝑎=16</a:t>
            </a:r>
          </a:p>
          <a:p>
            <a:r>
              <a:rPr lang="en-US" dirty="0"/>
              <a:t>Emax=56</a:t>
            </a:r>
          </a:p>
          <a:p>
            <a:r>
              <a:rPr lang="en-US" dirty="0"/>
              <a:t>E0=30</a:t>
            </a:r>
          </a:p>
          <a:p>
            <a:r>
              <a:rPr lang="el-GR" dirty="0"/>
              <a:t>δ</a:t>
            </a:r>
            <a:r>
              <a:rPr lang="en-US" dirty="0"/>
              <a:t>v=0.9</a:t>
            </a:r>
          </a:p>
          <a:p>
            <a:r>
              <a:rPr lang="el-GR" dirty="0"/>
              <a:t>δ=0.9</a:t>
            </a:r>
            <a:endParaRPr lang="en-US" dirty="0"/>
          </a:p>
          <a:p>
            <a:r>
              <a:rPr lang="en-US" dirty="0" err="1"/>
              <a:t>Lv</a:t>
            </a:r>
            <a:r>
              <a:rPr lang="en-US" dirty="0"/>
              <a:t>=100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9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B5CB-D470-4FF6-85E8-E7A91EE5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2683-479C-4846-BBA7-6597D8EA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B037-18C9-4A12-BC3D-FDBDF0E2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initiala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E68F25-D71F-4854-9960-489C66B82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96" y="2097088"/>
            <a:ext cx="76866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88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0BB0-4172-49B3-ABCA-70ABCABE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Miscari</a:t>
            </a:r>
            <a:r>
              <a:rPr lang="en-US" dirty="0"/>
              <a:t> ale </a:t>
            </a:r>
            <a:r>
              <a:rPr lang="en-US" dirty="0" err="1"/>
              <a:t>furnicii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775CD3B-EF45-46C3-BC5C-610308EE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82" y="2097088"/>
            <a:ext cx="71151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5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0B95-DC55-423F-873C-12834EF8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A30D-D062-4CF4-B3FC-3523FCE0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dezambiguizare</a:t>
            </a:r>
            <a:r>
              <a:rPr lang="en-US" dirty="0"/>
              <a:t> </a:t>
            </a:r>
            <a:r>
              <a:rPr lang="en-US" dirty="0" err="1"/>
              <a:t>globala</a:t>
            </a:r>
            <a:r>
              <a:rPr lang="en-US" dirty="0"/>
              <a:t> a </a:t>
            </a:r>
            <a:r>
              <a:rPr lang="en-US" dirty="0" err="1"/>
              <a:t>sensurilor</a:t>
            </a:r>
            <a:r>
              <a:rPr lang="en-US" dirty="0"/>
              <a:t> </a:t>
            </a:r>
            <a:r>
              <a:rPr lang="en-US" dirty="0" err="1"/>
              <a:t>cuvintelor</a:t>
            </a:r>
            <a:endParaRPr lang="en-US" dirty="0"/>
          </a:p>
          <a:p>
            <a:r>
              <a:rPr lang="en-US" dirty="0" err="1"/>
              <a:t>Atribuie</a:t>
            </a:r>
            <a:r>
              <a:rPr lang="en-US" dirty="0"/>
              <a:t> un sense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 al </a:t>
            </a:r>
            <a:r>
              <a:rPr lang="en-US" dirty="0" err="1"/>
              <a:t>textului</a:t>
            </a:r>
            <a:endParaRPr lang="en-US" dirty="0"/>
          </a:p>
          <a:p>
            <a:r>
              <a:rPr lang="en-US" dirty="0" err="1"/>
              <a:t>Extinde</a:t>
            </a:r>
            <a:r>
              <a:rPr lang="en-US" dirty="0"/>
              <a:t> </a:t>
            </a:r>
            <a:r>
              <a:rPr lang="en-US" dirty="0" err="1"/>
              <a:t>Lesk</a:t>
            </a:r>
            <a:r>
              <a:rPr lang="en-US" dirty="0"/>
              <a:t> local in </a:t>
            </a:r>
            <a:r>
              <a:rPr lang="en-US" dirty="0" err="1"/>
              <a:t>intregul</a:t>
            </a:r>
            <a:r>
              <a:rPr lang="en-US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2866780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BA5B-9DA2-421D-9762-7B11D62E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3055"/>
            <a:ext cx="9905998" cy="1478570"/>
          </a:xfrm>
        </p:spPr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poduri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1F3E40-2A88-43F9-920B-CC9B13E7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982" y="1571625"/>
            <a:ext cx="6699475" cy="473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766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05B8-0F29-46C0-80B4-94B84C97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73D4-333C-4935-B372-84423BE2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 fontScale="92500"/>
          </a:bodyPr>
          <a:lstStyle/>
          <a:p>
            <a:r>
              <a:rPr lang="en-US" dirty="0"/>
              <a:t>Curs</a:t>
            </a:r>
          </a:p>
          <a:p>
            <a:r>
              <a:rPr lang="en-US" b="1" dirty="0"/>
              <a:t>Ant Colony Algorithm for the Unsupervised Word Sense</a:t>
            </a:r>
            <a:br>
              <a:rPr lang="en-US" b="1" dirty="0"/>
            </a:br>
            <a:r>
              <a:rPr lang="en-US" b="1" dirty="0"/>
              <a:t>Disambiguation of Texts: Comparison and Evaluation</a:t>
            </a:r>
            <a:r>
              <a:rPr lang="en-US" dirty="0"/>
              <a:t> - </a:t>
            </a:r>
            <a:r>
              <a:rPr lang="en-US" b="1" dirty="0"/>
              <a:t>Didier Schwab</a:t>
            </a:r>
            <a:r>
              <a:rPr lang="en-US" dirty="0"/>
              <a:t> , </a:t>
            </a:r>
            <a:r>
              <a:rPr lang="en-US" b="1" dirty="0"/>
              <a:t>Jérôme </a:t>
            </a:r>
            <a:r>
              <a:rPr lang="en-US" b="1" dirty="0" err="1"/>
              <a:t>Goulian</a:t>
            </a:r>
            <a:r>
              <a:rPr lang="en-US" b="1" dirty="0"/>
              <a:t>, Andon </a:t>
            </a:r>
            <a:r>
              <a:rPr lang="en-US" b="1" dirty="0" err="1"/>
              <a:t>Tchechmedjiev</a:t>
            </a:r>
            <a:r>
              <a:rPr lang="en-US" b="1" dirty="0"/>
              <a:t>, </a:t>
            </a:r>
            <a:r>
              <a:rPr lang="en-US" b="1" dirty="0" err="1"/>
              <a:t>Hervé</a:t>
            </a:r>
            <a:r>
              <a:rPr lang="en-US" b="1" dirty="0"/>
              <a:t> BLANCHON </a:t>
            </a:r>
          </a:p>
          <a:p>
            <a:r>
              <a:rPr lang="en-US" b="1" dirty="0"/>
              <a:t>Worst-case Complexity and Empirical Evaluation of</a:t>
            </a:r>
            <a:br>
              <a:rPr lang="en-US" b="1" dirty="0"/>
            </a:br>
            <a:r>
              <a:rPr lang="en-US" b="1" dirty="0"/>
              <a:t>Artificial Intelligence Methods for Unsupervised Word</a:t>
            </a:r>
            <a:br>
              <a:rPr lang="en-US" b="1" dirty="0"/>
            </a:br>
            <a:r>
              <a:rPr lang="en-US" b="1" dirty="0"/>
              <a:t>Sense Disambiguation</a:t>
            </a:r>
            <a:r>
              <a:rPr lang="en-US" dirty="0"/>
              <a:t> - </a:t>
            </a:r>
            <a:r>
              <a:rPr lang="en-US" b="1" dirty="0"/>
              <a:t>Didier Schwab</a:t>
            </a:r>
            <a:r>
              <a:rPr lang="en-US" dirty="0"/>
              <a:t> , </a:t>
            </a:r>
            <a:r>
              <a:rPr lang="en-US" b="1" dirty="0"/>
              <a:t>Jérôme </a:t>
            </a:r>
            <a:r>
              <a:rPr lang="en-US" b="1" dirty="0" err="1"/>
              <a:t>Goulian</a:t>
            </a:r>
            <a:r>
              <a:rPr lang="en-US" b="1" dirty="0"/>
              <a:t>, Andon </a:t>
            </a:r>
            <a:r>
              <a:rPr lang="en-US" b="1" dirty="0" err="1"/>
              <a:t>Tchechmedjiev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9127-982E-433C-8EAE-03CFE208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Pasii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1E12-77AA-4ECE-AC62-95075A79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7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CF87-F4B0-4E8A-B3D6-E55CFC50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Initializare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3999-C231-4021-96FC-71670B12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creeaza</a:t>
            </a:r>
            <a:r>
              <a:rPr lang="en-US" dirty="0"/>
              <a:t> </a:t>
            </a:r>
            <a:r>
              <a:rPr lang="en-US" dirty="0" err="1"/>
              <a:t>graful</a:t>
            </a:r>
            <a:r>
              <a:rPr lang="en-US" dirty="0"/>
              <a:t> initial (arbore)</a:t>
            </a:r>
          </a:p>
          <a:p>
            <a:pPr lvl="1"/>
            <a:r>
              <a:rPr lang="en-US" dirty="0"/>
              <a:t>Root = </a:t>
            </a:r>
            <a:r>
              <a:rPr lang="en-US" dirty="0" err="1"/>
              <a:t>Intregul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Nivelul</a:t>
            </a:r>
            <a:r>
              <a:rPr lang="en-US" dirty="0"/>
              <a:t> 1: </a:t>
            </a:r>
            <a:r>
              <a:rPr lang="en-US" dirty="0" err="1"/>
              <a:t>Propozitiile</a:t>
            </a:r>
            <a:r>
              <a:rPr lang="en-US" dirty="0"/>
              <a:t> </a:t>
            </a:r>
            <a:r>
              <a:rPr lang="en-US" dirty="0" err="1"/>
              <a:t>textului</a:t>
            </a:r>
            <a:endParaRPr lang="en-US" dirty="0"/>
          </a:p>
          <a:p>
            <a:pPr lvl="1"/>
            <a:r>
              <a:rPr lang="en-US" dirty="0" err="1"/>
              <a:t>Nivelul</a:t>
            </a:r>
            <a:r>
              <a:rPr lang="en-US" dirty="0"/>
              <a:t> 2: </a:t>
            </a:r>
            <a:r>
              <a:rPr lang="en-US" dirty="0" err="1"/>
              <a:t>Cuvintele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propozitii</a:t>
            </a:r>
            <a:endParaRPr lang="en-US" dirty="0"/>
          </a:p>
          <a:p>
            <a:pPr lvl="1"/>
            <a:r>
              <a:rPr lang="en-US" dirty="0" err="1"/>
              <a:t>Nivelul</a:t>
            </a:r>
            <a:r>
              <a:rPr lang="en-US" dirty="0"/>
              <a:t> 3: </a:t>
            </a:r>
            <a:r>
              <a:rPr lang="en-US" dirty="0" err="1"/>
              <a:t>Sensurile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 (din WordNet)</a:t>
            </a:r>
          </a:p>
        </p:txBody>
      </p:sp>
    </p:spTree>
    <p:extLst>
      <p:ext uri="{BB962C8B-B14F-4D97-AF65-F5344CB8AC3E}">
        <p14:creationId xmlns:p14="http://schemas.microsoft.com/office/powerpoint/2010/main" val="36099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58C2-A14E-48A3-A740-5EBD3CEB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Encodarea</a:t>
            </a:r>
            <a:r>
              <a:rPr lang="en-US" dirty="0"/>
              <a:t> </a:t>
            </a:r>
            <a:r>
              <a:rPr lang="en-US" dirty="0" err="1"/>
              <a:t>cuvintelor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E28F-EC99-4CD9-B62C-1D0E6FB30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9902"/>
            <a:ext cx="9905999" cy="3931299"/>
          </a:xfrm>
        </p:spPr>
        <p:txBody>
          <a:bodyPr/>
          <a:lstStyle/>
          <a:p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 din </a:t>
            </a:r>
            <a:r>
              <a:rPr lang="en-US" dirty="0" err="1"/>
              <a:t>sensuri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se </a:t>
            </a:r>
            <a:r>
              <a:rPr lang="en-US" dirty="0" err="1"/>
              <a:t>atribuie</a:t>
            </a:r>
            <a:r>
              <a:rPr lang="en-US" dirty="0"/>
              <a:t> cate un index (</a:t>
            </a:r>
            <a:r>
              <a:rPr lang="en-US" dirty="0" err="1"/>
              <a:t>incepand</a:t>
            </a:r>
            <a:r>
              <a:rPr lang="en-US" dirty="0"/>
              <a:t> cu 1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cuvintelor</a:t>
            </a:r>
            <a:r>
              <a:rPr lang="en-US" dirty="0"/>
              <a:t>)</a:t>
            </a:r>
          </a:p>
          <a:p>
            <a:r>
              <a:rPr lang="en-US" dirty="0"/>
              <a:t>Se </a:t>
            </a:r>
            <a:r>
              <a:rPr lang="en-US" dirty="0" err="1"/>
              <a:t>encodeaza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sens</a:t>
            </a:r>
            <a:r>
              <a:rPr lang="en-US" dirty="0"/>
              <a:t> (</a:t>
            </a:r>
            <a:r>
              <a:rPr lang="en-US" dirty="0" err="1"/>
              <a:t>cuib</a:t>
            </a:r>
            <a:r>
              <a:rPr lang="en-US" dirty="0"/>
              <a:t>) cu un array, </a:t>
            </a:r>
            <a:r>
              <a:rPr lang="en-US" dirty="0" err="1"/>
              <a:t>sortat</a:t>
            </a:r>
            <a:r>
              <a:rPr lang="en-US" dirty="0"/>
              <a:t>, de </a:t>
            </a:r>
            <a:r>
              <a:rPr lang="en-US" dirty="0" err="1"/>
              <a:t>indecsi</a:t>
            </a:r>
            <a:r>
              <a:rPr lang="en-US" dirty="0"/>
              <a:t>, care se </a:t>
            </a:r>
            <a:r>
              <a:rPr lang="en-US" dirty="0" err="1"/>
              <a:t>numeste</a:t>
            </a:r>
            <a:r>
              <a:rPr lang="en-US" dirty="0"/>
              <a:t> “vector de </a:t>
            </a:r>
            <a:r>
              <a:rPr lang="en-US" dirty="0" err="1"/>
              <a:t>miros</a:t>
            </a:r>
            <a:r>
              <a:rPr lang="en-US" dirty="0"/>
              <a:t>”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care nu sunt </a:t>
            </a:r>
            <a:r>
              <a:rPr lang="en-US" dirty="0" err="1"/>
              <a:t>cuiburi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un vector de </a:t>
            </a:r>
            <a:r>
              <a:rPr lang="en-US" dirty="0" err="1"/>
              <a:t>miros</a:t>
            </a:r>
            <a:r>
              <a:rPr lang="en-US" dirty="0"/>
              <a:t> </a:t>
            </a:r>
            <a:r>
              <a:rPr lang="en-US" dirty="0" err="1"/>
              <a:t>gol</a:t>
            </a:r>
            <a:r>
              <a:rPr lang="en-US" dirty="0"/>
              <a:t> (cu </a:t>
            </a:r>
            <a:r>
              <a:rPr lang="en-US" dirty="0" err="1"/>
              <a:t>valori</a:t>
            </a:r>
            <a:r>
              <a:rPr lang="en-US" dirty="0"/>
              <a:t> de 0) de </a:t>
            </a:r>
            <a:r>
              <a:rPr lang="en-US" dirty="0" err="1"/>
              <a:t>lungime</a:t>
            </a:r>
            <a:r>
              <a:rPr lang="en-US" dirty="0"/>
              <a:t> </a:t>
            </a:r>
            <a:r>
              <a:rPr lang="en-US" dirty="0" err="1"/>
              <a:t>Lv</a:t>
            </a:r>
            <a:r>
              <a:rPr lang="en-US" dirty="0"/>
              <a:t> (constant)</a:t>
            </a:r>
          </a:p>
          <a:p>
            <a:r>
              <a:rPr lang="en-US" dirty="0" err="1"/>
              <a:t>Fiecare</a:t>
            </a:r>
            <a:r>
              <a:rPr lang="en-US" dirty="0"/>
              <a:t> nod </a:t>
            </a:r>
            <a:r>
              <a:rPr lang="en-US" dirty="0" err="1"/>
              <a:t>cuib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initializat</a:t>
            </a:r>
            <a:r>
              <a:rPr lang="en-US" dirty="0"/>
              <a:t> cu E0 </a:t>
            </a:r>
            <a:r>
              <a:rPr lang="en-US" dirty="0" err="1"/>
              <a:t>energie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E0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constanta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9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1BCE-6556-4E69-A194-923AE99A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Ciclu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7460-16B8-4392-824D-6F0F87F8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Pasul</a:t>
            </a:r>
            <a:r>
              <a:rPr lang="en-US" dirty="0"/>
              <a:t> 1: Se face o </a:t>
            </a:r>
            <a:r>
              <a:rPr lang="en-US" dirty="0" err="1"/>
              <a:t>iteratie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furnicile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in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au </a:t>
            </a:r>
            <a:r>
              <a:rPr lang="en-US" dirty="0" err="1"/>
              <a:t>murit</a:t>
            </a:r>
            <a:endParaRPr lang="en-US" dirty="0"/>
          </a:p>
          <a:p>
            <a:pPr lvl="1"/>
            <a:r>
              <a:rPr lang="en-US" dirty="0"/>
              <a:t>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moarta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in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l-GR" b="1" dirty="0"/>
              <a:t>ω</a:t>
            </a:r>
            <a:r>
              <a:rPr lang="en-US" b="1" dirty="0"/>
              <a:t> </a:t>
            </a:r>
            <a:r>
              <a:rPr lang="en-US" dirty="0" err="1"/>
              <a:t>cicluri</a:t>
            </a:r>
            <a:endParaRPr lang="en-US" dirty="0"/>
          </a:p>
          <a:p>
            <a:pPr lvl="1"/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moare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nod,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depune</a:t>
            </a:r>
            <a:r>
              <a:rPr lang="en-US" dirty="0"/>
              <a:t> </a:t>
            </a:r>
            <a:r>
              <a:rPr lang="en-US" dirty="0" err="1"/>
              <a:t>toata</a:t>
            </a:r>
            <a:r>
              <a:rPr lang="en-US" dirty="0"/>
              <a:t> </a:t>
            </a:r>
            <a:r>
              <a:rPr lang="en-US" dirty="0" err="1"/>
              <a:t>energia</a:t>
            </a:r>
            <a:r>
              <a:rPr lang="en-US" dirty="0"/>
              <a:t> in </a:t>
            </a:r>
            <a:r>
              <a:rPr lang="en-US" dirty="0" err="1"/>
              <a:t>acel</a:t>
            </a:r>
            <a:r>
              <a:rPr lang="en-US" dirty="0"/>
              <a:t> nod</a:t>
            </a:r>
          </a:p>
          <a:p>
            <a:pPr lvl="1"/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moare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scoasa</a:t>
            </a:r>
            <a:r>
              <a:rPr lang="en-US" dirty="0"/>
              <a:t> din </a:t>
            </a:r>
            <a:r>
              <a:rPr lang="en-US" dirty="0" err="1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2501-B1AB-4B17-90B7-A1E45F7B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8123-7DB4-424E-B822-389533D4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Pasul</a:t>
            </a:r>
            <a:r>
              <a:rPr lang="en-US" dirty="0"/>
              <a:t> 2: </a:t>
            </a: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modului</a:t>
            </a:r>
            <a:r>
              <a:rPr lang="en-US" dirty="0"/>
              <a:t> </a:t>
            </a:r>
            <a:r>
              <a:rPr lang="en-US" dirty="0" err="1"/>
              <a:t>furnicii</a:t>
            </a:r>
            <a:r>
              <a:rPr lang="en-US" dirty="0"/>
              <a:t> (din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explorare</a:t>
            </a:r>
            <a:r>
              <a:rPr lang="en-US" dirty="0"/>
              <a:t> in </a:t>
            </a:r>
            <a:r>
              <a:rPr lang="en-US" dirty="0" err="1"/>
              <a:t>modul</a:t>
            </a:r>
            <a:r>
              <a:rPr lang="en-US" dirty="0"/>
              <a:t> de return)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probabilitatea</a:t>
            </a:r>
            <a:r>
              <a:rPr lang="en-US" dirty="0"/>
              <a:t> ca 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in return mode </a:t>
            </a:r>
            <a:r>
              <a:rPr lang="en-US" dirty="0" err="1"/>
              <a:t>folosind</a:t>
            </a:r>
            <a:r>
              <a:rPr lang="en-US" dirty="0"/>
              <a:t> formula</a:t>
            </a:r>
          </a:p>
          <a:p>
            <a:pPr lvl="2"/>
            <a:r>
              <a:rPr lang="en-US" dirty="0"/>
              <a:t>Prob = </a:t>
            </a:r>
            <a:r>
              <a:rPr lang="en-US" dirty="0" err="1"/>
              <a:t>EnergiaFurnicii</a:t>
            </a:r>
            <a:r>
              <a:rPr lang="en-US" dirty="0"/>
              <a:t> / E_MAX (</a:t>
            </a:r>
            <a:r>
              <a:rPr lang="en-US" dirty="0" err="1"/>
              <a:t>unde</a:t>
            </a:r>
            <a:r>
              <a:rPr lang="en-US" dirty="0"/>
              <a:t> E_MAX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energia</a:t>
            </a:r>
            <a:r>
              <a:rPr lang="en-US" dirty="0"/>
              <a:t> maxima pe care o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o </a:t>
            </a:r>
            <a:r>
              <a:rPr lang="en-US" dirty="0" err="1"/>
              <a:t>furnica</a:t>
            </a:r>
            <a:r>
              <a:rPr lang="en-US" dirty="0"/>
              <a:t>, E_MAX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constanta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Daca o </a:t>
            </a:r>
            <a:r>
              <a:rPr lang="en-US" dirty="0" err="1"/>
              <a:t>furnica</a:t>
            </a:r>
            <a:r>
              <a:rPr lang="en-US" dirty="0"/>
              <a:t> intra in return mode,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intoarca</a:t>
            </a:r>
            <a:r>
              <a:rPr lang="en-US" dirty="0"/>
              <a:t> la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parinte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05BD-49FC-4E3B-9D87-735F68FD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49DE-7956-483C-9052-A66DA26A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Pasul</a:t>
            </a:r>
            <a:r>
              <a:rPr lang="en-US" dirty="0"/>
              <a:t> 3: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furnicilor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, o </a:t>
            </a:r>
            <a:r>
              <a:rPr lang="en-US" dirty="0" err="1"/>
              <a:t>furnica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naste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nod </a:t>
            </a:r>
            <a:r>
              <a:rPr lang="en-US" dirty="0" err="1"/>
              <a:t>cuib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din </a:t>
            </a:r>
            <a:r>
              <a:rPr lang="en-US" dirty="0" err="1"/>
              <a:t>noduri</a:t>
            </a:r>
            <a:r>
              <a:rPr lang="en-US" dirty="0"/>
              <a:t> </a:t>
            </a:r>
            <a:r>
              <a:rPr lang="en-US" dirty="0" err="1"/>
              <a:t>cuib</a:t>
            </a:r>
            <a:r>
              <a:rPr lang="en-US" dirty="0"/>
              <a:t>) cu </a:t>
            </a:r>
            <a:r>
              <a:rPr lang="en-US" dirty="0" err="1"/>
              <a:t>probabilitatea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Prob = arctan(</a:t>
            </a:r>
            <a:r>
              <a:rPr lang="en-US" dirty="0" err="1"/>
              <a:t>EnergiaNodului</a:t>
            </a:r>
            <a:r>
              <a:rPr lang="en-US" dirty="0"/>
              <a:t>) / 𝜋 + 0.5</a:t>
            </a:r>
          </a:p>
          <a:p>
            <a:pPr lvl="1"/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creata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o </a:t>
            </a:r>
            <a:r>
              <a:rPr lang="en-US" dirty="0" err="1"/>
              <a:t>unitate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 din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parinte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vectorul</a:t>
            </a:r>
            <a:r>
              <a:rPr lang="en-US" dirty="0"/>
              <a:t> de </a:t>
            </a:r>
            <a:r>
              <a:rPr lang="en-US" dirty="0" err="1"/>
              <a:t>miros</a:t>
            </a:r>
            <a:r>
              <a:rPr lang="en-US" dirty="0"/>
              <a:t> al </a:t>
            </a:r>
            <a:r>
              <a:rPr lang="en-US" dirty="0" err="1"/>
              <a:t>acestuia</a:t>
            </a:r>
            <a:endParaRPr lang="en-US" dirty="0"/>
          </a:p>
          <a:p>
            <a:pPr lvl="1"/>
            <a:r>
              <a:rPr lang="en-US" dirty="0" err="1"/>
              <a:t>Durata</a:t>
            </a:r>
            <a:r>
              <a:rPr lang="en-US" dirty="0"/>
              <a:t> de </a:t>
            </a:r>
            <a:r>
              <a:rPr lang="en-US" dirty="0" err="1"/>
              <a:t>viata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furnii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l-GR" b="1" dirty="0"/>
              <a:t>ω</a:t>
            </a:r>
            <a:r>
              <a:rPr lang="en-US" b="1" dirty="0"/>
              <a:t> </a:t>
            </a:r>
            <a:r>
              <a:rPr lang="en-US" dirty="0" err="1"/>
              <a:t>cicluri</a:t>
            </a:r>
            <a:endParaRPr lang="en-US" dirty="0"/>
          </a:p>
          <a:p>
            <a:pPr lvl="1"/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furnica</a:t>
            </a:r>
            <a:r>
              <a:rPr lang="en-US" dirty="0"/>
              <a:t> se </a:t>
            </a:r>
            <a:r>
              <a:rPr lang="en-US" dirty="0" err="1"/>
              <a:t>naste</a:t>
            </a:r>
            <a:r>
              <a:rPr lang="en-US" dirty="0"/>
              <a:t> in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explorare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0F18-C22E-4C2F-A0BF-A130E69E5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34482"/>
            <a:ext cx="9905999" cy="515671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Pasul</a:t>
            </a:r>
            <a:r>
              <a:rPr lang="en-US" dirty="0"/>
              <a:t> 4: </a:t>
            </a:r>
            <a:r>
              <a:rPr lang="en-US" dirty="0" err="1"/>
              <a:t>Miscarea</a:t>
            </a:r>
            <a:r>
              <a:rPr lang="en-US" dirty="0"/>
              <a:t> </a:t>
            </a:r>
            <a:r>
              <a:rPr lang="en-US" dirty="0" err="1"/>
              <a:t>furnicilor</a:t>
            </a:r>
            <a:endParaRPr lang="en-US" dirty="0"/>
          </a:p>
          <a:p>
            <a:pPr lvl="1"/>
            <a:r>
              <a:rPr lang="en-US" dirty="0" err="1"/>
              <a:t>Miscarea</a:t>
            </a:r>
            <a:r>
              <a:rPr lang="en-US" dirty="0"/>
              <a:t> </a:t>
            </a:r>
            <a:r>
              <a:rPr lang="en-US" dirty="0" err="1"/>
              <a:t>furnicilor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aleatoare</a:t>
            </a:r>
            <a:r>
              <a:rPr lang="en-US" dirty="0"/>
              <a:t> cu </a:t>
            </a:r>
            <a:r>
              <a:rPr lang="en-US" dirty="0" err="1"/>
              <a:t>influente</a:t>
            </a:r>
            <a:r>
              <a:rPr lang="en-US" dirty="0"/>
              <a:t> ale </a:t>
            </a:r>
            <a:r>
              <a:rPr lang="en-US" dirty="0" err="1"/>
              <a:t>mediului</a:t>
            </a:r>
            <a:endParaRPr lang="en-US" dirty="0"/>
          </a:p>
          <a:p>
            <a:pPr lvl="1"/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probabilitatea</a:t>
            </a:r>
            <a:r>
              <a:rPr lang="en-US" dirty="0"/>
              <a:t> de a </a:t>
            </a:r>
            <a:r>
              <a:rPr lang="en-US" dirty="0" err="1"/>
              <a:t>trece</a:t>
            </a:r>
            <a:r>
              <a:rPr lang="en-US" dirty="0"/>
              <a:t> din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, </a:t>
            </a:r>
            <a:r>
              <a:rPr lang="en-US" dirty="0" err="1"/>
              <a:t>intr</a:t>
            </a:r>
            <a:r>
              <a:rPr lang="en-US" dirty="0"/>
              <a:t>-un nod </a:t>
            </a:r>
            <a:r>
              <a:rPr lang="en-US" dirty="0" err="1"/>
              <a:t>vecin</a:t>
            </a:r>
            <a:r>
              <a:rPr lang="en-US" dirty="0"/>
              <a:t>,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muchie</a:t>
            </a:r>
            <a:r>
              <a:rPr lang="en-US" dirty="0"/>
              <a:t> (cu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vecin</a:t>
            </a:r>
            <a:r>
              <a:rPr lang="en-US" dirty="0"/>
              <a:t>) in </a:t>
            </a:r>
            <a:r>
              <a:rPr lang="en-US" dirty="0" err="1"/>
              <a:t>functie</a:t>
            </a:r>
            <a:r>
              <a:rPr lang="en-US" dirty="0"/>
              <a:t> de stare in care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aceasta</a:t>
            </a:r>
            <a:endParaRPr lang="en-US" dirty="0"/>
          </a:p>
          <a:p>
            <a:pPr lvl="1"/>
            <a:r>
              <a:rPr lang="en-US" dirty="0"/>
              <a:t>Exploration:</a:t>
            </a:r>
          </a:p>
          <a:p>
            <a:pPr lvl="2"/>
            <a:r>
              <a:rPr lang="en-US" dirty="0"/>
              <a:t>Prob = </a:t>
            </a:r>
            <a:r>
              <a:rPr lang="en-US" dirty="0" err="1"/>
              <a:t>Evalf</a:t>
            </a:r>
            <a:r>
              <a:rPr lang="en-US" dirty="0"/>
              <a:t>(N, A) / Sum (</a:t>
            </a:r>
            <a:r>
              <a:rPr lang="en-US" dirty="0" err="1"/>
              <a:t>Evalf</a:t>
            </a:r>
            <a:r>
              <a:rPr lang="en-US" dirty="0"/>
              <a:t>(Ni, </a:t>
            </a:r>
            <a:r>
              <a:rPr lang="en-US" dirty="0" err="1"/>
              <a:t>Aj</a:t>
            </a:r>
            <a:r>
              <a:rPr lang="en-US" dirty="0"/>
              <a:t>)) </a:t>
            </a:r>
            <a:r>
              <a:rPr lang="en-US" dirty="0" err="1"/>
              <a:t>unde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Prob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probabilitatea</a:t>
            </a:r>
            <a:r>
              <a:rPr lang="en-US" dirty="0"/>
              <a:t> de a </a:t>
            </a:r>
            <a:r>
              <a:rPr lang="en-US" dirty="0" err="1"/>
              <a:t>trece</a:t>
            </a:r>
            <a:r>
              <a:rPr lang="en-US" dirty="0"/>
              <a:t> din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 in </a:t>
            </a:r>
            <a:r>
              <a:rPr lang="en-US" dirty="0" err="1"/>
              <a:t>nodul</a:t>
            </a:r>
            <a:r>
              <a:rPr lang="en-US" dirty="0"/>
              <a:t> N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A</a:t>
            </a:r>
          </a:p>
          <a:p>
            <a:pPr lvl="3"/>
            <a:r>
              <a:rPr lang="en-US" dirty="0"/>
              <a:t>Sum (</a:t>
            </a:r>
            <a:r>
              <a:rPr lang="en-US" dirty="0" err="1"/>
              <a:t>Evalf</a:t>
            </a:r>
            <a:r>
              <a:rPr lang="en-US" dirty="0"/>
              <a:t>(Ni, </a:t>
            </a:r>
            <a:r>
              <a:rPr lang="en-US" dirty="0" err="1"/>
              <a:t>Aj</a:t>
            </a:r>
            <a:r>
              <a:rPr lang="en-US" dirty="0"/>
              <a:t>))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Evalf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</a:t>
            </a:r>
            <a:r>
              <a:rPr lang="en-US" dirty="0" err="1"/>
              <a:t>vecine</a:t>
            </a:r>
            <a:endParaRPr lang="en-US" dirty="0"/>
          </a:p>
          <a:p>
            <a:pPr lvl="3"/>
            <a:r>
              <a:rPr lang="en-US" dirty="0" err="1"/>
              <a:t>Evalf</a:t>
            </a:r>
            <a:r>
              <a:rPr lang="en-US" dirty="0"/>
              <a:t>(N, A) = </a:t>
            </a:r>
            <a:r>
              <a:rPr lang="en-US" dirty="0" err="1"/>
              <a:t>Evalf</a:t>
            </a:r>
            <a:r>
              <a:rPr lang="en-US" dirty="0"/>
              <a:t>(N) + </a:t>
            </a:r>
            <a:r>
              <a:rPr lang="en-US" dirty="0" err="1"/>
              <a:t>Evalf</a:t>
            </a:r>
            <a:r>
              <a:rPr lang="en-US" dirty="0"/>
              <a:t>(A)</a:t>
            </a:r>
          </a:p>
          <a:p>
            <a:pPr lvl="3"/>
            <a:r>
              <a:rPr lang="en-US" dirty="0" err="1"/>
              <a:t>Evalf</a:t>
            </a:r>
            <a:r>
              <a:rPr lang="en-US" dirty="0"/>
              <a:t>(N) = </a:t>
            </a:r>
            <a:r>
              <a:rPr lang="en-US" dirty="0" err="1"/>
              <a:t>EnergiaNoduluiN</a:t>
            </a:r>
            <a:r>
              <a:rPr lang="en-US" dirty="0"/>
              <a:t> / Sum(</a:t>
            </a:r>
            <a:r>
              <a:rPr lang="en-US" dirty="0" err="1"/>
              <a:t>EnergiaNodurilorVecine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Evalf</a:t>
            </a:r>
            <a:r>
              <a:rPr lang="en-US" dirty="0"/>
              <a:t>(A) = 1 – </a:t>
            </a:r>
            <a:r>
              <a:rPr lang="en-US" dirty="0" err="1"/>
              <a:t>ValoareaFeromonuluiMuchieiA</a:t>
            </a:r>
            <a:r>
              <a:rPr lang="en-US" dirty="0"/>
              <a:t> (se Evita </a:t>
            </a:r>
            <a:r>
              <a:rPr lang="en-US" dirty="0" err="1"/>
              <a:t>muchiile</a:t>
            </a:r>
            <a:r>
              <a:rPr lang="en-US" dirty="0"/>
              <a:t> cu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feromon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colecteaza</a:t>
            </a:r>
            <a:r>
              <a:rPr lang="en-US" dirty="0"/>
              <a:t> </a:t>
            </a:r>
            <a:r>
              <a:rPr lang="en-US" dirty="0" err="1"/>
              <a:t>cata</a:t>
            </a:r>
            <a:r>
              <a:rPr lang="en-US" dirty="0"/>
              <a:t> </a:t>
            </a:r>
            <a:r>
              <a:rPr lang="en-US" dirty="0" err="1"/>
              <a:t>energie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decide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aduca</a:t>
            </a:r>
            <a:r>
              <a:rPr lang="en-US" dirty="0"/>
              <a:t> </a:t>
            </a:r>
            <a:r>
              <a:rPr lang="en-US" dirty="0" err="1"/>
              <a:t>inapoi</a:t>
            </a:r>
            <a:r>
              <a:rPr lang="en-US" dirty="0"/>
              <a:t> la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parinte</a:t>
            </a:r>
            <a:r>
              <a:rPr lang="en-US" dirty="0"/>
              <a:t> </a:t>
            </a:r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err="1"/>
              <a:t>colectata</a:t>
            </a:r>
            <a:r>
              <a:rPr lang="en-US" dirty="0"/>
              <a:t> (in return mode).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colecta</a:t>
            </a:r>
            <a:r>
              <a:rPr lang="en-US" dirty="0"/>
              <a:t> la un pas maxim E_A </a:t>
            </a:r>
            <a:r>
              <a:rPr lang="en-US" dirty="0" err="1"/>
              <a:t>energie</a:t>
            </a:r>
            <a:r>
              <a:rPr lang="en-US" dirty="0"/>
              <a:t> (</a:t>
            </a:r>
            <a:r>
              <a:rPr lang="en-US" dirty="0" err="1"/>
              <a:t>constanta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3769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81</TotalTime>
  <Words>1109</Words>
  <Application>Microsoft Office PowerPoint</Application>
  <PresentationFormat>Widescreen</PresentationFormat>
  <Paragraphs>91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Tw Cen MT</vt:lpstr>
      <vt:lpstr>Circuit</vt:lpstr>
      <vt:lpstr>Ant colony algorithm</vt:lpstr>
      <vt:lpstr>PowerPoint Presentation</vt:lpstr>
      <vt:lpstr>Pasii algoritmului</vt:lpstr>
      <vt:lpstr>1. Initializare</vt:lpstr>
      <vt:lpstr>2. Encodarea cuvintelor</vt:lpstr>
      <vt:lpstr>3. Ciclu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Evaluarea globala</vt:lpstr>
      <vt:lpstr>Valorile constantelor</vt:lpstr>
      <vt:lpstr>exemplu</vt:lpstr>
      <vt:lpstr>Starea initiala</vt:lpstr>
      <vt:lpstr>Miscari ale furnicii</vt:lpstr>
      <vt:lpstr>Crearea de poduri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algorithm</dc:title>
  <dc:creator>Daniel</dc:creator>
  <cp:lastModifiedBy>Daniel</cp:lastModifiedBy>
  <cp:revision>16</cp:revision>
  <dcterms:created xsi:type="dcterms:W3CDTF">2020-05-09T07:06:03Z</dcterms:created>
  <dcterms:modified xsi:type="dcterms:W3CDTF">2020-05-30T07:44:12Z</dcterms:modified>
</cp:coreProperties>
</file>