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82" r:id="rId10"/>
    <p:sldId id="275" r:id="rId11"/>
    <p:sldId id="257" r:id="rId12"/>
    <p:sldId id="258" r:id="rId13"/>
    <p:sldId id="273" r:id="rId14"/>
    <p:sldId id="274" r:id="rId15"/>
    <p:sldId id="276" r:id="rId16"/>
    <p:sldId id="277" r:id="rId17"/>
    <p:sldId id="281" r:id="rId18"/>
    <p:sldId id="278" r:id="rId19"/>
    <p:sldId id="266" r:id="rId20"/>
    <p:sldId id="267" r:id="rId21"/>
    <p:sldId id="268" r:id="rId22"/>
    <p:sldId id="269" r:id="rId23"/>
    <p:sldId id="270" r:id="rId24"/>
    <p:sldId id="271" r:id="rId25"/>
    <p:sldId id="272" r:id="rId26"/>
    <p:sldId id="279" r:id="rId27"/>
    <p:sldId id="280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Supervised Learning Capstone: Lending club loan data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Dane Hooker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972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exploration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52050" y="1881965"/>
            <a:ext cx="2228510" cy="485361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1636" y="1881965"/>
            <a:ext cx="2067759" cy="4866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9978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Research question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236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Research 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</a:t>
            </a:r>
            <a:r>
              <a:rPr lang="en-US" dirty="0" smtClean="0"/>
              <a:t>should be the interest rate of a loan, given all the characteristics of the borrower and the loan?</a:t>
            </a:r>
          </a:p>
          <a:p>
            <a:pPr lvl="1"/>
            <a:r>
              <a:rPr lang="en-US" dirty="0" smtClean="0"/>
              <a:t>Will not use any data received after loan issuance</a:t>
            </a:r>
          </a:p>
          <a:p>
            <a:pPr lvl="1"/>
            <a:r>
              <a:rPr lang="en-US" dirty="0" smtClean="0"/>
              <a:t>Goal: use as an investment tool</a:t>
            </a:r>
          </a:p>
          <a:p>
            <a:pPr lvl="1"/>
            <a:r>
              <a:rPr lang="en-US" dirty="0" smtClean="0"/>
              <a:t>If model interest rate = offered rate, the loan is fairly valued</a:t>
            </a:r>
          </a:p>
          <a:p>
            <a:pPr lvl="1"/>
            <a:r>
              <a:rPr lang="en-US" dirty="0" smtClean="0"/>
              <a:t>If model interest rate &lt; offered rate, the loan is overvalued and not a good investment</a:t>
            </a:r>
          </a:p>
          <a:p>
            <a:pPr lvl="1"/>
            <a:r>
              <a:rPr lang="en-US" dirty="0" smtClean="0"/>
              <a:t>If model interest rate &gt; offered rate, the loan is undervalued and investment is recommended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2067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cleaning &amp; model preparation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6905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cleaning &amp; model preparation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Taking two parallel approaches to feature selection</a:t>
            </a:r>
          </a:p>
          <a:p>
            <a:pPr lvl="1"/>
            <a:r>
              <a:rPr lang="en-US" dirty="0" smtClean="0"/>
              <a:t>Manual approach</a:t>
            </a:r>
          </a:p>
          <a:p>
            <a:pPr lvl="1"/>
            <a:r>
              <a:rPr lang="en-US" dirty="0" smtClean="0"/>
              <a:t>Bulk approach with PCA</a:t>
            </a:r>
          </a:p>
          <a:p>
            <a:pPr marL="324000" lvl="1" indent="0">
              <a:buNone/>
            </a:pPr>
            <a:endParaRPr lang="en-US" dirty="0"/>
          </a:p>
          <a:p>
            <a:r>
              <a:rPr lang="en-US" dirty="0" smtClean="0"/>
              <a:t>Run models on each feature set</a:t>
            </a:r>
          </a:p>
          <a:p>
            <a:pPr lvl="1"/>
            <a:r>
              <a:rPr lang="en-US" dirty="0" smtClean="0"/>
              <a:t>Weigh accuracy vs. computational intensity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1307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cleaning &amp; model preparation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03615" y="1815464"/>
            <a:ext cx="8429105" cy="4088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0443" y="6002972"/>
            <a:ext cx="7822277" cy="735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6808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cleaning &amp; model preparation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7699" y="2181224"/>
            <a:ext cx="10104236" cy="4020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1485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cleaning &amp; model preparation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3267" y="2656551"/>
            <a:ext cx="3789298" cy="268571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91071" y="2660861"/>
            <a:ext cx="3657143" cy="2600000"/>
          </a:xfrm>
          <a:prstGeom prst="rect">
            <a:avLst/>
          </a:prstGeom>
        </p:spPr>
      </p:pic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257143" y="2660861"/>
            <a:ext cx="3647619" cy="25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4892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cleaning &amp; model preparation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7415" y="2269375"/>
            <a:ext cx="10679205" cy="3483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7725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441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exploration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172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Models- OLS Training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2964" y="1881967"/>
            <a:ext cx="5535698" cy="446064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7178" y="2131348"/>
            <a:ext cx="5369788" cy="4460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5083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Models- </a:t>
            </a:r>
            <a:r>
              <a:rPr lang="en-US" dirty="0" err="1" smtClean="0"/>
              <a:t>ols</a:t>
            </a:r>
            <a:r>
              <a:rPr lang="en-US" dirty="0" smtClean="0"/>
              <a:t> test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0895" y="1832090"/>
            <a:ext cx="5575956" cy="445233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5367" y="2078181"/>
            <a:ext cx="5181295" cy="4206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1034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Models- ridge regression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1192" y="2410540"/>
            <a:ext cx="8022481" cy="2121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5891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Models- lasso regression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1193" y="2366637"/>
            <a:ext cx="7947665" cy="2076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866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Models- </a:t>
            </a:r>
            <a:r>
              <a:rPr lang="en-US" dirty="0" err="1" smtClean="0"/>
              <a:t>elasticnet</a:t>
            </a:r>
            <a:r>
              <a:rPr lang="en-US" dirty="0" smtClean="0"/>
              <a:t> regression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1191" y="2300135"/>
            <a:ext cx="7961059" cy="2055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25968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Models- </a:t>
            </a:r>
            <a:r>
              <a:rPr lang="en-US" dirty="0" err="1" smtClean="0"/>
              <a:t>Svr</a:t>
            </a:r>
            <a:r>
              <a:rPr lang="en-US" dirty="0" smtClean="0"/>
              <a:t> &amp; decision forest regression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Both models timed out</a:t>
            </a:r>
          </a:p>
          <a:p>
            <a:r>
              <a:rPr lang="en-US" dirty="0" smtClean="0"/>
              <a:t>These models are more computationally intensive than OLS</a:t>
            </a:r>
          </a:p>
          <a:p>
            <a:r>
              <a:rPr lang="en-US" dirty="0" smtClean="0"/>
              <a:t>Because of timeout and success of other models, decided to abandon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506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326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OLS, Ridge, Lasso, and </a:t>
            </a:r>
            <a:r>
              <a:rPr lang="en-US" dirty="0" err="1" smtClean="0"/>
              <a:t>ElasticNet</a:t>
            </a:r>
            <a:r>
              <a:rPr lang="en-US" dirty="0" smtClean="0"/>
              <a:t> all had R</a:t>
            </a:r>
            <a:r>
              <a:rPr lang="en-US" baseline="30000" dirty="0" smtClean="0"/>
              <a:t>2</a:t>
            </a:r>
            <a:r>
              <a:rPr lang="en-US" dirty="0" smtClean="0"/>
              <a:t> = .973</a:t>
            </a:r>
          </a:p>
          <a:p>
            <a:r>
              <a:rPr lang="en-US" dirty="0" smtClean="0"/>
              <a:t>Regularization gap essentially non-existent</a:t>
            </a:r>
          </a:p>
          <a:p>
            <a:r>
              <a:rPr lang="en-US" dirty="0" smtClean="0"/>
              <a:t>Strong, almost identical performance likely due to the exhaustive nature of the data set</a:t>
            </a:r>
          </a:p>
          <a:p>
            <a:r>
              <a:rPr lang="en-US" dirty="0" smtClean="0"/>
              <a:t>Choose OLS as model of choice for simplicity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9638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exploration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comes from Lending Club, and online peer-to-peer lending platform</a:t>
            </a:r>
          </a:p>
          <a:p>
            <a:r>
              <a:rPr lang="en-US" dirty="0" smtClean="0"/>
              <a:t>1,048,575 rows and 145 columns</a:t>
            </a:r>
          </a:p>
          <a:p>
            <a:r>
              <a:rPr lang="en-US" dirty="0" smtClean="0"/>
              <a:t>71 columns are floats, 38 are integers, and 36 are objects/strings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543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exploration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1192" y="2081471"/>
            <a:ext cx="4485968" cy="449389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7499" y="2081472"/>
            <a:ext cx="4387091" cy="4493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8218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exploration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9876" y="1984391"/>
            <a:ext cx="4286158" cy="456603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5268" y="1984390"/>
            <a:ext cx="4054977" cy="4566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4856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exploration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9417" y="2146559"/>
            <a:ext cx="6741747" cy="4362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1135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exploration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15102" y="2161309"/>
            <a:ext cx="6757934" cy="4436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5754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exploration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46704" y="1903615"/>
            <a:ext cx="8263417" cy="4821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770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exploration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1192" y="2164600"/>
            <a:ext cx="9780584" cy="4094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957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239</TotalTime>
  <Words>288</Words>
  <Application>Microsoft Office PowerPoint</Application>
  <PresentationFormat>Widescreen</PresentationFormat>
  <Paragraphs>50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0" baseType="lpstr">
      <vt:lpstr>Gill Sans MT</vt:lpstr>
      <vt:lpstr>Wingdings 2</vt:lpstr>
      <vt:lpstr>Dividend</vt:lpstr>
      <vt:lpstr>Supervised Learning Capstone: Lending club loan data</vt:lpstr>
      <vt:lpstr>Data exploration</vt:lpstr>
      <vt:lpstr>Data exploration</vt:lpstr>
      <vt:lpstr>Data exploration</vt:lpstr>
      <vt:lpstr>Data exploration</vt:lpstr>
      <vt:lpstr>Data exploration</vt:lpstr>
      <vt:lpstr>Data exploration</vt:lpstr>
      <vt:lpstr>Data exploration</vt:lpstr>
      <vt:lpstr>Data exploration</vt:lpstr>
      <vt:lpstr>Data exploration</vt:lpstr>
      <vt:lpstr>Research question</vt:lpstr>
      <vt:lpstr>Research question</vt:lpstr>
      <vt:lpstr>Data cleaning &amp; model preparation</vt:lpstr>
      <vt:lpstr>Data cleaning &amp; model preparation</vt:lpstr>
      <vt:lpstr>Data cleaning &amp; model preparation</vt:lpstr>
      <vt:lpstr>Data cleaning &amp; model preparation</vt:lpstr>
      <vt:lpstr>Data cleaning &amp; model preparation</vt:lpstr>
      <vt:lpstr>Data cleaning &amp; model preparation</vt:lpstr>
      <vt:lpstr>models</vt:lpstr>
      <vt:lpstr>Models- OLS Training</vt:lpstr>
      <vt:lpstr>Models- ols test</vt:lpstr>
      <vt:lpstr>Models- ridge regression</vt:lpstr>
      <vt:lpstr>Models- lasso regression</vt:lpstr>
      <vt:lpstr>Models- elasticnet regression</vt:lpstr>
      <vt:lpstr>Models- Svr &amp; decision forest regression</vt:lpstr>
      <vt:lpstr>summary</vt:lpstr>
      <vt:lpstr>summary</vt:lpstr>
    </vt:vector>
  </TitlesOfParts>
  <Company>EOG Resources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Supervised Learning Capstone: Lending club loan data</dc:title>
  <dc:creator>Dane Hooker</dc:creator>
  <cp:lastModifiedBy>Dane Hooker</cp:lastModifiedBy>
  <cp:revision>17</cp:revision>
  <dcterms:created xsi:type="dcterms:W3CDTF">2019-07-28T10:06:31Z</dcterms:created>
  <dcterms:modified xsi:type="dcterms:W3CDTF">2019-07-29T14:01:32Z</dcterms:modified>
</cp:coreProperties>
</file>