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ser>
          <c:idx val="0"/>
          <c:order val="0"/>
          <c:dLbls>
            <c:showVal val="1"/>
          </c:dLbls>
          <c:cat>
            <c:strRef>
              <c:f>Sheet1!$A$3:$A$8</c:f>
              <c:strCache>
                <c:ptCount val="6"/>
                <c:pt idx="1">
                  <c:v>North Dakota</c:v>
                </c:pt>
                <c:pt idx="2">
                  <c:v>Michigan</c:v>
                </c:pt>
                <c:pt idx="3">
                  <c:v>Iowa</c:v>
                </c:pt>
                <c:pt idx="4">
                  <c:v>Wisconsin</c:v>
                </c:pt>
                <c:pt idx="5">
                  <c:v>Minnesota</c:v>
                </c:pt>
              </c:strCache>
            </c:strRef>
          </c:cat>
          <c:val>
            <c:numRef>
              <c:f>Sheet1!$B$3:$B$8</c:f>
              <c:numCache>
                <c:formatCode>0.00</c:formatCode>
                <c:ptCount val="6"/>
                <c:pt idx="1">
                  <c:v>82.75</c:v>
                </c:pt>
                <c:pt idx="2">
                  <c:v>82.87</c:v>
                </c:pt>
                <c:pt idx="3">
                  <c:v>83.18</c:v>
                </c:pt>
                <c:pt idx="4">
                  <c:v>84.54</c:v>
                </c:pt>
                <c:pt idx="5">
                  <c:v>85.46</c:v>
                </c:pt>
              </c:numCache>
            </c:numRef>
          </c:val>
        </c:ser>
        <c:axId val="47895296"/>
        <c:axId val="48051328"/>
      </c:barChart>
      <c:catAx>
        <c:axId val="47895296"/>
        <c:scaling>
          <c:orientation val="minMax"/>
        </c:scaling>
        <c:axPos val="l"/>
        <c:tickLblPos val="nextTo"/>
        <c:crossAx val="48051328"/>
        <c:crosses val="autoZero"/>
        <c:auto val="1"/>
        <c:lblAlgn val="ctr"/>
        <c:lblOffset val="100"/>
      </c:catAx>
      <c:valAx>
        <c:axId val="48051328"/>
        <c:scaling>
          <c:orientation val="minMax"/>
        </c:scaling>
        <c:axPos val="b"/>
        <c:majorGridlines/>
        <c:numFmt formatCode="0.00" sourceLinked="1"/>
        <c:tickLblPos val="nextTo"/>
        <c:crossAx val="47895296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ser>
          <c:idx val="0"/>
          <c:order val="0"/>
          <c:dLbls>
            <c:showVal val="1"/>
          </c:dLbls>
          <c:cat>
            <c:strRef>
              <c:f>Sheet1!$A$28:$A$32</c:f>
              <c:strCache>
                <c:ptCount val="5"/>
                <c:pt idx="0">
                  <c:v>California</c:v>
                </c:pt>
                <c:pt idx="1">
                  <c:v>Florida</c:v>
                </c:pt>
                <c:pt idx="2">
                  <c:v>New York</c:v>
                </c:pt>
                <c:pt idx="3">
                  <c:v>Pennsylvania</c:v>
                </c:pt>
                <c:pt idx="4">
                  <c:v>Illinois</c:v>
                </c:pt>
              </c:strCache>
            </c:strRef>
          </c:cat>
          <c:val>
            <c:numRef>
              <c:f>Sheet1!$B$28:$B$32</c:f>
              <c:numCache>
                <c:formatCode>_(* #,##0_);_(* \(#,##0\);_(* "-"??_);_(@_)</c:formatCode>
                <c:ptCount val="5"/>
                <c:pt idx="0">
                  <c:v>576195092</c:v>
                </c:pt>
                <c:pt idx="1">
                  <c:v>357925423</c:v>
                </c:pt>
                <c:pt idx="2">
                  <c:v>329455769</c:v>
                </c:pt>
                <c:pt idx="3">
                  <c:v>256075673</c:v>
                </c:pt>
                <c:pt idx="4">
                  <c:v>230751262</c:v>
                </c:pt>
              </c:numCache>
            </c:numRef>
          </c:val>
        </c:ser>
        <c:axId val="47993216"/>
        <c:axId val="47994752"/>
      </c:barChart>
      <c:catAx>
        <c:axId val="47993216"/>
        <c:scaling>
          <c:orientation val="minMax"/>
        </c:scaling>
        <c:axPos val="l"/>
        <c:tickLblPos val="nextTo"/>
        <c:crossAx val="47994752"/>
        <c:crosses val="autoZero"/>
        <c:auto val="1"/>
        <c:lblAlgn val="ctr"/>
        <c:lblOffset val="100"/>
      </c:catAx>
      <c:valAx>
        <c:axId val="47994752"/>
        <c:scaling>
          <c:orientation val="minMax"/>
        </c:scaling>
        <c:axPos val="b"/>
        <c:majorGridlines/>
        <c:numFmt formatCode="_(* #,##0_);_(* \(#,##0\);_(* &quot;-&quot;??_);_(@_)" sourceLinked="1"/>
        <c:tickLblPos val="nextTo"/>
        <c:crossAx val="47993216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323-10BE-4F10-A629-19FCF03299DF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BEB5-61AC-4791-9190-2330A01E1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323-10BE-4F10-A629-19FCF03299DF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BEB5-61AC-4791-9190-2330A01E1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323-10BE-4F10-A629-19FCF03299DF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BEB5-61AC-4791-9190-2330A01E1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323-10BE-4F10-A629-19FCF03299DF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BEB5-61AC-4791-9190-2330A01E1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323-10BE-4F10-A629-19FCF03299DF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BEB5-61AC-4791-9190-2330A01E1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323-10BE-4F10-A629-19FCF03299DF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BEB5-61AC-4791-9190-2330A01E1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323-10BE-4F10-A629-19FCF03299DF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BEB5-61AC-4791-9190-2330A01E1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323-10BE-4F10-A629-19FCF03299DF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BEB5-61AC-4791-9190-2330A01E1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323-10BE-4F10-A629-19FCF03299DF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BEB5-61AC-4791-9190-2330A01E1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323-10BE-4F10-A629-19FCF03299DF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BEB5-61AC-4791-9190-2330A01E1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323-10BE-4F10-A629-19FCF03299DF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BEB5-61AC-4791-9190-2330A01E1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49323-10BE-4F10-A629-19FCF03299DF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BEB5-61AC-4791-9190-2330A01E1A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Total US Census Response 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209800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79.04%</a:t>
            </a:r>
            <a:endParaRPr 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Top Five Response Rates by State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066800" y="1752600"/>
          <a:ext cx="7086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Top Five Total Responses by State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990600" y="1600200"/>
          <a:ext cx="7239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Response Rates Per State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38400" y="1393480"/>
          <a:ext cx="4038600" cy="5235913"/>
        </p:xfrm>
        <a:graphic>
          <a:graphicData uri="http://schemas.openxmlformats.org/drawingml/2006/table">
            <a:tbl>
              <a:tblPr/>
              <a:tblGrid>
                <a:gridCol w="1046498"/>
                <a:gridCol w="722232"/>
                <a:gridCol w="88436"/>
                <a:gridCol w="1120196"/>
                <a:gridCol w="1061238"/>
              </a:tblGrid>
              <a:tr h="36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Response Rate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Response Rate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Alabama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77.95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Montana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80.23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Alaska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73.96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Nebraska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81.80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Arizona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76.81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Nevada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76.64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Arkansas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76.11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Hampshire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79.06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California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76.94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Jersey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77.52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Colorado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79.02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Mexico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73.22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Connecticut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78.48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York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75.40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Delaware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79.50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 Carolina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80.79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District of Colu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78.88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 Dakota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82.75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Florida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79.88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Ohio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80.30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Georgia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77.04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Oklahoma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75.27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Hawaii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76.67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Oregon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80.24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Idaho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82.40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Pennsylvania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81.65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Illinois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80.25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Rhode Island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77.99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Indiana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81.83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South Carolina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80.58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81.19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South Dakota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82.50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Kansas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81.03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Tennessee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80.35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Kentucky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80.85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Texas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76.61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Louisiana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73.48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Utah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80.32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Maine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81.43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Vermont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79.35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Maryland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80.24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Virginia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81.10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Massachusetts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78.44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Washington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80.15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Michigan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82.87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West Virginia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75.11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Minnesota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85.46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Wisconsin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84.54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Mississippi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76.16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Wyoming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80.75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Missouri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80.57</a:t>
                      </a: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75" marR="6075" marT="6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143</Words>
  <Application>Microsoft Office PowerPoint</Application>
  <PresentationFormat>On-screen Show (4:3)</PresentationFormat>
  <Paragraphs>111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Total US Census Response Rate</vt:lpstr>
      <vt:lpstr>Top Five Response Rates by State</vt:lpstr>
      <vt:lpstr>Top Five Total Responses by State</vt:lpstr>
      <vt:lpstr>Response Rates Per State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jdanehower</dc:creator>
  <cp:lastModifiedBy>jdanehower</cp:lastModifiedBy>
  <cp:revision>21</cp:revision>
  <dcterms:created xsi:type="dcterms:W3CDTF">2012-10-24T20:24:44Z</dcterms:created>
  <dcterms:modified xsi:type="dcterms:W3CDTF">2012-10-25T16:36:04Z</dcterms:modified>
</cp:coreProperties>
</file>