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63" r:id="rId3"/>
    <p:sldId id="262" r:id="rId4"/>
    <p:sldId id="266" r:id="rId5"/>
    <p:sldId id="265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Tenor Sans" panose="020B0604020202020204" charset="-52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8E19"/>
    <a:srgbClr val="961693"/>
    <a:srgbClr val="149E06"/>
    <a:srgbClr val="FBF4F3"/>
    <a:srgbClr val="A94639"/>
    <a:srgbClr val="4C1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F4CDC7-97E6-4A37-B12D-437AAC0E206C}">
  <a:tblStyle styleId="{EBF4CDC7-97E6-4A37-B12D-437AAC0E2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65702242983704E-2"/>
          <c:y val="3.286799640508152E-2"/>
          <c:w val="0.93440129635270119"/>
          <c:h val="0.756264288489824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 тел</c:v>
                </c:pt>
              </c:strCache>
            </c:strRef>
          </c:tx>
          <c:spPr>
            <a:ln w="22225" cap="rnd">
              <a:solidFill>
                <a:srgbClr val="96169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1">
                  <a:lumMod val="90000"/>
                  <a:lumOff val="100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31290</c:v>
                </c:pt>
                <c:pt idx="1">
                  <c:v>16588</c:v>
                </c:pt>
                <c:pt idx="2">
                  <c:v>12699</c:v>
                </c:pt>
                <c:pt idx="3">
                  <c:v>8891</c:v>
                </c:pt>
                <c:pt idx="4">
                  <c:v>5046</c:v>
                </c:pt>
                <c:pt idx="5">
                  <c:v>3252</c:v>
                </c:pt>
                <c:pt idx="6">
                  <c:v>2204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558648"/>
        <c:axId val="273557080"/>
      </c:lineChart>
      <c:catAx>
        <c:axId val="273558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</a:t>
                </a:r>
                <a:r>
                  <a:rPr lang="ru-RU" baseline="0" dirty="0" smtClean="0"/>
                  <a:t> потоков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557080"/>
        <c:crosses val="autoZero"/>
        <c:auto val="1"/>
        <c:lblAlgn val="ctr"/>
        <c:lblOffset val="100"/>
        <c:noMultiLvlLbl val="0"/>
      </c:catAx>
      <c:valAx>
        <c:axId val="273557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558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5107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58953aca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58953aca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0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57e0b155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57e0b155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54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00" y="1170900"/>
            <a:ext cx="4289700" cy="23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720000" y="2361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1"/>
          </p:nvPr>
        </p:nvSpPr>
        <p:spPr>
          <a:xfrm>
            <a:off x="553150" y="2829000"/>
            <a:ext cx="26700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2"/>
          </p:nvPr>
        </p:nvSpPr>
        <p:spPr>
          <a:xfrm>
            <a:off x="3403800" y="2361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3"/>
          </p:nvPr>
        </p:nvSpPr>
        <p:spPr>
          <a:xfrm>
            <a:off x="3237000" y="2829000"/>
            <a:ext cx="26700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4"/>
          </p:nvPr>
        </p:nvSpPr>
        <p:spPr>
          <a:xfrm>
            <a:off x="6087600" y="2361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5"/>
          </p:nvPr>
        </p:nvSpPr>
        <p:spPr>
          <a:xfrm>
            <a:off x="5920800" y="2829000"/>
            <a:ext cx="26700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0" y="4145175"/>
            <a:ext cx="8499600" cy="998400"/>
          </a:xfrm>
          <a:prstGeom prst="triangle">
            <a:avLst>
              <a:gd name="adj" fmla="val 8215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 rot="5400000">
            <a:off x="19050" y="-19050"/>
            <a:ext cx="1276500" cy="1314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8"/>
          <p:cNvGrpSpPr/>
          <p:nvPr/>
        </p:nvGrpSpPr>
        <p:grpSpPr>
          <a:xfrm rot="-765504" flipH="1">
            <a:off x="7890255" y="3609921"/>
            <a:ext cx="3529148" cy="3680172"/>
            <a:chOff x="1165875" y="238125"/>
            <a:chExt cx="4139025" cy="4139025"/>
          </a:xfrm>
        </p:grpSpPr>
        <p:sp>
          <p:nvSpPr>
            <p:cNvPr id="225" name="Google Shape;225;p28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4"/>
          <p:cNvGrpSpPr/>
          <p:nvPr/>
        </p:nvGrpSpPr>
        <p:grpSpPr>
          <a:xfrm rot="10263189">
            <a:off x="5525641" y="-621533"/>
            <a:ext cx="3970867" cy="3970867"/>
            <a:chOff x="1165875" y="238125"/>
            <a:chExt cx="4139025" cy="4139025"/>
          </a:xfrm>
        </p:grpSpPr>
        <p:sp>
          <p:nvSpPr>
            <p:cNvPr id="292" name="Google Shape;292;p34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4"/>
          <p:cNvSpPr/>
          <p:nvPr/>
        </p:nvSpPr>
        <p:spPr>
          <a:xfrm>
            <a:off x="0" y="3760725"/>
            <a:ext cx="9144000" cy="13827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rot="10800000" flipH="1">
            <a:off x="0" y="0"/>
            <a:ext cx="9134400" cy="51720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5"/>
          <p:cNvGrpSpPr/>
          <p:nvPr/>
        </p:nvGrpSpPr>
        <p:grpSpPr>
          <a:xfrm>
            <a:off x="7329364" y="3150304"/>
            <a:ext cx="2199066" cy="2221803"/>
            <a:chOff x="7506170" y="3264603"/>
            <a:chExt cx="2401776" cy="2426608"/>
          </a:xfrm>
        </p:grpSpPr>
        <p:sp>
          <p:nvSpPr>
            <p:cNvPr id="300" name="Google Shape;300;p35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3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4" r:id="rId2"/>
    <p:sldLayoutId id="2147483680" r:id="rId3"/>
    <p:sldLayoutId id="214748368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4263458" y="1199701"/>
            <a:ext cx="4880542" cy="23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Задача </a:t>
            </a:r>
            <a:r>
              <a:rPr lang="en-US" dirty="0" smtClean="0"/>
              <a:t>N</a:t>
            </a:r>
            <a:r>
              <a:rPr lang="ru-RU" dirty="0"/>
              <a:t> </a:t>
            </a:r>
            <a:r>
              <a:rPr lang="ru-RU" dirty="0" smtClean="0"/>
              <a:t>тел</a:t>
            </a:r>
            <a:endParaRPr dirty="0"/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1"/>
          </p:nvPr>
        </p:nvSpPr>
        <p:spPr>
          <a:xfrm flipH="1">
            <a:off x="4886553" y="3880951"/>
            <a:ext cx="3930027" cy="853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Соболев Данил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Фролова Ольга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Шарибжанова</a:t>
            </a:r>
            <a:r>
              <a:rPr lang="ru-RU" dirty="0" smtClean="0"/>
              <a:t> Диана</a:t>
            </a:r>
            <a:endParaRPr dirty="0"/>
          </a:p>
        </p:txBody>
      </p:sp>
      <p:sp>
        <p:nvSpPr>
          <p:cNvPr id="315" name="Google Shape;315;p38"/>
          <p:cNvSpPr/>
          <p:nvPr/>
        </p:nvSpPr>
        <p:spPr>
          <a:xfrm rot="10800000">
            <a:off x="7917600" y="0"/>
            <a:ext cx="1226400" cy="1199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0" y="2193227"/>
            <a:ext cx="4139100" cy="2950200"/>
          </a:xfrm>
          <a:prstGeom prst="triangle">
            <a:avLst>
              <a:gd name="adj" fmla="val 6951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0" y="0"/>
            <a:ext cx="4139025" cy="4139025"/>
            <a:chOff x="1165875" y="238125"/>
            <a:chExt cx="4139025" cy="4139025"/>
          </a:xfrm>
        </p:grpSpPr>
        <p:sp>
          <p:nvSpPr>
            <p:cNvPr id="318" name="Google Shape;318;p38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784" y="-90684"/>
            <a:ext cx="2749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pPr algn="ctr"/>
            <a:r>
              <a:rPr lang="ru-RU" sz="2800" dirty="0">
                <a:latin typeface="Tenor Sans" panose="020B0604020202020204" charset="-52"/>
              </a:rPr>
              <a:t>Исследование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107" y="982413"/>
            <a:ext cx="5682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enor Sans" panose="020B0604020202020204" charset="-52"/>
              </a:rPr>
              <a:t>Была рассмотрена задача </a:t>
            </a:r>
            <a:r>
              <a:rPr lang="en-US" dirty="0" smtClean="0">
                <a:latin typeface="Tenor Sans" panose="020B0604020202020204" charset="-52"/>
              </a:rPr>
              <a:t>N </a:t>
            </a:r>
            <a:r>
              <a:rPr lang="ru-RU" dirty="0" smtClean="0">
                <a:latin typeface="Tenor Sans" panose="020B0604020202020204" charset="-52"/>
              </a:rPr>
              <a:t>тел.</a:t>
            </a:r>
            <a:endParaRPr lang="ru-RU" dirty="0">
              <a:latin typeface="Tenor Sans" panose="020B060402020202020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107" y="1624623"/>
            <a:ext cx="5841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enor Sans" panose="020B0604020202020204" charset="-52"/>
              </a:rPr>
              <a:t>В рамках задачи было реализовано решение проблемы и применены средства </a:t>
            </a:r>
            <a:r>
              <a:rPr lang="en-US" dirty="0" smtClean="0">
                <a:latin typeface="Tenor Sans" panose="020B0604020202020204" charset="-52"/>
              </a:rPr>
              <a:t>CUDA </a:t>
            </a:r>
            <a:r>
              <a:rPr lang="ru-RU" dirty="0" smtClean="0">
                <a:latin typeface="Tenor Sans" panose="020B0604020202020204" charset="-52"/>
              </a:rPr>
              <a:t>для распараллеливания работы программы.</a:t>
            </a:r>
            <a:endParaRPr lang="ru-RU" dirty="0">
              <a:latin typeface="Tenor Sans" panose="020B0604020202020204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107" y="2697720"/>
            <a:ext cx="4169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enor Sans" panose="020B0604020202020204" charset="-52"/>
              </a:rPr>
              <a:t>Системная информация:</a:t>
            </a:r>
          </a:p>
          <a:p>
            <a:endParaRPr lang="pt-BR" dirty="0" smtClean="0">
              <a:latin typeface="Tenor Sans" panose="020B0604020202020204" charset="-52"/>
            </a:endParaRPr>
          </a:p>
          <a:p>
            <a:r>
              <a:rPr lang="pt-BR" dirty="0" smtClean="0">
                <a:latin typeface="Tenor Sans" panose="020B0604020202020204" charset="-52"/>
              </a:rPr>
              <a:t>CPU</a:t>
            </a:r>
            <a:r>
              <a:rPr lang="pt-BR" dirty="0">
                <a:latin typeface="Tenor Sans" panose="020B0604020202020204" charset="-52"/>
              </a:rPr>
              <a:t>: Intel core i7-9750H 2.6GHz</a:t>
            </a:r>
            <a:br>
              <a:rPr lang="pt-BR" dirty="0">
                <a:latin typeface="Tenor Sans" panose="020B0604020202020204" charset="-52"/>
              </a:rPr>
            </a:br>
            <a:r>
              <a:rPr lang="pt-BR" dirty="0">
                <a:latin typeface="Tenor Sans" panose="020B0604020202020204" charset="-52"/>
              </a:rPr>
              <a:t>GPU: GTX 1050 TI</a:t>
            </a:r>
            <a:br>
              <a:rPr lang="pt-BR" dirty="0">
                <a:latin typeface="Tenor Sans" panose="020B0604020202020204" charset="-52"/>
              </a:rPr>
            </a:br>
            <a:r>
              <a:rPr lang="pt-BR" dirty="0">
                <a:latin typeface="Tenor Sans" panose="020B0604020202020204" charset="-52"/>
              </a:rPr>
              <a:t>RAM: 16GB</a:t>
            </a:r>
            <a:endParaRPr lang="ru-RU" dirty="0">
              <a:latin typeface="Tenor Sans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96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48;p40"/>
          <p:cNvSpPr txBox="1">
            <a:spLocks noGrp="1"/>
          </p:cNvSpPr>
          <p:nvPr>
            <p:ph type="title" idx="4294967295"/>
          </p:nvPr>
        </p:nvSpPr>
        <p:spPr>
          <a:xfrm>
            <a:off x="1113032" y="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700" dirty="0">
                <a:latin typeface="Tenor Sans" panose="020B0604020202020204" charset="-52"/>
              </a:rPr>
              <a:t>Результаты</a:t>
            </a:r>
            <a:endParaRPr sz="2700" dirty="0">
              <a:latin typeface="Tenor Sans" panose="020B0604020202020204" charset="-52"/>
            </a:endParaRPr>
          </a:p>
        </p:txBody>
      </p:sp>
      <p:graphicFrame>
        <p:nvGraphicFramePr>
          <p:cNvPr id="32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495074"/>
              </p:ext>
            </p:extLst>
          </p:nvPr>
        </p:nvGraphicFramePr>
        <p:xfrm>
          <a:off x="1533167" y="1279537"/>
          <a:ext cx="6981607" cy="241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/>
          <p:cNvSpPr txBox="1"/>
          <p:nvPr/>
        </p:nvSpPr>
        <p:spPr>
          <a:xfrm rot="16200000">
            <a:off x="885663" y="1975486"/>
            <a:ext cx="731289" cy="276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197" b="0" i="0" u="none" strike="noStrike" kern="1200" cap="all" baseline="0">
                <a:solidFill>
                  <a:srgbClr val="19191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kern="1200" cap="all" dirty="0" smtClean="0">
                <a:solidFill>
                  <a:srgbClr val="191919">
                    <a:lumMod val="65000"/>
                    <a:lumOff val="35000"/>
                  </a:srgbClr>
                </a:solidFill>
                <a:latin typeface="+mn-lt"/>
              </a:rPr>
              <a:t>ВРЕМЯ</a:t>
            </a:r>
            <a:endParaRPr lang="ru-RU" kern="1200" cap="all" dirty="0">
              <a:solidFill>
                <a:srgbClr val="191919">
                  <a:lumMod val="65000"/>
                  <a:lumOff val="35000"/>
                </a:srgb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2882"/>
              </p:ext>
            </p:extLst>
          </p:nvPr>
        </p:nvGraphicFramePr>
        <p:xfrm>
          <a:off x="1262021" y="124113"/>
          <a:ext cx="5017866" cy="4107312"/>
        </p:xfrm>
        <a:graphic>
          <a:graphicData uri="http://schemas.openxmlformats.org/drawingml/2006/table">
            <a:tbl>
              <a:tblPr firstRow="1" bandRow="1">
                <a:tableStyleId>{EBF4CDC7-97E6-4A37-B12D-437AAC0E206C}</a:tableStyleId>
              </a:tblPr>
              <a:tblGrid>
                <a:gridCol w="1919486"/>
                <a:gridCol w="1472108"/>
                <a:gridCol w="1626272"/>
              </a:tblGrid>
              <a:tr h="390689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потоков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Ускорение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Эффективность</a:t>
                      </a:r>
                      <a:endParaRPr lang="ru-RU" dirty="0"/>
                    </a:p>
                  </a:txBody>
                  <a:tcPr/>
                </a:tc>
              </a:tr>
              <a:tr h="40725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поток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ru-RU" baseline="0" dirty="0" smtClean="0"/>
                        <a:t> 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0.94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 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0.82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 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0.87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 потоков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0.77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 потоков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0.6</a:t>
                      </a:r>
                      <a:endParaRPr lang="ru-RU" dirty="0"/>
                    </a:p>
                  </a:txBody>
                  <a:tcPr/>
                </a:tc>
              </a:tr>
              <a:tr h="5515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 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" y="705747"/>
            <a:ext cx="4701583" cy="3526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2747" y="1884064"/>
            <a:ext cx="2630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pPr algn="ctr"/>
            <a:r>
              <a:rPr lang="ru-RU" sz="2800" dirty="0" smtClean="0">
                <a:latin typeface="Tenor Sans" panose="020B0604020202020204" charset="-52"/>
              </a:rPr>
              <a:t>Визуализация</a:t>
            </a:r>
          </a:p>
          <a:p>
            <a:pPr algn="ctr"/>
            <a:endParaRPr lang="ru-RU" sz="2800" dirty="0">
              <a:latin typeface="Tenor Sans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52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Clinical Case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FAFAFA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78</Words>
  <Application>Microsoft Office PowerPoint</Application>
  <PresentationFormat>Экран (16:9)</PresentationFormat>
  <Paragraphs>40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Bebas Neue</vt:lpstr>
      <vt:lpstr>Arial</vt:lpstr>
      <vt:lpstr>Open Sans</vt:lpstr>
      <vt:lpstr>Tenor Sans</vt:lpstr>
      <vt:lpstr>Minimalist Grayscale Clinical Case by Slidesgo</vt:lpstr>
      <vt:lpstr>Задача N тел</vt:lpstr>
      <vt:lpstr>Презентация PowerPoint</vt:lpstr>
      <vt:lpstr>Результаты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Умножение матриц и QR разложение</dc:title>
  <dc:creator>Ольга Фролова</dc:creator>
  <cp:lastModifiedBy>Ольга Фролова</cp:lastModifiedBy>
  <cp:revision>24</cp:revision>
  <dcterms:modified xsi:type="dcterms:W3CDTF">2022-12-22T12:04:21Z</dcterms:modified>
</cp:coreProperties>
</file>