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652"/>
    <a:srgbClr val="B5B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B297-5E45-40F4-AA95-677D3C09D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5268E-49BB-4389-83B1-0F583AFB1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A115-457D-438D-A4F9-79884ED0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87E2-899F-40E3-8A7D-9D73E60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53F6-8CC7-4A0D-83EB-37CA1108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96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179F-454D-44F7-A622-9E168E91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B2EC7-6B27-471E-B148-FC91737F1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E254-DD5E-41B1-A489-32EB87E4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F6C7-8D91-4171-B035-D7999BCC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943D-2741-4612-B9EA-EA56316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9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D60DD-E6A9-4E92-80E4-25766D863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C6577-55B1-48BE-AEAD-00B9252F0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48B2-BEB0-4766-9ECF-E0A79AAA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0880-8C82-44D1-8C09-62878E47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A3A2-D46D-4434-8BFB-77B2CB4E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1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C44F-3A11-481F-B612-9E1C6E27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A784-57B0-4B76-BC41-B04680D4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3C82-B184-4087-ADC9-E16BF72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900B-1F74-4C2D-A2E5-C35D7D4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0F27-F6B5-4ED6-9CB8-C65E3094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0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838D-6DDE-499B-BEFE-A6945DAE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0126-7C38-4B05-B1F3-67797ECC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8879-228A-4CE0-A6C6-B69E45F1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C1BF-C64F-46B5-B102-B9E5F92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0390-FCB2-4381-BCE0-5681DEE7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80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0DB7-77F2-447F-A449-488F652A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1064-6AC4-4614-8446-FD4556159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C18B5-5507-4A78-A857-23DC84A56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AFF02-3457-4E2D-81C3-A8EDBCAF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9CD52-42DF-4420-A695-D3DA6A36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7149-27FD-40EB-A314-912B8CC7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EFFD-5036-4676-9C1E-D5C51118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47CC6-E655-4A79-8A2B-8C7FAD95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F6794-62AF-4127-961C-C0C39AFA9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FC08-0A33-4BDF-8B45-C46335ED1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AD986-5DAC-4DCD-B505-4C3241426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3577F-81D9-4A36-A9E1-92BFFBC6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14B10-9EE9-46B3-B2FF-AA99CF31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B01F5-EB4C-4FF3-84F3-88662CB6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F-05CF-4276-B1F4-2F5A7B02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30870-596C-43CE-B301-D4B1C213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B24D3-1126-48F8-B879-E234FD8B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B3B2F-CACB-4981-A9F3-AFD9ABB3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8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BB932-F417-429D-9636-F50ECAD1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A38B3-E056-4452-9B76-5B31D979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63575-5888-4DDA-B6E0-8652B7E4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D582-4B15-41E4-80FA-A3300B3F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FCBB-2E75-403B-A406-33F6C145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0B87A-F3C5-41DB-A4A5-E3A32096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266CD-E3DC-4F8A-9301-E3C230C4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7E6F-D3B4-46B8-BEDB-D876789E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6EF00-EAC2-4457-8CA6-ECAD60B9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05A7-8649-4D50-B76B-AC8185EC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A403A-4266-4895-8D44-D21BD03A8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5D58C-E55E-4CFC-B205-16D3E0DC6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C31F-8B5A-44F1-9B7F-6839F44C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3F03-2F78-4ECF-90C8-874D5AEB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71E9-AE8C-44BE-BD36-BFDEA0F5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1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23B65-CE28-4EE8-9C7A-CAB89A94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60A7D-28C7-4F18-B172-40ED13F9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DF9A-5ADB-47E1-A50C-02133BD13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0845-F45E-4A40-8CF1-2721DCDD690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65D4-514D-4093-8F08-5897C69D7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2E15-73CB-4708-80B2-986C43D26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719C9A-10B8-44A8-890E-C1873EBF3790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Edwards &amp; </a:t>
            </a:r>
            <a:r>
              <a:rPr lang="en-GB" sz="3200" dirty="0" err="1"/>
              <a:t>Avey</a:t>
            </a:r>
            <a:r>
              <a:rPr lang="en-GB" sz="3200" dirty="0"/>
              <a:t> Investments</a:t>
            </a:r>
          </a:p>
          <a:p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Edwards and </a:t>
            </a:r>
            <a:r>
              <a:rPr lang="en-GB" dirty="0" err="1"/>
              <a:t>Avey</a:t>
            </a:r>
            <a:r>
              <a:rPr lang="en-GB" dirty="0"/>
              <a:t> Investments is your go-to solution for tailored investment bundles.</a:t>
            </a:r>
            <a:br>
              <a:rPr lang="en-GB" dirty="0"/>
            </a:br>
            <a:r>
              <a:rPr lang="en-GB" dirty="0"/>
              <a:t>	We offer up-to-the-day investment opportunities in groups of assets provided by</a:t>
            </a:r>
            <a:br>
              <a:rPr lang="en-GB" dirty="0"/>
            </a:br>
            <a:r>
              <a:rPr lang="en-GB" dirty="0"/>
              <a:t>	our highly-experienced partners. These partners collate groups of relevant assets </a:t>
            </a:r>
            <a:br>
              <a:rPr lang="en-GB" dirty="0"/>
            </a:br>
            <a:r>
              <a:rPr lang="en-GB" dirty="0"/>
              <a:t>	into investment “ideas”. These ideas make it easy for you as an investor to find </a:t>
            </a:r>
            <a:br>
              <a:rPr lang="en-GB" dirty="0"/>
            </a:br>
            <a:r>
              <a:rPr lang="en-GB" dirty="0"/>
              <a:t>	collections of individual assets that meet your desired investment interests, without </a:t>
            </a:r>
            <a:br>
              <a:rPr lang="en-GB" dirty="0"/>
            </a:br>
            <a:r>
              <a:rPr lang="en-GB" dirty="0"/>
              <a:t>	the need to personally hand pick them, saving you time and allowing you to grow</a:t>
            </a:r>
            <a:br>
              <a:rPr lang="en-GB" dirty="0"/>
            </a:br>
            <a:r>
              <a:rPr lang="en-GB" dirty="0"/>
              <a:t>	your investment portfolio much faster, and easier.</a:t>
            </a:r>
          </a:p>
          <a:p>
            <a:r>
              <a:rPr lang="en-GB" dirty="0"/>
              <a:t>	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B6A5D197-D079-4399-8A54-AF0F3AAD2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216" y="1802673"/>
            <a:ext cx="641067" cy="641067"/>
          </a:xfrm>
          <a:prstGeom prst="rect">
            <a:avLst/>
          </a:prstGeom>
        </p:spPr>
      </p:pic>
      <p:sp>
        <p:nvSpPr>
          <p:cNvPr id="25" name="Rectangle 24">
            <a:hlinkClick r:id="rId5" action="ppaction://hlinksldjump"/>
            <a:extLst>
              <a:ext uri="{FF2B5EF4-FFF2-40B4-BE49-F238E27FC236}">
                <a16:creationId xmlns:a16="http://schemas.microsoft.com/office/drawing/2014/main" id="{527EBD9C-2F06-4E20-84A8-F558DC8EAFCF}"/>
              </a:ext>
            </a:extLst>
          </p:cNvPr>
          <p:cNvSpPr/>
          <p:nvPr/>
        </p:nvSpPr>
        <p:spPr>
          <a:xfrm>
            <a:off x="676121" y="6545086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65501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Edwards &amp; </a:t>
            </a:r>
            <a:r>
              <a:rPr lang="en-GB" sz="3200" dirty="0" err="1"/>
              <a:t>Avey</a:t>
            </a:r>
            <a:r>
              <a:rPr lang="en-GB" sz="3200" dirty="0"/>
              <a:t> Investments</a:t>
            </a:r>
          </a:p>
          <a:p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Edwards and </a:t>
            </a:r>
            <a:r>
              <a:rPr lang="en-GB" dirty="0" err="1"/>
              <a:t>Avey</a:t>
            </a:r>
            <a:r>
              <a:rPr lang="en-GB" dirty="0"/>
              <a:t> Investments is your go-to solution for tailored investment bundles.</a:t>
            </a:r>
            <a:br>
              <a:rPr lang="en-GB" dirty="0"/>
            </a:br>
            <a:r>
              <a:rPr lang="en-GB" dirty="0"/>
              <a:t>	We offer up-to-the-day investment opportunities in groups of assets provided by</a:t>
            </a:r>
            <a:br>
              <a:rPr lang="en-GB" dirty="0"/>
            </a:br>
            <a:r>
              <a:rPr lang="en-GB" dirty="0"/>
              <a:t>	our highly-experienced partners. These partners collate groups of relevant assets </a:t>
            </a:r>
            <a:br>
              <a:rPr lang="en-GB" dirty="0"/>
            </a:br>
            <a:r>
              <a:rPr lang="en-GB" dirty="0"/>
              <a:t>	into investment “ideas”. These ideas make it easy for you as an investor to find </a:t>
            </a:r>
            <a:br>
              <a:rPr lang="en-GB" dirty="0"/>
            </a:br>
            <a:r>
              <a:rPr lang="en-GB" dirty="0"/>
              <a:t>	collections of individual assets that meet your desired investment interests, without </a:t>
            </a:r>
            <a:br>
              <a:rPr lang="en-GB" dirty="0"/>
            </a:br>
            <a:r>
              <a:rPr lang="en-GB" dirty="0"/>
              <a:t>	the need to personally hand pick them, saving you time and allowing you to grow</a:t>
            </a:r>
            <a:br>
              <a:rPr lang="en-GB" dirty="0"/>
            </a:br>
            <a:r>
              <a:rPr lang="en-GB" dirty="0"/>
              <a:t>	your investment portfolio much faster, and easier.</a:t>
            </a:r>
          </a:p>
          <a:p>
            <a:r>
              <a:rPr lang="en-GB" dirty="0"/>
              <a:t>	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925E671-CE18-43C0-8DF9-6386BA475F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216" y="1802673"/>
            <a:ext cx="641067" cy="641067"/>
          </a:xfrm>
          <a:prstGeom prst="rect">
            <a:avLst/>
          </a:prstGeom>
        </p:spPr>
      </p:pic>
      <p:sp>
        <p:nvSpPr>
          <p:cNvPr id="27" name="Rectangle 26">
            <a:hlinkClick r:id="rId7" action="ppaction://hlinksldjump"/>
            <a:extLst>
              <a:ext uri="{FF2B5EF4-FFF2-40B4-BE49-F238E27FC236}">
                <a16:creationId xmlns:a16="http://schemas.microsoft.com/office/drawing/2014/main" id="{E75F5B9D-B5C4-492A-A06D-D70FA12A74D7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:a16="http://schemas.microsoft.com/office/drawing/2014/main" id="{1B093101-1946-421E-B98A-ABD01B62D7D9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hlinkClick r:id="rId10" action="ppaction://hlinksldjump"/>
            <a:extLst>
              <a:ext uri="{FF2B5EF4-FFF2-40B4-BE49-F238E27FC236}">
                <a16:creationId xmlns:a16="http://schemas.microsoft.com/office/drawing/2014/main" id="{06115E13-0A5B-4D4C-B578-C17781BFE604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416776-04C4-42EC-9B6C-07807633D85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0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hlinkClick r:id="rId6" action="ppaction://hlinksldjump"/>
            <a:extLst>
              <a:ext uri="{FF2B5EF4-FFF2-40B4-BE49-F238E27FC236}">
                <a16:creationId xmlns:a16="http://schemas.microsoft.com/office/drawing/2014/main" id="{B51A24E9-F047-4443-8671-0C39B2258BE5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3" name="Rectangle 22">
            <a:hlinkClick r:id="rId7" action="ppaction://hlinksldjump"/>
            <a:extLst>
              <a:ext uri="{FF2B5EF4-FFF2-40B4-BE49-F238E27FC236}">
                <a16:creationId xmlns:a16="http://schemas.microsoft.com/office/drawing/2014/main" id="{BF3189FB-B38B-4BEB-B59D-B4597647A23B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8CE666B8-94EE-4D2C-B95C-A719EECF3EB9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DF59AF6B-70EE-4463-8B60-3596056ACD2F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F68CA-ACE6-494D-A3D7-1C25635AA55C}"/>
              </a:ext>
            </a:extLst>
          </p:cNvPr>
          <p:cNvSpPr txBox="1"/>
          <p:nvPr/>
        </p:nvSpPr>
        <p:spPr>
          <a:xfrm>
            <a:off x="8850335" y="653805"/>
            <a:ext cx="150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Profile Picture</a:t>
            </a:r>
          </a:p>
        </p:txBody>
      </p:sp>
      <p:pic>
        <p:nvPicPr>
          <p:cNvPr id="24" name="Picture 2" descr="See the source image">
            <a:extLst>
              <a:ext uri="{FF2B5EF4-FFF2-40B4-BE49-F238E27FC236}">
                <a16:creationId xmlns:a16="http://schemas.microsoft.com/office/drawing/2014/main" id="{A91DC0BF-A5E2-48A1-8B38-ED7585104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335" y="1117142"/>
            <a:ext cx="1449016" cy="1449016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F97BAC-9014-4B3F-8BD6-533B7C47EBA1}"/>
              </a:ext>
            </a:extLst>
          </p:cNvPr>
          <p:cNvSpPr/>
          <p:nvPr/>
        </p:nvSpPr>
        <p:spPr>
          <a:xfrm>
            <a:off x="9067983" y="2695613"/>
            <a:ext cx="1013719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8644D-6E30-46B3-A9F7-F652044FAC75}"/>
              </a:ext>
            </a:extLst>
          </p:cNvPr>
          <p:cNvSpPr txBox="1"/>
          <p:nvPr/>
        </p:nvSpPr>
        <p:spPr>
          <a:xfrm>
            <a:off x="2617157" y="606850"/>
            <a:ext cx="19872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Preferences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Investment Types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Risk level (max)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Currencies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Regions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594DD-0B20-4146-B62B-AB5DE3A26B5B}"/>
              </a:ext>
            </a:extLst>
          </p:cNvPr>
          <p:cNvSpPr/>
          <p:nvPr/>
        </p:nvSpPr>
        <p:spPr>
          <a:xfrm>
            <a:off x="2617156" y="1413164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Renewable Energy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Bonds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606104-2900-4E4F-A12F-B74F7822F882}"/>
              </a:ext>
            </a:extLst>
          </p:cNvPr>
          <p:cNvSpPr/>
          <p:nvPr/>
        </p:nvSpPr>
        <p:spPr>
          <a:xfrm>
            <a:off x="2617157" y="2502752"/>
            <a:ext cx="338581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B202F0-463A-4925-A333-1D90BAF79B89}"/>
              </a:ext>
            </a:extLst>
          </p:cNvPr>
          <p:cNvSpPr/>
          <p:nvPr/>
        </p:nvSpPr>
        <p:spPr>
          <a:xfrm>
            <a:off x="2617156" y="3137113"/>
            <a:ext cx="3389745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GBP, USD, AUD, YEN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1EBED2-E84C-44E9-8347-350082174CE5}"/>
              </a:ext>
            </a:extLst>
          </p:cNvPr>
          <p:cNvSpPr/>
          <p:nvPr/>
        </p:nvSpPr>
        <p:spPr>
          <a:xfrm>
            <a:off x="5775282" y="1413164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C54977-D4E8-4238-93D5-E731F4DC991B}"/>
              </a:ext>
            </a:extLst>
          </p:cNvPr>
          <p:cNvSpPr/>
          <p:nvPr/>
        </p:nvSpPr>
        <p:spPr>
          <a:xfrm>
            <a:off x="5774298" y="141048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CD67B7E0-3A5A-46ED-956C-EFAC7D4014CF}"/>
              </a:ext>
            </a:extLst>
          </p:cNvPr>
          <p:cNvSpPr/>
          <p:nvPr/>
        </p:nvSpPr>
        <p:spPr>
          <a:xfrm rot="16200000">
            <a:off x="5833657" y="145483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02529D-6394-4572-99A8-A26EC80F23B5}"/>
              </a:ext>
            </a:extLst>
          </p:cNvPr>
          <p:cNvSpPr/>
          <p:nvPr/>
        </p:nvSpPr>
        <p:spPr>
          <a:xfrm rot="10800000">
            <a:off x="5775282" y="184588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60BE35B9-C036-4902-8382-8A4E60D83259}"/>
              </a:ext>
            </a:extLst>
          </p:cNvPr>
          <p:cNvSpPr/>
          <p:nvPr/>
        </p:nvSpPr>
        <p:spPr>
          <a:xfrm rot="5400000">
            <a:off x="5834641" y="189023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83116-2813-4975-95D2-C8C26300ABF0}"/>
              </a:ext>
            </a:extLst>
          </p:cNvPr>
          <p:cNvSpPr/>
          <p:nvPr/>
        </p:nvSpPr>
        <p:spPr>
          <a:xfrm>
            <a:off x="2617156" y="4000694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Europe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North America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Africa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45FABD-6A39-41C9-AA13-657E451C31F9}"/>
              </a:ext>
            </a:extLst>
          </p:cNvPr>
          <p:cNvSpPr/>
          <p:nvPr/>
        </p:nvSpPr>
        <p:spPr>
          <a:xfrm>
            <a:off x="5773315" y="4004483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E40660-AB99-4839-824A-5A6C3D14231F}"/>
              </a:ext>
            </a:extLst>
          </p:cNvPr>
          <p:cNvSpPr/>
          <p:nvPr/>
        </p:nvSpPr>
        <p:spPr>
          <a:xfrm>
            <a:off x="5774298" y="399801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7EB88120-4BF4-4F89-BA40-86A589D0BF1D}"/>
              </a:ext>
            </a:extLst>
          </p:cNvPr>
          <p:cNvSpPr/>
          <p:nvPr/>
        </p:nvSpPr>
        <p:spPr>
          <a:xfrm rot="16200000">
            <a:off x="5833657" y="404236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021D12-9260-4DDF-AAF3-52E62A35E843}"/>
              </a:ext>
            </a:extLst>
          </p:cNvPr>
          <p:cNvSpPr/>
          <p:nvPr/>
        </p:nvSpPr>
        <p:spPr>
          <a:xfrm rot="10800000">
            <a:off x="5775282" y="443341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A7309098-8266-4DD8-AC60-3D7CD3BF5ECD}"/>
              </a:ext>
            </a:extLst>
          </p:cNvPr>
          <p:cNvSpPr/>
          <p:nvPr/>
        </p:nvSpPr>
        <p:spPr>
          <a:xfrm rot="5400000">
            <a:off x="5834641" y="447776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E4930-FE1E-492F-9B25-1802A54B6D57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C6DD6A-AAF4-4174-8C3A-C5AB07A1B7D7}"/>
              </a:ext>
            </a:extLst>
          </p:cNvPr>
          <p:cNvSpPr/>
          <p:nvPr/>
        </p:nvSpPr>
        <p:spPr>
          <a:xfrm>
            <a:off x="6112740" y="1410482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8A705-A126-40A1-81C7-265B30511BE5}"/>
              </a:ext>
            </a:extLst>
          </p:cNvPr>
          <p:cNvSpPr/>
          <p:nvPr/>
        </p:nvSpPr>
        <p:spPr>
          <a:xfrm rot="10800000">
            <a:off x="7792207" y="1409187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1385B23-3548-4789-A587-8030B411263F}"/>
              </a:ext>
            </a:extLst>
          </p:cNvPr>
          <p:cNvSpPr/>
          <p:nvPr/>
        </p:nvSpPr>
        <p:spPr>
          <a:xfrm rot="5400000">
            <a:off x="7866494" y="1473852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5FA936-E018-4339-A989-709B973F57F5}"/>
              </a:ext>
            </a:extLst>
          </p:cNvPr>
          <p:cNvSpPr/>
          <p:nvPr/>
        </p:nvSpPr>
        <p:spPr>
          <a:xfrm>
            <a:off x="6112740" y="1794822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B0411D-A7A3-49C2-A4EF-879887089CE4}"/>
              </a:ext>
            </a:extLst>
          </p:cNvPr>
          <p:cNvSpPr/>
          <p:nvPr/>
        </p:nvSpPr>
        <p:spPr>
          <a:xfrm>
            <a:off x="7078083" y="1794822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328791-FA96-424E-A0ED-776FB41B5DCE}"/>
              </a:ext>
            </a:extLst>
          </p:cNvPr>
          <p:cNvSpPr/>
          <p:nvPr/>
        </p:nvSpPr>
        <p:spPr>
          <a:xfrm>
            <a:off x="6113851" y="3139884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78F7A7-A17A-4A34-A343-8C1A07808DCC}"/>
              </a:ext>
            </a:extLst>
          </p:cNvPr>
          <p:cNvSpPr/>
          <p:nvPr/>
        </p:nvSpPr>
        <p:spPr>
          <a:xfrm rot="10800000">
            <a:off x="7793318" y="3138589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0F6ADE3D-8B60-4F73-BBD2-4B9072187F7C}"/>
              </a:ext>
            </a:extLst>
          </p:cNvPr>
          <p:cNvSpPr/>
          <p:nvPr/>
        </p:nvSpPr>
        <p:spPr>
          <a:xfrm rot="5400000">
            <a:off x="7867605" y="3203254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87AC95-329E-46E5-9E75-1C93DB8021D0}"/>
              </a:ext>
            </a:extLst>
          </p:cNvPr>
          <p:cNvSpPr/>
          <p:nvPr/>
        </p:nvSpPr>
        <p:spPr>
          <a:xfrm>
            <a:off x="6113851" y="3524224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D7FF75-AFBE-486E-8F35-96430E65446B}"/>
              </a:ext>
            </a:extLst>
          </p:cNvPr>
          <p:cNvSpPr/>
          <p:nvPr/>
        </p:nvSpPr>
        <p:spPr>
          <a:xfrm>
            <a:off x="7079194" y="3524224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5D84CB-E2E1-4B7C-9350-3107B7C864E7}"/>
              </a:ext>
            </a:extLst>
          </p:cNvPr>
          <p:cNvSpPr/>
          <p:nvPr/>
        </p:nvSpPr>
        <p:spPr>
          <a:xfrm>
            <a:off x="6112740" y="4009172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Middle East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F0B4CD-9D9E-40B9-AF19-65C8A8025395}"/>
              </a:ext>
            </a:extLst>
          </p:cNvPr>
          <p:cNvSpPr/>
          <p:nvPr/>
        </p:nvSpPr>
        <p:spPr>
          <a:xfrm rot="10800000">
            <a:off x="7792207" y="4007877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450F916A-6DCD-4D7F-A3A9-0DCB812F0CDB}"/>
              </a:ext>
            </a:extLst>
          </p:cNvPr>
          <p:cNvSpPr/>
          <p:nvPr/>
        </p:nvSpPr>
        <p:spPr>
          <a:xfrm rot="5400000">
            <a:off x="7866494" y="4072542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223EDA4-B796-450D-8A0C-78FCFB6ED253}"/>
              </a:ext>
            </a:extLst>
          </p:cNvPr>
          <p:cNvSpPr/>
          <p:nvPr/>
        </p:nvSpPr>
        <p:spPr>
          <a:xfrm>
            <a:off x="6112740" y="4393512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90EA06-F24C-496A-BA28-2D74F5964791}"/>
              </a:ext>
            </a:extLst>
          </p:cNvPr>
          <p:cNvSpPr/>
          <p:nvPr/>
        </p:nvSpPr>
        <p:spPr>
          <a:xfrm>
            <a:off x="7078083" y="4393512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EC87AEE-03E3-4ADD-B3B9-993E6CB1F228}"/>
              </a:ext>
            </a:extLst>
          </p:cNvPr>
          <p:cNvSpPr/>
          <p:nvPr/>
        </p:nvSpPr>
        <p:spPr>
          <a:xfrm>
            <a:off x="8850335" y="4389001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27362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F063AA16-C95B-40E1-906E-2106F438BDD6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7" name="Rectangle 26">
            <a:hlinkClick r:id="rId7" action="ppaction://hlinksldjump"/>
            <a:extLst>
              <a:ext uri="{FF2B5EF4-FFF2-40B4-BE49-F238E27FC236}">
                <a16:creationId xmlns:a16="http://schemas.microsoft.com/office/drawing/2014/main" id="{B50D1DD6-1152-45B7-BE6A-775A2C509CA3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:a16="http://schemas.microsoft.com/office/drawing/2014/main" id="{C28AC890-550B-41B6-9D61-41FE49B4BE61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:a16="http://schemas.microsoft.com/office/drawing/2014/main" id="{32174E6B-0F84-442F-AA0F-356805743CB7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99E446-ABA7-4D31-9763-2579A7AA2FDA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AFB60-149F-458C-AFF3-AFDF49A508B1}"/>
              </a:ext>
            </a:extLst>
          </p:cNvPr>
          <p:cNvSpPr txBox="1"/>
          <p:nvPr/>
        </p:nvSpPr>
        <p:spPr>
          <a:xfrm>
            <a:off x="2617157" y="606850"/>
            <a:ext cx="19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Suggested Ideas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77A2BB-E1B7-4245-9FC5-FFFE518C8747}"/>
              </a:ext>
            </a:extLst>
          </p:cNvPr>
          <p:cNvSpPr/>
          <p:nvPr/>
        </p:nvSpPr>
        <p:spPr>
          <a:xfrm>
            <a:off x="2617157" y="976181"/>
            <a:ext cx="9026018" cy="16883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>
                <a:solidFill>
                  <a:schemeClr val="tx1"/>
                </a:solidFill>
              </a:rPr>
              <a:t>Title</a:t>
            </a:r>
          </a:p>
          <a:p>
            <a:r>
              <a:rPr lang="en-GB" sz="1400" dirty="0">
                <a:solidFill>
                  <a:schemeClr val="tx1"/>
                </a:solidFill>
              </a:rPr>
              <a:t>Ecologically sound construction investments in the UK and Western Europe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Overview</a:t>
            </a:r>
          </a:p>
          <a:p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Enim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sem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viverra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aliquet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eget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Aliquam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vestibulum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morbi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blandit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cursus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risus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at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ultrices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mi tempus.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Risus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at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ultrices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mi tempus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imperdiet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Interdum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consectetur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libero id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faucibus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nisl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tincidunt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Ornare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arcu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dui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vivamus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arcu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felis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bibendum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ut.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Sit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amet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dictum sit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amet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Risk Level</a:t>
            </a:r>
          </a:p>
          <a:p>
            <a:r>
              <a:rPr lang="en-GB" sz="1400" i="0" dirty="0">
                <a:solidFill>
                  <a:schemeClr val="tx1"/>
                </a:solidFill>
                <a:effectLst/>
                <a:latin typeface="Mercury SSm A"/>
              </a:rPr>
              <a:t>3</a:t>
            </a:r>
          </a:p>
          <a:p>
            <a:r>
              <a:rPr lang="en-GB" sz="1400" b="1" i="0" dirty="0">
                <a:solidFill>
                  <a:schemeClr val="tx1"/>
                </a:solidFill>
                <a:effectLst/>
                <a:latin typeface="Mercury SSm A"/>
              </a:rPr>
              <a:t>P</a:t>
            </a:r>
            <a:r>
              <a:rPr lang="en-GB" sz="1400" b="1" dirty="0">
                <a:solidFill>
                  <a:schemeClr val="tx1"/>
                </a:solidFill>
                <a:latin typeface="Mercury SSm A"/>
              </a:rPr>
              <a:t>roduct Type</a:t>
            </a:r>
          </a:p>
          <a:p>
            <a:r>
              <a:rPr lang="en-GB" sz="1400" i="0" dirty="0">
                <a:solidFill>
                  <a:schemeClr val="tx1"/>
                </a:solidFill>
                <a:effectLst/>
                <a:latin typeface="Mercury SSm A"/>
              </a:rPr>
              <a:t>Infrastructural investment, Industry investmen</a:t>
            </a:r>
            <a:r>
              <a:rPr lang="en-GB" sz="1400" dirty="0">
                <a:solidFill>
                  <a:schemeClr val="tx1"/>
                </a:solidFill>
                <a:latin typeface="Mercury SSm A"/>
              </a:rPr>
              <a:t>t, Renewable energies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Currency</a:t>
            </a:r>
          </a:p>
          <a:p>
            <a:r>
              <a:rPr lang="en-GB" sz="1400" dirty="0">
                <a:solidFill>
                  <a:schemeClr val="tx1"/>
                </a:solidFill>
                <a:latin typeface="Mercury SSm A"/>
              </a:rPr>
              <a:t>GBP, EU</a:t>
            </a:r>
          </a:p>
          <a:p>
            <a:r>
              <a:rPr lang="en-GB" sz="1400" b="1" i="0" dirty="0">
                <a:solidFill>
                  <a:schemeClr val="tx1"/>
                </a:solidFill>
                <a:effectLst/>
                <a:latin typeface="Mercury SSm A"/>
              </a:rPr>
              <a:t>Region</a:t>
            </a:r>
            <a:endParaRPr lang="en-GB" sz="1400" i="0" dirty="0">
              <a:solidFill>
                <a:schemeClr val="tx1"/>
              </a:solidFill>
              <a:effectLst/>
              <a:latin typeface="Mercury SSm A"/>
            </a:endParaRPr>
          </a:p>
          <a:p>
            <a:r>
              <a:rPr lang="en-GB" sz="1400" i="0" dirty="0">
                <a:solidFill>
                  <a:schemeClr val="tx1"/>
                </a:solidFill>
                <a:effectLst/>
                <a:latin typeface="Mercury SSm A"/>
              </a:rPr>
              <a:t>Europe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Country</a:t>
            </a:r>
          </a:p>
          <a:p>
            <a:r>
              <a:rPr lang="en-GB" sz="1400" i="0" dirty="0">
                <a:solidFill>
                  <a:schemeClr val="tx1"/>
                </a:solidFill>
                <a:effectLst/>
                <a:latin typeface="Mercury SSm A"/>
              </a:rPr>
              <a:t>United Kingdom, France, Germany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Major Sector</a:t>
            </a:r>
          </a:p>
          <a:p>
            <a:r>
              <a:rPr lang="en-GB" sz="1400" dirty="0">
                <a:solidFill>
                  <a:schemeClr val="tx1"/>
                </a:solidFill>
                <a:latin typeface="Mercury SSm A"/>
              </a:rPr>
              <a:t>Construction, Energy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Minor Sector</a:t>
            </a:r>
          </a:p>
          <a:p>
            <a:r>
              <a:rPr lang="en-GB" sz="1400" dirty="0">
                <a:solidFill>
                  <a:schemeClr val="tx1"/>
                </a:solidFill>
                <a:latin typeface="Mercury SSm A"/>
              </a:rPr>
              <a:t>Fabrication, Materials processing, Bricklaying, Plumbing</a:t>
            </a:r>
          </a:p>
          <a:p>
            <a:r>
              <a:rPr lang="en-GB" sz="1400" b="1" i="0" dirty="0">
                <a:solidFill>
                  <a:schemeClr val="tx1"/>
                </a:solidFill>
                <a:effectLst/>
                <a:latin typeface="Mercury SSm A"/>
              </a:rPr>
              <a:t>Instruments</a:t>
            </a:r>
          </a:p>
          <a:p>
            <a:r>
              <a:rPr lang="en-GB" sz="1400" dirty="0">
                <a:solidFill>
                  <a:schemeClr val="tx1"/>
                </a:solidFill>
                <a:latin typeface="Mercury SSm A"/>
              </a:rPr>
              <a:t>CON, FBR, ANC, WKP, LOL</a:t>
            </a:r>
            <a:endParaRPr lang="en-GB" sz="1400" i="0" dirty="0">
              <a:solidFill>
                <a:schemeClr val="tx1"/>
              </a:solidFill>
              <a:effectLst/>
              <a:latin typeface="Mercury SSm A"/>
            </a:endParaRP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Published</a:t>
            </a:r>
          </a:p>
          <a:p>
            <a:r>
              <a:rPr lang="en-GB" sz="1400" dirty="0">
                <a:solidFill>
                  <a:schemeClr val="tx1"/>
                </a:solidFill>
                <a:latin typeface="Mercury SSm A"/>
              </a:rPr>
              <a:t>13/02/22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Expires</a:t>
            </a:r>
          </a:p>
          <a:p>
            <a:r>
              <a:rPr lang="en-GB" sz="1400" dirty="0">
                <a:solidFill>
                  <a:schemeClr val="tx1"/>
                </a:solidFill>
                <a:latin typeface="Mercury SSm A"/>
              </a:rPr>
              <a:t>01/01/23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Author</a:t>
            </a:r>
          </a:p>
          <a:p>
            <a:r>
              <a:rPr lang="en-GB" sz="1400" dirty="0">
                <a:solidFill>
                  <a:schemeClr val="tx1"/>
                </a:solidFill>
                <a:latin typeface="Mercury SSm A"/>
              </a:rPr>
              <a:t>Bret Harrington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Content</a:t>
            </a:r>
            <a:endParaRPr lang="en-GB" sz="1400" dirty="0">
              <a:solidFill>
                <a:schemeClr val="tx1"/>
              </a:solidFill>
              <a:latin typeface="Mercury SSm A"/>
            </a:endParaRPr>
          </a:p>
          <a:p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Cras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adipiscing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enim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eu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turpis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egestas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Commodo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ullamcorper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a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lacus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vestibulum sed. Eu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facilisis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sed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odio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morbi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quis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Nibh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praesent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tristique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magna sit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amet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purus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gravida. Habitant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morbi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tristique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senectus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et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netus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et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malesuada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Ultrices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in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iaculis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nunc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sed. Gravida in fermentum et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sollicitudin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ac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orci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phasellus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egestas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tellus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</a:t>
            </a:r>
          </a:p>
          <a:p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Enim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sem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viverra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aliquet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eget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Aliquam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vestibulum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morbi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blandit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cursus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risus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at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ultrices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mi tempus.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Risus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at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ultrices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mi tempus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imperdiet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Interdum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consectetur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libero id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faucibus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nisl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tincidunt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Ornare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arcu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dui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vivamus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arcu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felis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bibendum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ut.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Sit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amet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dictum sit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amet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Nisi vitae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suscipit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tellus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mauris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Ipsum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nunc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aliquet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bibendum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enim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</a:t>
            </a:r>
          </a:p>
          <a:p>
            <a:endParaRPr lang="en-GB" sz="1400" dirty="0">
              <a:solidFill>
                <a:schemeClr val="tx1"/>
              </a:solidFill>
              <a:latin typeface="Mercury SSm A"/>
            </a:endParaRPr>
          </a:p>
          <a:p>
            <a:endParaRPr lang="en-GB" sz="1400" b="1" dirty="0">
              <a:solidFill>
                <a:schemeClr val="tx1"/>
              </a:solidFill>
              <a:latin typeface="Mercury SSm A"/>
            </a:endParaRPr>
          </a:p>
          <a:p>
            <a:endParaRPr lang="en-GB" sz="1400" b="1" dirty="0">
              <a:solidFill>
                <a:schemeClr val="tx1"/>
              </a:solidFill>
              <a:latin typeface="Mercury SSm A"/>
            </a:endParaRPr>
          </a:p>
          <a:p>
            <a:endParaRPr lang="en-GB" sz="1400" b="1" dirty="0">
              <a:solidFill>
                <a:schemeClr val="tx1"/>
              </a:solidFill>
              <a:latin typeface="Mercury SSm A"/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Title</a:t>
            </a:r>
          </a:p>
          <a:p>
            <a:r>
              <a:rPr lang="en-GB" sz="1400" dirty="0">
                <a:solidFill>
                  <a:schemeClr val="tx1"/>
                </a:solidFill>
              </a:rPr>
              <a:t>Ecologically sound construction investments in the UK and Western Europe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Overview</a:t>
            </a:r>
          </a:p>
          <a:p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Enim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sem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viverra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aliquet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eget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Aliquam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vestibulum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morbi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blandit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cursus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risus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at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ultrices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mi tempus.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Risus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at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ultrices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mi tempus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imperdiet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Interdum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consectetur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libero id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faucibus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nisl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tincidunt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Ornare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arcu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dui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vivamus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arcu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felis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bibendum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ut.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Sit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amet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dictum sit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amet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Risk Level</a:t>
            </a:r>
          </a:p>
          <a:p>
            <a:r>
              <a:rPr lang="en-GB" sz="1400" i="0" dirty="0">
                <a:solidFill>
                  <a:schemeClr val="tx1"/>
                </a:solidFill>
                <a:effectLst/>
                <a:latin typeface="Mercury SSm A"/>
              </a:rPr>
              <a:t>3</a:t>
            </a:r>
          </a:p>
          <a:p>
            <a:r>
              <a:rPr lang="en-GB" sz="1400" b="1" i="0" dirty="0">
                <a:solidFill>
                  <a:schemeClr val="tx1"/>
                </a:solidFill>
                <a:effectLst/>
                <a:latin typeface="Mercury SSm A"/>
              </a:rPr>
              <a:t>P</a:t>
            </a:r>
            <a:r>
              <a:rPr lang="en-GB" sz="1400" b="1" dirty="0">
                <a:solidFill>
                  <a:schemeClr val="tx1"/>
                </a:solidFill>
                <a:latin typeface="Mercury SSm A"/>
              </a:rPr>
              <a:t>roduct Type</a:t>
            </a:r>
          </a:p>
          <a:p>
            <a:r>
              <a:rPr lang="en-GB" sz="1400" i="0" dirty="0">
                <a:solidFill>
                  <a:schemeClr val="tx1"/>
                </a:solidFill>
                <a:effectLst/>
                <a:latin typeface="Mercury SSm A"/>
              </a:rPr>
              <a:t>Infrastructural investment, Industry investmen</a:t>
            </a:r>
            <a:r>
              <a:rPr lang="en-GB" sz="1400" dirty="0">
                <a:solidFill>
                  <a:schemeClr val="tx1"/>
                </a:solidFill>
                <a:latin typeface="Mercury SSm A"/>
              </a:rPr>
              <a:t>t, Renewable energies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Currency</a:t>
            </a:r>
          </a:p>
          <a:p>
            <a:r>
              <a:rPr lang="en-GB" sz="1400" dirty="0">
                <a:solidFill>
                  <a:schemeClr val="tx1"/>
                </a:solidFill>
                <a:latin typeface="Mercury SSm A"/>
              </a:rPr>
              <a:t>GBP, EU</a:t>
            </a:r>
          </a:p>
          <a:p>
            <a:r>
              <a:rPr lang="en-GB" sz="1400" b="1" i="0" dirty="0">
                <a:solidFill>
                  <a:schemeClr val="tx1"/>
                </a:solidFill>
                <a:effectLst/>
                <a:latin typeface="Mercury SSm A"/>
              </a:rPr>
              <a:t>Region</a:t>
            </a:r>
            <a:endParaRPr lang="en-GB" sz="1400" i="0" dirty="0">
              <a:solidFill>
                <a:schemeClr val="tx1"/>
              </a:solidFill>
              <a:effectLst/>
              <a:latin typeface="Mercury SSm A"/>
            </a:endParaRPr>
          </a:p>
          <a:p>
            <a:r>
              <a:rPr lang="en-GB" sz="1400" i="0" dirty="0">
                <a:solidFill>
                  <a:schemeClr val="tx1"/>
                </a:solidFill>
                <a:effectLst/>
                <a:latin typeface="Mercury SSm A"/>
              </a:rPr>
              <a:t>Europe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Country</a:t>
            </a:r>
          </a:p>
          <a:p>
            <a:r>
              <a:rPr lang="en-GB" sz="1400" i="0" dirty="0">
                <a:solidFill>
                  <a:schemeClr val="tx1"/>
                </a:solidFill>
                <a:effectLst/>
                <a:latin typeface="Mercury SSm A"/>
              </a:rPr>
              <a:t>United Kingdom, France, Germany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Major Sector</a:t>
            </a:r>
          </a:p>
          <a:p>
            <a:r>
              <a:rPr lang="en-GB" sz="1400" dirty="0">
                <a:solidFill>
                  <a:schemeClr val="tx1"/>
                </a:solidFill>
                <a:latin typeface="Mercury SSm A"/>
              </a:rPr>
              <a:t>Construction, Energy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Minor Sector</a:t>
            </a:r>
          </a:p>
          <a:p>
            <a:r>
              <a:rPr lang="en-GB" sz="1400" dirty="0">
                <a:solidFill>
                  <a:schemeClr val="tx1"/>
                </a:solidFill>
                <a:latin typeface="Mercury SSm A"/>
              </a:rPr>
              <a:t>Fabrication, Materials processing, Bricklaying, Plumbing</a:t>
            </a:r>
          </a:p>
          <a:p>
            <a:r>
              <a:rPr lang="en-GB" sz="1400" b="1" i="0" dirty="0">
                <a:solidFill>
                  <a:schemeClr val="tx1"/>
                </a:solidFill>
                <a:effectLst/>
                <a:latin typeface="Mercury SSm A"/>
              </a:rPr>
              <a:t>Instruments</a:t>
            </a:r>
          </a:p>
          <a:p>
            <a:r>
              <a:rPr lang="en-GB" sz="1400" dirty="0">
                <a:solidFill>
                  <a:schemeClr val="tx1"/>
                </a:solidFill>
                <a:latin typeface="Mercury SSm A"/>
              </a:rPr>
              <a:t>CON, FBR, ANC, WKP, LOL</a:t>
            </a:r>
            <a:endParaRPr lang="en-GB" sz="1400" i="0" dirty="0">
              <a:solidFill>
                <a:schemeClr val="tx1"/>
              </a:solidFill>
              <a:effectLst/>
              <a:latin typeface="Mercury SSm A"/>
            </a:endParaRP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Published</a:t>
            </a:r>
          </a:p>
          <a:p>
            <a:r>
              <a:rPr lang="en-GB" sz="1400" dirty="0">
                <a:solidFill>
                  <a:schemeClr val="tx1"/>
                </a:solidFill>
                <a:latin typeface="Mercury SSm A"/>
              </a:rPr>
              <a:t>13/02/22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Expires</a:t>
            </a:r>
          </a:p>
          <a:p>
            <a:r>
              <a:rPr lang="en-GB" sz="1400" dirty="0">
                <a:solidFill>
                  <a:schemeClr val="tx1"/>
                </a:solidFill>
                <a:latin typeface="Mercury SSm A"/>
              </a:rPr>
              <a:t>01/01/23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Author</a:t>
            </a:r>
          </a:p>
          <a:p>
            <a:r>
              <a:rPr lang="en-GB" sz="1400" dirty="0">
                <a:solidFill>
                  <a:schemeClr val="tx1"/>
                </a:solidFill>
                <a:latin typeface="Mercury SSm A"/>
              </a:rPr>
              <a:t>Bret Harrington</a:t>
            </a:r>
          </a:p>
          <a:p>
            <a:r>
              <a:rPr lang="en-GB" sz="1400" b="1" dirty="0">
                <a:solidFill>
                  <a:schemeClr val="tx1"/>
                </a:solidFill>
                <a:latin typeface="Mercury SSm A"/>
              </a:rPr>
              <a:t>Content</a:t>
            </a:r>
            <a:endParaRPr lang="en-GB" sz="1400" dirty="0">
              <a:solidFill>
                <a:schemeClr val="tx1"/>
              </a:solidFill>
              <a:latin typeface="Mercury SSm A"/>
            </a:endParaRPr>
          </a:p>
          <a:p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Cras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adipiscing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enim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eu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turpis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egestas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Commodo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ullamcorper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a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lacus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vestibulum sed. Eu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facilisis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sed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odio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morbi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quis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Nibh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praesent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tristique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magna sit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amet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purus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gravida. Habitant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morbi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tristique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senectus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et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netus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et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malesuada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Ultrices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in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iaculis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nunc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sed. Gravida in fermentum et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sollicitudin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ac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orci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phasellus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egestas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tellus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</a:t>
            </a:r>
          </a:p>
          <a:p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Enim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sem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viverra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aliquet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eget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Aliquam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vestibulum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morbi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blandit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cursus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risus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at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ultrices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mi tempus.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Risus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at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ultrices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mi tempus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imperdiet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Interdum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consectetur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libero id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faucibus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nisl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tincidunt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Ornare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arcu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dui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vivamus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arcu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felis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bibendum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ut.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Sit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amet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dictum sit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amet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Nisi vitae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suscipit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tellus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mauris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 Ipsum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nunc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aliquet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bibendum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enim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.</a:t>
            </a:r>
            <a:endParaRPr lang="en-GB" sz="1400" b="1" dirty="0">
              <a:solidFill>
                <a:schemeClr val="tx1"/>
              </a:solidFill>
              <a:latin typeface="Mercury SSm A"/>
            </a:endParaRPr>
          </a:p>
          <a:p>
            <a:endParaRPr lang="en-GB" sz="1400" b="1" dirty="0">
              <a:solidFill>
                <a:schemeClr val="tx1"/>
              </a:solidFill>
              <a:latin typeface="Mercury SSm A"/>
            </a:endParaRPr>
          </a:p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3FD042-3B07-4699-97E0-31173ADAEDEA}"/>
              </a:ext>
            </a:extLst>
          </p:cNvPr>
          <p:cNvSpPr/>
          <p:nvPr/>
        </p:nvSpPr>
        <p:spPr>
          <a:xfrm>
            <a:off x="5371492" y="8780026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Approve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CFDE2F-4605-49FA-8E39-0C0EA0B0C18D}"/>
              </a:ext>
            </a:extLst>
          </p:cNvPr>
          <p:cNvSpPr/>
          <p:nvPr/>
        </p:nvSpPr>
        <p:spPr>
          <a:xfrm>
            <a:off x="7276492" y="8780026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D974A-FD5E-4328-BE0D-9069D0556315}"/>
              </a:ext>
            </a:extLst>
          </p:cNvPr>
          <p:cNvSpPr/>
          <p:nvPr/>
        </p:nvSpPr>
        <p:spPr>
          <a:xfrm>
            <a:off x="5371492" y="17123926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Approve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793AC9-23BF-4DB8-A1E6-6DC6EF3B9453}"/>
              </a:ext>
            </a:extLst>
          </p:cNvPr>
          <p:cNvSpPr/>
          <p:nvPr/>
        </p:nvSpPr>
        <p:spPr>
          <a:xfrm>
            <a:off x="7276492" y="17123926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332363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763</Words>
  <Application>Microsoft Office PowerPoint</Application>
  <PresentationFormat>Widescreen</PresentationFormat>
  <Paragraphs>124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Mercury SSm 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Elms</dc:creator>
  <cp:lastModifiedBy>Daniel Elms</cp:lastModifiedBy>
  <cp:revision>14</cp:revision>
  <dcterms:created xsi:type="dcterms:W3CDTF">2022-10-19T12:14:41Z</dcterms:created>
  <dcterms:modified xsi:type="dcterms:W3CDTF">2022-10-19T15:11:35Z</dcterms:modified>
</cp:coreProperties>
</file>