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652"/>
    <a:srgbClr val="B5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297-5E45-40F4-AA95-677D3C09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268E-49BB-4389-83B1-0F583AFB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A115-457D-438D-A4F9-79884ED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87E2-899F-40E3-8A7D-9D73E60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53F6-8CC7-4A0D-83EB-37CA110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79F-454D-44F7-A622-9E168E91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2EC7-6B27-471E-B148-FC91737F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E254-DD5E-41B1-A489-32EB87E4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F6C7-8D91-4171-B035-D7999BC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943D-2741-4612-B9EA-EA56316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60DD-E6A9-4E92-80E4-25766D86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6577-55B1-48BE-AEAD-00B9252F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48B2-BEB0-4766-9ECF-E0A79AA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0880-8C82-44D1-8C09-62878E47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A3A2-D46D-4434-8BFB-77B2CB4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44F-3A11-481F-B612-9E1C6E2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A784-57B0-4B76-BC41-B04680D4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3C82-B184-4087-ADC9-E16BF72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900B-1F74-4C2D-A2E5-C35D7D4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0F27-F6B5-4ED6-9CB8-C65E3094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838D-6DDE-499B-BEFE-A6945DAE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0126-7C38-4B05-B1F3-67797ECC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8879-228A-4CE0-A6C6-B69E45F1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C1BF-C64F-46B5-B102-B9E5F92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0390-FCB2-4381-BCE0-5681DEE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DB7-77F2-447F-A449-488F652A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1064-6AC4-4614-8446-FD455615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C18B5-5507-4A78-A857-23DC84A5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FF02-3457-4E2D-81C3-A8EDBCA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CD52-42DF-4420-A695-D3DA6A36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7149-27FD-40EB-A314-912B8CC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EFFD-5036-4676-9C1E-D5C511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7CC6-E655-4A79-8A2B-8C7FAD95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F6794-62AF-4127-961C-C0C39AFA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FC08-0A33-4BDF-8B45-C46335E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D986-5DAC-4DCD-B505-4C324142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577F-81D9-4A36-A9E1-92BFFBC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14B10-9EE9-46B3-B2FF-AA99CF3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01F5-EB4C-4FF3-84F3-88662CB6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F-05CF-4276-B1F4-2F5A7B0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0870-596C-43CE-B301-D4B1C21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24D3-1126-48F8-B879-E234FD8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B3B2F-CACB-4981-A9F3-AFD9ABB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B932-F417-429D-9636-F50ECAD1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A38B3-E056-4452-9B76-5B31D979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3575-5888-4DDA-B6E0-8652B7E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D582-4B15-41E4-80FA-A3300B3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CBB-2E75-403B-A406-33F6C145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B87A-F3C5-41DB-A4A5-E3A32096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66CD-E3DC-4F8A-9301-E3C230C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7E6F-D3B4-46B8-BEDB-D876789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EF00-EAC2-4457-8CA6-ECAD60B9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5A7-8649-4D50-B76B-AC8185EC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A403A-4266-4895-8D44-D21BD03A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D58C-E55E-4CFC-B205-16D3E0DC6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C31F-8B5A-44F1-9B7F-6839F44C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3F03-2F78-4ECF-90C8-874D5AEB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71E9-AE8C-44BE-BD36-BFDEA0F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1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23B65-CE28-4EE8-9C7A-CAB89A94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0A7D-28C7-4F18-B172-40ED13F9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DF9A-5ADB-47E1-A50C-02133BD1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65D4-514D-4093-8F08-5897C69D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2E15-73CB-4708-80B2-986C43D2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5.jpg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slide" Target="slide9.xml"/><Relationship Id="rId4" Type="http://schemas.openxmlformats.org/officeDocument/2006/relationships/image" Target="../media/image5.jp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D4E859-4469-E1B9-A3E3-582ED99DDF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1B093101-1946-421E-B98A-ABD01B62D7D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hlinkClick r:id="rId9" action="ppaction://hlinksldjump"/>
            <a:extLst>
              <a:ext uri="{FF2B5EF4-FFF2-40B4-BE49-F238E27FC236}">
                <a16:creationId xmlns:a16="http://schemas.microsoft.com/office/drawing/2014/main" id="{06115E13-0A5B-4D4C-B578-C17781BFE604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B51A24E9-F047-4443-8671-0C39B2258BE5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BF3189FB-B38B-4BEB-B59D-B4597647A23B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8CE666B8-94EE-4D2C-B95C-A719EECF3EB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DF59AF6B-70EE-4463-8B60-3596056ACD2F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F68CA-ACE6-494D-A3D7-1C25635AA55C}"/>
              </a:ext>
            </a:extLst>
          </p:cNvPr>
          <p:cNvSpPr txBox="1"/>
          <p:nvPr/>
        </p:nvSpPr>
        <p:spPr>
          <a:xfrm>
            <a:off x="8850335" y="653805"/>
            <a:ext cx="15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Profile Picture</a:t>
            </a:r>
          </a:p>
        </p:txBody>
      </p:sp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A91DC0BF-A5E2-48A1-8B38-ED758510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35" y="1117142"/>
            <a:ext cx="1449016" cy="144901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7BAC-9014-4B3F-8BD6-533B7C47EBA1}"/>
              </a:ext>
            </a:extLst>
          </p:cNvPr>
          <p:cNvSpPr/>
          <p:nvPr/>
        </p:nvSpPr>
        <p:spPr>
          <a:xfrm>
            <a:off x="9067983" y="2695613"/>
            <a:ext cx="1013719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8644D-6E30-46B3-A9F7-F652044FAC75}"/>
              </a:ext>
            </a:extLst>
          </p:cNvPr>
          <p:cNvSpPr txBox="1"/>
          <p:nvPr/>
        </p:nvSpPr>
        <p:spPr>
          <a:xfrm>
            <a:off x="2617157" y="606850"/>
            <a:ext cx="19872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Preferences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Investment Types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Risk level (max)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Currencies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594DD-0B20-4146-B62B-AB5DE3A26B5B}"/>
              </a:ext>
            </a:extLst>
          </p:cNvPr>
          <p:cNvSpPr/>
          <p:nvPr/>
        </p:nvSpPr>
        <p:spPr>
          <a:xfrm>
            <a:off x="2617156" y="141316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Renewable Energy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606104-2900-4E4F-A12F-B74F7822F882}"/>
              </a:ext>
            </a:extLst>
          </p:cNvPr>
          <p:cNvSpPr/>
          <p:nvPr/>
        </p:nvSpPr>
        <p:spPr>
          <a:xfrm>
            <a:off x="2617157" y="2502752"/>
            <a:ext cx="338581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202F0-463A-4925-A333-1D90BAF79B89}"/>
              </a:ext>
            </a:extLst>
          </p:cNvPr>
          <p:cNvSpPr/>
          <p:nvPr/>
        </p:nvSpPr>
        <p:spPr>
          <a:xfrm>
            <a:off x="2617156" y="3137113"/>
            <a:ext cx="3389745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GBP, USD, AUD, YEN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1EBED2-E84C-44E9-8347-350082174CE5}"/>
              </a:ext>
            </a:extLst>
          </p:cNvPr>
          <p:cNvSpPr/>
          <p:nvPr/>
        </p:nvSpPr>
        <p:spPr>
          <a:xfrm>
            <a:off x="5775282" y="1413164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54977-D4E8-4238-93D5-E731F4DC991B}"/>
              </a:ext>
            </a:extLst>
          </p:cNvPr>
          <p:cNvSpPr/>
          <p:nvPr/>
        </p:nvSpPr>
        <p:spPr>
          <a:xfrm>
            <a:off x="5774298" y="14104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D67B7E0-3A5A-46ED-956C-EFAC7D4014CF}"/>
              </a:ext>
            </a:extLst>
          </p:cNvPr>
          <p:cNvSpPr/>
          <p:nvPr/>
        </p:nvSpPr>
        <p:spPr>
          <a:xfrm rot="16200000">
            <a:off x="5833657" y="14548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02529D-6394-4572-99A8-A26EC80F23B5}"/>
              </a:ext>
            </a:extLst>
          </p:cNvPr>
          <p:cNvSpPr/>
          <p:nvPr/>
        </p:nvSpPr>
        <p:spPr>
          <a:xfrm rot="10800000">
            <a:off x="5775282" y="18458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60BE35B9-C036-4902-8382-8A4E60D83259}"/>
              </a:ext>
            </a:extLst>
          </p:cNvPr>
          <p:cNvSpPr/>
          <p:nvPr/>
        </p:nvSpPr>
        <p:spPr>
          <a:xfrm rot="5400000">
            <a:off x="5834641" y="18902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83116-2813-4975-95D2-C8C26300ABF0}"/>
              </a:ext>
            </a:extLst>
          </p:cNvPr>
          <p:cNvSpPr/>
          <p:nvPr/>
        </p:nvSpPr>
        <p:spPr>
          <a:xfrm>
            <a:off x="2617156" y="400069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North America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Africa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45FABD-6A39-41C9-AA13-657E451C31F9}"/>
              </a:ext>
            </a:extLst>
          </p:cNvPr>
          <p:cNvSpPr/>
          <p:nvPr/>
        </p:nvSpPr>
        <p:spPr>
          <a:xfrm>
            <a:off x="5773315" y="400448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E40660-AB99-4839-824A-5A6C3D14231F}"/>
              </a:ext>
            </a:extLst>
          </p:cNvPr>
          <p:cNvSpPr/>
          <p:nvPr/>
        </p:nvSpPr>
        <p:spPr>
          <a:xfrm>
            <a:off x="5774298" y="399801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7EB88120-4BF4-4F89-BA40-86A589D0BF1D}"/>
              </a:ext>
            </a:extLst>
          </p:cNvPr>
          <p:cNvSpPr/>
          <p:nvPr/>
        </p:nvSpPr>
        <p:spPr>
          <a:xfrm rot="16200000">
            <a:off x="5833657" y="404236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021D12-9260-4DDF-AAF3-52E62A35E843}"/>
              </a:ext>
            </a:extLst>
          </p:cNvPr>
          <p:cNvSpPr/>
          <p:nvPr/>
        </p:nvSpPr>
        <p:spPr>
          <a:xfrm rot="10800000">
            <a:off x="5775282" y="443341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7309098-8266-4DD8-AC60-3D7CD3BF5ECD}"/>
              </a:ext>
            </a:extLst>
          </p:cNvPr>
          <p:cNvSpPr/>
          <p:nvPr/>
        </p:nvSpPr>
        <p:spPr>
          <a:xfrm rot="5400000">
            <a:off x="5834641" y="447776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4930-FE1E-492F-9B25-1802A54B6D5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C6DD6A-AAF4-4174-8C3A-C5AB07A1B7D7}"/>
              </a:ext>
            </a:extLst>
          </p:cNvPr>
          <p:cNvSpPr/>
          <p:nvPr/>
        </p:nvSpPr>
        <p:spPr>
          <a:xfrm>
            <a:off x="6112740" y="141048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8A705-A126-40A1-81C7-265B30511BE5}"/>
              </a:ext>
            </a:extLst>
          </p:cNvPr>
          <p:cNvSpPr/>
          <p:nvPr/>
        </p:nvSpPr>
        <p:spPr>
          <a:xfrm rot="10800000">
            <a:off x="7792207" y="140918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1385B23-3548-4789-A587-8030B411263F}"/>
              </a:ext>
            </a:extLst>
          </p:cNvPr>
          <p:cNvSpPr/>
          <p:nvPr/>
        </p:nvSpPr>
        <p:spPr>
          <a:xfrm rot="5400000">
            <a:off x="7866494" y="147385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5FA936-E018-4339-A989-709B973F57F5}"/>
              </a:ext>
            </a:extLst>
          </p:cNvPr>
          <p:cNvSpPr/>
          <p:nvPr/>
        </p:nvSpPr>
        <p:spPr>
          <a:xfrm>
            <a:off x="6112740" y="179482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B0411D-A7A3-49C2-A4EF-879887089CE4}"/>
              </a:ext>
            </a:extLst>
          </p:cNvPr>
          <p:cNvSpPr/>
          <p:nvPr/>
        </p:nvSpPr>
        <p:spPr>
          <a:xfrm>
            <a:off x="7078083" y="179482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328791-FA96-424E-A0ED-776FB41B5DCE}"/>
              </a:ext>
            </a:extLst>
          </p:cNvPr>
          <p:cNvSpPr/>
          <p:nvPr/>
        </p:nvSpPr>
        <p:spPr>
          <a:xfrm>
            <a:off x="6113851" y="3139884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8F7A7-A17A-4A34-A343-8C1A07808DCC}"/>
              </a:ext>
            </a:extLst>
          </p:cNvPr>
          <p:cNvSpPr/>
          <p:nvPr/>
        </p:nvSpPr>
        <p:spPr>
          <a:xfrm rot="10800000">
            <a:off x="7793318" y="3138589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0F6ADE3D-8B60-4F73-BBD2-4B9072187F7C}"/>
              </a:ext>
            </a:extLst>
          </p:cNvPr>
          <p:cNvSpPr/>
          <p:nvPr/>
        </p:nvSpPr>
        <p:spPr>
          <a:xfrm rot="5400000">
            <a:off x="7867605" y="3203254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87AC95-329E-46E5-9E75-1C93DB8021D0}"/>
              </a:ext>
            </a:extLst>
          </p:cNvPr>
          <p:cNvSpPr/>
          <p:nvPr/>
        </p:nvSpPr>
        <p:spPr>
          <a:xfrm>
            <a:off x="6113851" y="3524224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7FF75-AFBE-486E-8F35-96430E65446B}"/>
              </a:ext>
            </a:extLst>
          </p:cNvPr>
          <p:cNvSpPr/>
          <p:nvPr/>
        </p:nvSpPr>
        <p:spPr>
          <a:xfrm>
            <a:off x="7079194" y="3524224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5D84CB-E2E1-4B7C-9350-3107B7C864E7}"/>
              </a:ext>
            </a:extLst>
          </p:cNvPr>
          <p:cNvSpPr/>
          <p:nvPr/>
        </p:nvSpPr>
        <p:spPr>
          <a:xfrm>
            <a:off x="6112740" y="400917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Middle East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F0B4CD-9D9E-40B9-AF19-65C8A8025395}"/>
              </a:ext>
            </a:extLst>
          </p:cNvPr>
          <p:cNvSpPr/>
          <p:nvPr/>
        </p:nvSpPr>
        <p:spPr>
          <a:xfrm rot="10800000">
            <a:off x="7792207" y="400787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450F916A-6DCD-4D7F-A3A9-0DCB812F0CDB}"/>
              </a:ext>
            </a:extLst>
          </p:cNvPr>
          <p:cNvSpPr/>
          <p:nvPr/>
        </p:nvSpPr>
        <p:spPr>
          <a:xfrm rot="5400000">
            <a:off x="7866494" y="407254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23EDA4-B796-450D-8A0C-78FCFB6ED253}"/>
              </a:ext>
            </a:extLst>
          </p:cNvPr>
          <p:cNvSpPr/>
          <p:nvPr/>
        </p:nvSpPr>
        <p:spPr>
          <a:xfrm>
            <a:off x="6112740" y="439351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90EA06-F24C-496A-BA28-2D74F5964791}"/>
              </a:ext>
            </a:extLst>
          </p:cNvPr>
          <p:cNvSpPr/>
          <p:nvPr/>
        </p:nvSpPr>
        <p:spPr>
          <a:xfrm>
            <a:off x="7078083" y="439351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C87AEE-03E3-4ADD-B3B9-993E6CB1F228}"/>
              </a:ext>
            </a:extLst>
          </p:cNvPr>
          <p:cNvSpPr/>
          <p:nvPr/>
        </p:nvSpPr>
        <p:spPr>
          <a:xfrm>
            <a:off x="8850335" y="4389001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27362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F063AA16-C95B-40E1-906E-2106F438BDD6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B50D1DD6-1152-45B7-BE6A-775A2C509CA3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C28AC890-550B-41B6-9D61-41FE49B4BE61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32174E6B-0F84-442F-AA0F-356805743CB7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99E446-ABA7-4D31-9763-2579A7AA2FDA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AFB60-149F-458C-AFF3-AFDF49A508B1}"/>
              </a:ext>
            </a:extLst>
          </p:cNvPr>
          <p:cNvSpPr txBox="1"/>
          <p:nvPr/>
        </p:nvSpPr>
        <p:spPr>
          <a:xfrm>
            <a:off x="2617157" y="60685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Suggested Ideas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80FC9C-01D6-5D6A-E449-B05B4B51058B}"/>
              </a:ext>
            </a:extLst>
          </p:cNvPr>
          <p:cNvGrpSpPr/>
          <p:nvPr/>
        </p:nvGrpSpPr>
        <p:grpSpPr>
          <a:xfrm>
            <a:off x="2617157" y="976181"/>
            <a:ext cx="9026018" cy="16883194"/>
            <a:chOff x="2617157" y="976181"/>
            <a:chExt cx="9026018" cy="168831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77A2BB-E1B7-4245-9FC5-FFFE518C8747}"/>
                </a:ext>
              </a:extLst>
            </p:cNvPr>
            <p:cNvSpPr/>
            <p:nvPr/>
          </p:nvSpPr>
          <p:spPr>
            <a:xfrm>
              <a:off x="2617157" y="976181"/>
              <a:ext cx="9026018" cy="16883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3FD042-3B07-4699-97E0-31173ADAEDEA}"/>
                </a:ext>
              </a:extLst>
            </p:cNvPr>
            <p:cNvSpPr/>
            <p:nvPr/>
          </p:nvSpPr>
          <p:spPr>
            <a:xfrm>
              <a:off x="5371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FDE2F-4605-49FA-8E39-0C0EA0B0C18D}"/>
                </a:ext>
              </a:extLst>
            </p:cNvPr>
            <p:cNvSpPr/>
            <p:nvPr/>
          </p:nvSpPr>
          <p:spPr>
            <a:xfrm>
              <a:off x="7276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BD974A-FD5E-4328-BE0D-9069D0556315}"/>
                </a:ext>
              </a:extLst>
            </p:cNvPr>
            <p:cNvSpPr/>
            <p:nvPr/>
          </p:nvSpPr>
          <p:spPr>
            <a:xfrm>
              <a:off x="5371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793AC9-23BF-4DB8-A1E6-6DC6EF3B9453}"/>
                </a:ext>
              </a:extLst>
            </p:cNvPr>
            <p:cNvSpPr/>
            <p:nvPr/>
          </p:nvSpPr>
          <p:spPr>
            <a:xfrm>
              <a:off x="7276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0F296-36EA-A9A3-84F0-33446D72B72D}"/>
              </a:ext>
            </a:extLst>
          </p:cNvPr>
          <p:cNvGrpSpPr/>
          <p:nvPr/>
        </p:nvGrpSpPr>
        <p:grpSpPr>
          <a:xfrm>
            <a:off x="0" y="0"/>
            <a:ext cx="12192000" cy="439101"/>
            <a:chOff x="0" y="0"/>
            <a:chExt cx="12192000" cy="43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E6039-72EE-474F-B94F-55E76738F738}"/>
                </a:ext>
              </a:extLst>
            </p:cNvPr>
            <p:cNvSpPr/>
            <p:nvPr/>
          </p:nvSpPr>
          <p:spPr>
            <a:xfrm>
              <a:off x="0" y="0"/>
              <a:ext cx="12192000" cy="430799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D10930-67DD-49AA-8D98-899DD948B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0059"/>
            <a:stretch/>
          </p:blipFill>
          <p:spPr>
            <a:xfrm>
              <a:off x="10927080" y="0"/>
              <a:ext cx="1264920" cy="439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6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0091 -1.6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1E6741-DF5B-1E25-4469-4F7705EC4F9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D981FEF5-9904-2FAE-8494-F95696A9E629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B631C60A-AC05-69F6-DB6B-2C40A5444143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77ACF959-6D3C-2059-05E9-37F69A528675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66F5-8091-06FF-3330-7DB3948FDDCE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3" y="474134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2F3A0665-113E-F21C-98B5-04EC4AE009DC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7318-544D-B83E-92CA-449705A7BC41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E4B1CAB3-5DF1-2831-EE5A-E62BE2D6581F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87963BE9-065A-E5D2-FF88-1D81357EF24B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D32E7034-0879-2AD9-B019-4B0D3BDF1D71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FD39DD-377E-EDB4-3398-6C6961C3A303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3336E-8E97-9A2A-0BF6-21FAC9EA0464}"/>
              </a:ext>
            </a:extLst>
          </p:cNvPr>
          <p:cNvSpPr/>
          <p:nvPr/>
        </p:nvSpPr>
        <p:spPr>
          <a:xfrm>
            <a:off x="3470652" y="994764"/>
            <a:ext cx="7291312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Ecologically sound construction investments in the UK and Western 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 of Eurasia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Emerging Cryptocurrencies of the Americas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7947F-D051-0C85-32C4-E5315D685CC8}"/>
              </a:ext>
            </a:extLst>
          </p:cNvPr>
          <p:cNvSpPr/>
          <p:nvPr/>
        </p:nvSpPr>
        <p:spPr>
          <a:xfrm>
            <a:off x="10528377" y="99855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4E22DE-AA92-0785-E41C-AB91041CD0DA}"/>
              </a:ext>
            </a:extLst>
          </p:cNvPr>
          <p:cNvSpPr/>
          <p:nvPr/>
        </p:nvSpPr>
        <p:spPr>
          <a:xfrm>
            <a:off x="10529360" y="9920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983B9A5-218F-6B38-B35F-996409F3DE4A}"/>
              </a:ext>
            </a:extLst>
          </p:cNvPr>
          <p:cNvSpPr/>
          <p:nvPr/>
        </p:nvSpPr>
        <p:spPr>
          <a:xfrm rot="16200000">
            <a:off x="10588719" y="10364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5AB3A8-2C9B-BEBE-E1F1-543E14394107}"/>
              </a:ext>
            </a:extLst>
          </p:cNvPr>
          <p:cNvSpPr/>
          <p:nvPr/>
        </p:nvSpPr>
        <p:spPr>
          <a:xfrm rot="10800000">
            <a:off x="10530344" y="14274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8B6726CA-B82F-EB97-EA26-BC9805D8ABCF}"/>
              </a:ext>
            </a:extLst>
          </p:cNvPr>
          <p:cNvSpPr/>
          <p:nvPr/>
        </p:nvSpPr>
        <p:spPr>
          <a:xfrm rot="5400000">
            <a:off x="10589703" y="14718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ToAppearOnSelection">
            <a:extLst>
              <a:ext uri="{FF2B5EF4-FFF2-40B4-BE49-F238E27FC236}">
                <a16:creationId xmlns:a16="http://schemas.microsoft.com/office/drawing/2014/main" id="{2C54F1C0-8FD2-EA2E-BCE5-ACFC583EB18C}"/>
              </a:ext>
            </a:extLst>
          </p:cNvPr>
          <p:cNvGrpSpPr/>
          <p:nvPr/>
        </p:nvGrpSpPr>
        <p:grpSpPr>
          <a:xfrm>
            <a:off x="3464043" y="996232"/>
            <a:ext cx="7293986" cy="5076157"/>
            <a:chOff x="3464043" y="996232"/>
            <a:chExt cx="7293986" cy="5076157"/>
          </a:xfrm>
        </p:grpSpPr>
        <p:sp>
          <p:nvSpPr>
            <p:cNvPr id="34" name="RectSelected">
              <a:extLst>
                <a:ext uri="{FF2B5EF4-FFF2-40B4-BE49-F238E27FC236}">
                  <a16:creationId xmlns:a16="http://schemas.microsoft.com/office/drawing/2014/main" id="{3E5F7313-BD5C-7860-5007-0447B4D30BBD}"/>
                </a:ext>
              </a:extLst>
            </p:cNvPr>
            <p:cNvSpPr/>
            <p:nvPr/>
          </p:nvSpPr>
          <p:spPr>
            <a:xfrm>
              <a:off x="3478736" y="996232"/>
              <a:ext cx="704106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Ecologically sound construction investments in the UK and Western Europe</a:t>
              </a:r>
            </a:p>
          </p:txBody>
        </p:sp>
        <p:grpSp>
          <p:nvGrpSpPr>
            <p:cNvPr id="52" name="ToAppearOnSelection">
              <a:extLst>
                <a:ext uri="{FF2B5EF4-FFF2-40B4-BE49-F238E27FC236}">
                  <a16:creationId xmlns:a16="http://schemas.microsoft.com/office/drawing/2014/main" id="{F1AAE5A9-97B3-6F49-D6B7-97DD57553513}"/>
                </a:ext>
              </a:extLst>
            </p:cNvPr>
            <p:cNvGrpSpPr/>
            <p:nvPr/>
          </p:nvGrpSpPr>
          <p:grpSpPr>
            <a:xfrm>
              <a:off x="3464043" y="1853181"/>
              <a:ext cx="7293986" cy="4219208"/>
              <a:chOff x="3464043" y="1853181"/>
              <a:chExt cx="7293986" cy="421920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C232812-4FD1-A84A-0246-34E29DD83657}"/>
                  </a:ext>
                </a:extLst>
              </p:cNvPr>
              <p:cNvSpPr/>
              <p:nvPr/>
            </p:nvSpPr>
            <p:spPr>
              <a:xfrm>
                <a:off x="3470652" y="1853181"/>
                <a:ext cx="7055758" cy="1644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Mercury SSm A"/>
                  </a:rPr>
                  <a:t>Content</a:t>
                </a:r>
                <a:endParaRPr lang="en-GB" sz="1400" dirty="0">
                  <a:solidFill>
                    <a:schemeClr val="tx1"/>
                  </a:solidFill>
                  <a:latin typeface="Mercury SSm A"/>
                </a:endParaRPr>
              </a:p>
              <a:p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Cras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adipiscing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enim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turpis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egestas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Commodo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ullamcorper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lacus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vestibulum sed. Eu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facilisis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sed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odio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quis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Nibh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praesent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tristique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magna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purus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gravida. Habitant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tristique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senectus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netus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malesuada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in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iaculis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nunc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sed. Gravida in fermentum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sollicitudin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ac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orci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phasellus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egestas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tellus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</a:t>
                </a:r>
              </a:p>
              <a:p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Enim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viverra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aliquet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Aliquam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vestibulum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blandit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cursus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risus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mi tempus.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Risus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mi tempus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imperdiet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Interdum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consectetur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libero id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faucibus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nisl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tincidunt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Ornare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arcu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dui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vivamus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arcu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felis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bibendum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ut.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dictum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Nisi vitae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AD569A-67C0-539F-9F5F-5C67E47C5790}"/>
                  </a:ext>
                </a:extLst>
              </p:cNvPr>
              <p:cNvSpPr/>
              <p:nvPr/>
            </p:nvSpPr>
            <p:spPr>
              <a:xfrm>
                <a:off x="6270718" y="3687751"/>
                <a:ext cx="1449016" cy="287027"/>
              </a:xfrm>
              <a:prstGeom prst="rect">
                <a:avLst/>
              </a:prstGeom>
              <a:solidFill>
                <a:srgbClr val="364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See full details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79174E-F6E1-D4B6-DFA1-2E5EF8AF5DC6}"/>
                  </a:ext>
                </a:extLst>
              </p:cNvPr>
              <p:cNvSpPr/>
              <p:nvPr/>
            </p:nvSpPr>
            <p:spPr>
              <a:xfrm>
                <a:off x="10526410" y="1861350"/>
                <a:ext cx="230636" cy="1408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48B814-EF88-6269-74A3-ECCF0D66B40D}"/>
                  </a:ext>
                </a:extLst>
              </p:cNvPr>
              <p:cNvSpPr/>
              <p:nvPr/>
            </p:nvSpPr>
            <p:spPr>
              <a:xfrm>
                <a:off x="10527393" y="1854880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row: Chevron 37">
                <a:extLst>
                  <a:ext uri="{FF2B5EF4-FFF2-40B4-BE49-F238E27FC236}">
                    <a16:creationId xmlns:a16="http://schemas.microsoft.com/office/drawing/2014/main" id="{93F6A0C5-FE76-4F6E-04B7-B5EE6C03B95B}"/>
                  </a:ext>
                </a:extLst>
              </p:cNvPr>
              <p:cNvSpPr/>
              <p:nvPr/>
            </p:nvSpPr>
            <p:spPr>
              <a:xfrm rot="16200000">
                <a:off x="10586752" y="1899237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C99116-32EB-8A2F-6A42-DDA85323B646}"/>
                  </a:ext>
                </a:extLst>
              </p:cNvPr>
              <p:cNvSpPr/>
              <p:nvPr/>
            </p:nvSpPr>
            <p:spPr>
              <a:xfrm rot="10800000">
                <a:off x="10527393" y="3278259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row: Chevron 39">
                <a:extLst>
                  <a:ext uri="{FF2B5EF4-FFF2-40B4-BE49-F238E27FC236}">
                    <a16:creationId xmlns:a16="http://schemas.microsoft.com/office/drawing/2014/main" id="{21BD422C-2A18-1356-C7EA-AE49CD69B853}"/>
                  </a:ext>
                </a:extLst>
              </p:cNvPr>
              <p:cNvSpPr/>
              <p:nvPr/>
            </p:nvSpPr>
            <p:spPr>
              <a:xfrm rot="5400000">
                <a:off x="10586752" y="3322616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680082-8B53-CD59-FBE2-FFE67AAAA19D}"/>
                  </a:ext>
                </a:extLst>
              </p:cNvPr>
              <p:cNvSpPr txBox="1"/>
              <p:nvPr/>
            </p:nvSpPr>
            <p:spPr>
              <a:xfrm>
                <a:off x="3478736" y="4171293"/>
                <a:ext cx="2290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Clients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2210EB-5044-FBD3-F0D3-9B218CF47915}"/>
                  </a:ext>
                </a:extLst>
              </p:cNvPr>
              <p:cNvSpPr/>
              <p:nvPr/>
            </p:nvSpPr>
            <p:spPr>
              <a:xfrm>
                <a:off x="3464043" y="4540625"/>
                <a:ext cx="7055758" cy="1531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Donald McLaughlin – 100% match</a:t>
                </a: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Gerry Adams – 100% match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Peter Molyneu</a:t>
                </a:r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x – 84% match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Janice Framingham – 80% match</a:t>
                </a: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Beverley Hyacinth – 72% match 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John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Omutwanga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– 66% match</a:t>
                </a:r>
                <a:endParaRPr lang="en-GB" sz="1400" dirty="0">
                  <a:solidFill>
                    <a:schemeClr val="tx1"/>
                  </a:solidFill>
                  <a:latin typeface="Mercury SSm A"/>
                </a:endParaRP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Sarah Donaghy – 65% match</a:t>
                </a:r>
                <a:endParaRPr lang="en-GB" sz="1400" b="0" i="0" dirty="0">
                  <a:solidFill>
                    <a:schemeClr val="tx1"/>
                  </a:solidFill>
                  <a:effectLst/>
                  <a:latin typeface="Mercury SSm A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1C382C-7EED-6E0D-3204-368E71B3B6D6}"/>
                  </a:ext>
                </a:extLst>
              </p:cNvPr>
              <p:cNvSpPr/>
              <p:nvPr/>
            </p:nvSpPr>
            <p:spPr>
              <a:xfrm>
                <a:off x="10519801" y="4548794"/>
                <a:ext cx="230636" cy="1408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290405-2D78-6484-8C91-20C05933A12D}"/>
                  </a:ext>
                </a:extLst>
              </p:cNvPr>
              <p:cNvSpPr/>
              <p:nvPr/>
            </p:nvSpPr>
            <p:spPr>
              <a:xfrm>
                <a:off x="10520784" y="4542324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row: Chevron 45">
                <a:extLst>
                  <a:ext uri="{FF2B5EF4-FFF2-40B4-BE49-F238E27FC236}">
                    <a16:creationId xmlns:a16="http://schemas.microsoft.com/office/drawing/2014/main" id="{48068C7F-3E5B-CF72-10CC-A5A4802CE311}"/>
                  </a:ext>
                </a:extLst>
              </p:cNvPr>
              <p:cNvSpPr/>
              <p:nvPr/>
            </p:nvSpPr>
            <p:spPr>
              <a:xfrm rot="16200000">
                <a:off x="10580143" y="4586681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E1FAE1-4FFF-ADB7-69EF-3BFF5DC8B1AF}"/>
                  </a:ext>
                </a:extLst>
              </p:cNvPr>
              <p:cNvSpPr/>
              <p:nvPr/>
            </p:nvSpPr>
            <p:spPr>
              <a:xfrm rot="10800000">
                <a:off x="10527392" y="5845822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row: Chevron 47">
                <a:extLst>
                  <a:ext uri="{FF2B5EF4-FFF2-40B4-BE49-F238E27FC236}">
                    <a16:creationId xmlns:a16="http://schemas.microsoft.com/office/drawing/2014/main" id="{3F83510B-0127-66AC-F17B-990BE8087730}"/>
                  </a:ext>
                </a:extLst>
              </p:cNvPr>
              <p:cNvSpPr/>
              <p:nvPr/>
            </p:nvSpPr>
            <p:spPr>
              <a:xfrm rot="5400000">
                <a:off x="10586751" y="5890179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InvisibleButton">
            <a:extLst>
              <a:ext uri="{FF2B5EF4-FFF2-40B4-BE49-F238E27FC236}">
                <a16:creationId xmlns:a16="http://schemas.microsoft.com/office/drawing/2014/main" id="{706FB650-C6CC-0C36-1ED3-E90F712B4203}"/>
              </a:ext>
            </a:extLst>
          </p:cNvPr>
          <p:cNvSpPr/>
          <p:nvPr/>
        </p:nvSpPr>
        <p:spPr>
          <a:xfrm>
            <a:off x="3470652" y="992082"/>
            <a:ext cx="7049149" cy="22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429F8-D98D-01B3-DFBA-722F01ADB6EB}"/>
              </a:ext>
            </a:extLst>
          </p:cNvPr>
          <p:cNvSpPr txBox="1"/>
          <p:nvPr/>
        </p:nvSpPr>
        <p:spPr>
          <a:xfrm>
            <a:off x="3468684" y="612431"/>
            <a:ext cx="22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Ideas</a:t>
            </a:r>
          </a:p>
        </p:txBody>
      </p:sp>
      <p:grpSp>
        <p:nvGrpSpPr>
          <p:cNvPr id="55" name="ToAppearOnSelection2">
            <a:extLst>
              <a:ext uri="{FF2B5EF4-FFF2-40B4-BE49-F238E27FC236}">
                <a16:creationId xmlns:a16="http://schemas.microsoft.com/office/drawing/2014/main" id="{77AFBCC8-FE00-C5C2-0A8C-DF6A113CE605}"/>
              </a:ext>
            </a:extLst>
          </p:cNvPr>
          <p:cNvGrpSpPr/>
          <p:nvPr/>
        </p:nvGrpSpPr>
        <p:grpSpPr>
          <a:xfrm>
            <a:off x="3470652" y="4550944"/>
            <a:ext cx="7041065" cy="1993312"/>
            <a:chOff x="3470652" y="4550944"/>
            <a:chExt cx="7041065" cy="199331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5A8D7F-6395-6BB9-948E-F76AAF64EA29}"/>
                </a:ext>
              </a:extLst>
            </p:cNvPr>
            <p:cNvSpPr/>
            <p:nvPr/>
          </p:nvSpPr>
          <p:spPr>
            <a:xfrm>
              <a:off x="5251145" y="6257229"/>
              <a:ext cx="3494772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Suggest idea – Donald McLaughlin</a:t>
              </a:r>
            </a:p>
          </p:txBody>
        </p:sp>
        <p:sp>
          <p:nvSpPr>
            <p:cNvPr id="54" name="RectSelected2">
              <a:extLst>
                <a:ext uri="{FF2B5EF4-FFF2-40B4-BE49-F238E27FC236}">
                  <a16:creationId xmlns:a16="http://schemas.microsoft.com/office/drawing/2014/main" id="{7C819481-EAB2-4C56-0BB7-97328F0C068C}"/>
                </a:ext>
              </a:extLst>
            </p:cNvPr>
            <p:cNvSpPr/>
            <p:nvPr/>
          </p:nvSpPr>
          <p:spPr>
            <a:xfrm>
              <a:off x="3470652" y="4550944"/>
              <a:ext cx="704106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Donald McLaughlin – 100% match</a:t>
              </a:r>
            </a:p>
          </p:txBody>
        </p:sp>
      </p:grpSp>
      <p:sp>
        <p:nvSpPr>
          <p:cNvPr id="56" name="InvisibleButton2">
            <a:extLst>
              <a:ext uri="{FF2B5EF4-FFF2-40B4-BE49-F238E27FC236}">
                <a16:creationId xmlns:a16="http://schemas.microsoft.com/office/drawing/2014/main" id="{69C2AED4-5366-E8EE-A0B5-0368608E87DC}"/>
              </a:ext>
            </a:extLst>
          </p:cNvPr>
          <p:cNvSpPr/>
          <p:nvPr/>
        </p:nvSpPr>
        <p:spPr>
          <a:xfrm>
            <a:off x="3456452" y="4550944"/>
            <a:ext cx="7049149" cy="22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5D82BAB3-C247-0D9E-E630-E295E8AFA6ED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1998A-45E1-8D1F-4EEC-64CA66FA00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FC9693D2-EB63-84B1-91F6-92EB3361C2F4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1E010F8-CD84-91FD-25EE-24AABEDAE7AF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D50F888D-72E8-81DD-E579-539286696354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CD74F-72EA-1B02-A4A5-82B6DF4F4292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FFB2C5-BEA3-C14D-3C4A-6789153E25DB}"/>
              </a:ext>
            </a:extLst>
          </p:cNvPr>
          <p:cNvSpPr/>
          <p:nvPr/>
        </p:nvSpPr>
        <p:spPr>
          <a:xfrm>
            <a:off x="3456463" y="1115139"/>
            <a:ext cx="7319690" cy="153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Gerry Adams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Sarah Donaghy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Janice Framingham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Beverley Hyacinth</a:t>
            </a:r>
            <a:endParaRPr lang="en-GB" sz="1400" b="0" i="0" dirty="0">
              <a:solidFill>
                <a:schemeClr val="tx1"/>
              </a:solidFill>
              <a:effectLst/>
              <a:latin typeface="Mercury SSm A"/>
            </a:endParaRP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Donald McLaughlin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Peter Molyneu</a:t>
            </a:r>
            <a:r>
              <a:rPr lang="en-GB" sz="1400" dirty="0">
                <a:solidFill>
                  <a:schemeClr val="tx1"/>
                </a:solidFill>
                <a:latin typeface="Mercury SSm A"/>
              </a:rPr>
              <a:t>x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John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Omutwanga</a:t>
            </a:r>
            <a:endParaRPr lang="en-GB" sz="1400" b="0" i="0" dirty="0">
              <a:solidFill>
                <a:schemeClr val="tx1"/>
              </a:solidFill>
              <a:effectLst/>
              <a:latin typeface="Mercury SSm 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5AA7F-2538-FD82-D4D0-76058B133A81}"/>
              </a:ext>
            </a:extLst>
          </p:cNvPr>
          <p:cNvSpPr/>
          <p:nvPr/>
        </p:nvSpPr>
        <p:spPr>
          <a:xfrm>
            <a:off x="10535415" y="1115137"/>
            <a:ext cx="239263" cy="1312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86ACC9-2518-EC23-9D2B-B54B2AFBE698}"/>
              </a:ext>
            </a:extLst>
          </p:cNvPr>
          <p:cNvSpPr/>
          <p:nvPr/>
        </p:nvSpPr>
        <p:spPr>
          <a:xfrm>
            <a:off x="10534431" y="1112456"/>
            <a:ext cx="239263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D62532A5-BC82-D233-90D0-7BA7C2DD0038}"/>
              </a:ext>
            </a:extLst>
          </p:cNvPr>
          <p:cNvSpPr/>
          <p:nvPr/>
        </p:nvSpPr>
        <p:spPr>
          <a:xfrm rot="16200000">
            <a:off x="10600058" y="1154453"/>
            <a:ext cx="111919" cy="13092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5C355C-7060-ACE0-22E4-05A95911C480}"/>
              </a:ext>
            </a:extLst>
          </p:cNvPr>
          <p:cNvSpPr/>
          <p:nvPr/>
        </p:nvSpPr>
        <p:spPr>
          <a:xfrm rot="10800000">
            <a:off x="10534431" y="2427864"/>
            <a:ext cx="239263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23E82966-7497-228C-B383-2E205EF29B63}"/>
              </a:ext>
            </a:extLst>
          </p:cNvPr>
          <p:cNvSpPr/>
          <p:nvPr/>
        </p:nvSpPr>
        <p:spPr>
          <a:xfrm rot="5400000">
            <a:off x="10600057" y="2469862"/>
            <a:ext cx="111919" cy="13092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4F18C-B0F5-4CEB-4CCC-CEC7709ECD7F}"/>
              </a:ext>
            </a:extLst>
          </p:cNvPr>
          <p:cNvSpPr txBox="1"/>
          <p:nvPr/>
        </p:nvSpPr>
        <p:spPr>
          <a:xfrm>
            <a:off x="3456463" y="747435"/>
            <a:ext cx="22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C09FA6-7BD3-8326-B5DD-6CE00BF92678}"/>
              </a:ext>
            </a:extLst>
          </p:cNvPr>
          <p:cNvSpPr/>
          <p:nvPr/>
        </p:nvSpPr>
        <p:spPr>
          <a:xfrm>
            <a:off x="6391800" y="2871093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See Preferences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C5747D-4359-A1FD-4C36-18401B14B86E}"/>
              </a:ext>
            </a:extLst>
          </p:cNvPr>
          <p:cNvSpPr/>
          <p:nvPr/>
        </p:nvSpPr>
        <p:spPr>
          <a:xfrm>
            <a:off x="3462799" y="3587591"/>
            <a:ext cx="7319690" cy="153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Ecologically sound construction investments in the UK and Western Europe – 98% match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 of Eurasia – 86% match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Emerging Cryptocurrencies of the Americas – 72% match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Small business loans for North-African entrepreneurs – 66% match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Diverse European bonds package – 52% match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American tech giant stocks – 52% match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Business loans for STEM startups in Canada – 42% match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F194F6-ADB7-2FF0-3B0C-AE308DB6916C}"/>
              </a:ext>
            </a:extLst>
          </p:cNvPr>
          <p:cNvSpPr/>
          <p:nvPr/>
        </p:nvSpPr>
        <p:spPr>
          <a:xfrm>
            <a:off x="10541751" y="3587589"/>
            <a:ext cx="239263" cy="1312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E4CEAE-6326-CCE6-2283-F22003A45E02}"/>
              </a:ext>
            </a:extLst>
          </p:cNvPr>
          <p:cNvSpPr/>
          <p:nvPr/>
        </p:nvSpPr>
        <p:spPr>
          <a:xfrm>
            <a:off x="10540767" y="3584908"/>
            <a:ext cx="239263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DE7EEBE7-D529-A5EB-EEE1-93C51BA42813}"/>
              </a:ext>
            </a:extLst>
          </p:cNvPr>
          <p:cNvSpPr/>
          <p:nvPr/>
        </p:nvSpPr>
        <p:spPr>
          <a:xfrm rot="16200000">
            <a:off x="10606394" y="3626905"/>
            <a:ext cx="111919" cy="13092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3DB416-7B8D-CE00-B766-096B401E9B44}"/>
              </a:ext>
            </a:extLst>
          </p:cNvPr>
          <p:cNvSpPr/>
          <p:nvPr/>
        </p:nvSpPr>
        <p:spPr>
          <a:xfrm rot="10800000">
            <a:off x="10540767" y="4900316"/>
            <a:ext cx="239263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8EDB9AC1-664E-C936-E31E-000F47A14C4D}"/>
              </a:ext>
            </a:extLst>
          </p:cNvPr>
          <p:cNvSpPr/>
          <p:nvPr/>
        </p:nvSpPr>
        <p:spPr>
          <a:xfrm rot="5400000">
            <a:off x="10606393" y="4942314"/>
            <a:ext cx="111919" cy="13092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282FE5-5AE2-4116-EDE8-277296044908}"/>
              </a:ext>
            </a:extLst>
          </p:cNvPr>
          <p:cNvSpPr txBox="1"/>
          <p:nvPr/>
        </p:nvSpPr>
        <p:spPr>
          <a:xfrm>
            <a:off x="3462799" y="3219887"/>
            <a:ext cx="22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342477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B8447-8983-1930-36CC-8EBE1FFA63F3}"/>
              </a:ext>
            </a:extLst>
          </p:cNvPr>
          <p:cNvSpPr/>
          <p:nvPr/>
        </p:nvSpPr>
        <p:spPr>
          <a:xfrm>
            <a:off x="4754880" y="2546051"/>
            <a:ext cx="405863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Account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BA639-843A-1F25-E93D-35D730A4F4E6}"/>
              </a:ext>
            </a:extLst>
          </p:cNvPr>
          <p:cNvSpPr/>
          <p:nvPr/>
        </p:nvSpPr>
        <p:spPr>
          <a:xfrm rot="10800000">
            <a:off x="8803407" y="2544756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651EBC4-EC22-3D34-4A1E-3019EDBCE426}"/>
              </a:ext>
            </a:extLst>
          </p:cNvPr>
          <p:cNvSpPr/>
          <p:nvPr/>
        </p:nvSpPr>
        <p:spPr>
          <a:xfrm rot="5400000">
            <a:off x="8877694" y="2609421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D0AFA-1333-68DB-445C-73BC80421EA1}"/>
              </a:ext>
            </a:extLst>
          </p:cNvPr>
          <p:cNvSpPr/>
          <p:nvPr/>
        </p:nvSpPr>
        <p:spPr>
          <a:xfrm>
            <a:off x="4744776" y="3020010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660FC-3A5B-860C-9E2C-77BCD87FFD74}"/>
              </a:ext>
            </a:extLst>
          </p:cNvPr>
          <p:cNvSpPr/>
          <p:nvPr/>
        </p:nvSpPr>
        <p:spPr>
          <a:xfrm>
            <a:off x="4744775" y="3493969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8FCC2-F2B2-1B12-EF3F-6693BA227425}"/>
              </a:ext>
            </a:extLst>
          </p:cNvPr>
          <p:cNvSpPr/>
          <p:nvPr/>
        </p:nvSpPr>
        <p:spPr>
          <a:xfrm>
            <a:off x="6186325" y="3967928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Account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CDE009EA-596C-F803-AD63-008A04BF3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8604" y="1413650"/>
            <a:ext cx="864458" cy="864458"/>
          </a:xfrm>
          <a:prstGeom prst="rect">
            <a:avLst/>
          </a:prstGeom>
        </p:spPr>
      </p:pic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08991A27-2878-A30E-B004-2EB91A773E6E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51C51-CC95-ACF8-1F89-76DA70B124D2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726CEAB2-8AF9-4792-126C-6056F2D30DA7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794893DA-394F-98B3-FCDC-E0D32342DC46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EF219180-D585-42B0-3EE4-7BED56A16706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AA86C-3AB1-47D3-760D-875FC2911AE4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1313</Words>
  <Application>Microsoft Office PowerPoint</Application>
  <PresentationFormat>Widescreen</PresentationFormat>
  <Paragraphs>199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Mercury SSm 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Elms</dc:creator>
  <cp:lastModifiedBy>Daniel Elms</cp:lastModifiedBy>
  <cp:revision>25</cp:revision>
  <dcterms:created xsi:type="dcterms:W3CDTF">2022-10-19T12:14:41Z</dcterms:created>
  <dcterms:modified xsi:type="dcterms:W3CDTF">2022-10-24T17:10:46Z</dcterms:modified>
</cp:coreProperties>
</file>