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4652"/>
    <a:srgbClr val="B5B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67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B297-5E45-40F4-AA95-677D3C09D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5268E-49BB-4389-83B1-0F583AFB1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FA115-457D-438D-A4F9-79884ED0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587E2-899F-40E3-8A7D-9D73E60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C53F6-8CC7-4A0D-83EB-37CA1108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96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179F-454D-44F7-A622-9E168E91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B2EC7-6B27-471E-B148-FC91737F1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2E254-DD5E-41B1-A489-32EB87E4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F6C7-8D91-4171-B035-D7999BCC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D943D-2741-4612-B9EA-EA56316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9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D60DD-E6A9-4E92-80E4-25766D863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C6577-55B1-48BE-AEAD-00B9252F0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F48B2-BEB0-4766-9ECF-E0A79AAA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0880-8C82-44D1-8C09-62878E47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EA3A2-D46D-4434-8BFB-77B2CB4E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81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C44F-3A11-481F-B612-9E1C6E27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FA784-57B0-4B76-BC41-B04680D4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03C82-B184-4087-ADC9-E16BF72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4900B-1F74-4C2D-A2E5-C35D7D47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40F27-F6B5-4ED6-9CB8-C65E3094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0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838D-6DDE-499B-BEFE-A6945DAE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50126-7C38-4B05-B1F3-67797ECC2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98879-228A-4CE0-A6C6-B69E45F1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4C1BF-C64F-46B5-B102-B9E5F924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60390-FCB2-4381-BCE0-5681DEE7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80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0DB7-77F2-447F-A449-488F652A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1064-6AC4-4614-8446-FD4556159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C18B5-5507-4A78-A857-23DC84A56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AFF02-3457-4E2D-81C3-A8EDBCAF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9CD52-42DF-4420-A695-D3DA6A36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7149-27FD-40EB-A314-912B8CC7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57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EFFD-5036-4676-9C1E-D5C51118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47CC6-E655-4A79-8A2B-8C7FAD953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F6794-62AF-4127-961C-C0C39AFA9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FC08-0A33-4BDF-8B45-C46335ED1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AD986-5DAC-4DCD-B505-4C3241426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3577F-81D9-4A36-A9E1-92BFFBC6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14B10-9EE9-46B3-B2FF-AA99CF31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B01F5-EB4C-4FF3-84F3-88662CB6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18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CA2F-05CF-4276-B1F4-2F5A7B02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30870-596C-43CE-B301-D4B1C213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B24D3-1126-48F8-B879-E234FD8B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B3B2F-CACB-4981-A9F3-AFD9ABB3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08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BB932-F417-429D-9636-F50ECAD1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A38B3-E056-4452-9B76-5B31D979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63575-5888-4DDA-B6E0-8652B7E4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4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D582-4B15-41E4-80FA-A3300B3F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8FCBB-2E75-403B-A406-33F6C1458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0B87A-F3C5-41DB-A4A5-E3A32096A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266CD-E3DC-4F8A-9301-E3C230C4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E7E6F-D3B4-46B8-BEDB-D876789E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6EF00-EAC2-4457-8CA6-ECAD60B9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44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05A7-8649-4D50-B76B-AC8185EC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A403A-4266-4895-8D44-D21BD03A8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5D58C-E55E-4CFC-B205-16D3E0DC6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2C31F-8B5A-44F1-9B7F-6839F44C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33F03-2F78-4ECF-90C8-874D5AEB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471E9-AE8C-44BE-BD36-BFDEA0F5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15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23B65-CE28-4EE8-9C7A-CAB89A94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60A7D-28C7-4F18-B172-40ED13F94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DF9A-5ADB-47E1-A50C-02133BD13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80845-F45E-4A40-8CF1-2721DCDD690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565D4-514D-4093-8F08-5897C69D7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D2E15-73CB-4708-80B2-986C43D26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5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image" Target="../media/image7.jfi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image" Target="../media/image7.jf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microsoft.com/office/2007/relationships/hdphoto" Target="../media/hdphoto1.wdp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4.png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microsoft.com/office/2007/relationships/hdphoto" Target="../media/hdphoto1.wdp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2.png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6.xml"/><Relationship Id="rId4" Type="http://schemas.openxmlformats.org/officeDocument/2006/relationships/image" Target="../media/image5.jpg"/><Relationship Id="rId9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openxmlformats.org/officeDocument/2006/relationships/slide" Target="slide9.xml"/><Relationship Id="rId4" Type="http://schemas.openxmlformats.org/officeDocument/2006/relationships/image" Target="../media/image5.jpg"/><Relationship Id="rId9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719C9A-10B8-44A8-890E-C1873EBF3790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Edwards &amp; </a:t>
            </a:r>
            <a:r>
              <a:rPr lang="en-GB" sz="3200" dirty="0" err="1"/>
              <a:t>Avey</a:t>
            </a:r>
            <a:r>
              <a:rPr lang="en-GB" sz="3200" dirty="0"/>
              <a:t> Investments</a:t>
            </a:r>
          </a:p>
          <a:p>
            <a:r>
              <a:rPr lang="en-GB" dirty="0"/>
              <a:t>	</a:t>
            </a:r>
            <a:br>
              <a:rPr lang="en-GB" dirty="0"/>
            </a:br>
            <a:r>
              <a:rPr lang="en-GB" dirty="0"/>
              <a:t>	Edwards and </a:t>
            </a:r>
            <a:r>
              <a:rPr lang="en-GB" dirty="0" err="1"/>
              <a:t>Avey</a:t>
            </a:r>
            <a:r>
              <a:rPr lang="en-GB" dirty="0"/>
              <a:t> Investments is your go-to solution for tailored investment bundles.</a:t>
            </a:r>
            <a:br>
              <a:rPr lang="en-GB" dirty="0"/>
            </a:br>
            <a:r>
              <a:rPr lang="en-GB" dirty="0"/>
              <a:t>	We offer up-to-the-day investment opportunities in groups of assets provided by</a:t>
            </a:r>
            <a:br>
              <a:rPr lang="en-GB" dirty="0"/>
            </a:br>
            <a:r>
              <a:rPr lang="en-GB" dirty="0"/>
              <a:t>	our highly-experienced partners. These partners collate groups of relevant assets </a:t>
            </a:r>
            <a:br>
              <a:rPr lang="en-GB" dirty="0"/>
            </a:br>
            <a:r>
              <a:rPr lang="en-GB" dirty="0"/>
              <a:t>	into investment “ideas”. These ideas make it easy for you as an investor to find </a:t>
            </a:r>
            <a:br>
              <a:rPr lang="en-GB" dirty="0"/>
            </a:br>
            <a:r>
              <a:rPr lang="en-GB" dirty="0"/>
              <a:t>	collections of individual assets that meet your desired investment interests, without </a:t>
            </a:r>
            <a:br>
              <a:rPr lang="en-GB" dirty="0"/>
            </a:br>
            <a:r>
              <a:rPr lang="en-GB" dirty="0"/>
              <a:t>	the need to personally hand pick them, saving you time and allowing you to grow</a:t>
            </a:r>
            <a:br>
              <a:rPr lang="en-GB" dirty="0"/>
            </a:br>
            <a:r>
              <a:rPr lang="en-GB" dirty="0"/>
              <a:t>	your investment portfolio much faster, and easier.</a:t>
            </a:r>
          </a:p>
          <a:p>
            <a:r>
              <a:rPr lang="en-GB" dirty="0"/>
              <a:t>	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Rectangle 24">
            <a:hlinkClick r:id="rId4" action="ppaction://hlinksldjump"/>
            <a:extLst>
              <a:ext uri="{FF2B5EF4-FFF2-40B4-BE49-F238E27FC236}">
                <a16:creationId xmlns:a16="http://schemas.microsoft.com/office/drawing/2014/main" id="{527EBD9C-2F06-4E20-84A8-F558DC8EAFCF}"/>
              </a:ext>
            </a:extLst>
          </p:cNvPr>
          <p:cNvSpPr/>
          <p:nvPr/>
        </p:nvSpPr>
        <p:spPr>
          <a:xfrm>
            <a:off x="676121" y="6545086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in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C8FB038-5B41-7EBF-3B57-F7E2A4F16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01" y="1158780"/>
            <a:ext cx="1355820" cy="1355820"/>
          </a:xfrm>
          <a:prstGeom prst="rect">
            <a:avLst/>
          </a:prstGeom>
          <a:effectLst>
            <a:outerShdw blurRad="63500" sx="99000" sy="99000" algn="ctr" rotWithShape="0">
              <a:srgbClr val="364652"/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D4E859-4469-E1B9-A3E3-582ED99DDF28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01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719C9A-10B8-44A8-890E-C1873EBF3790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Edwards &amp; 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Avey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Investments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Edwards and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Investments is your go-to solution for tailored investment bundles.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We offer up-to-the-day investment opportunities in groups of assets provided by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our highly-experienced partners. These partners collate groups of relevant assets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into investment “ideas”. These ideas make it easy for you as an investor to find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collections of individual assets that meet your desired investment interests, without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the need to personally hand pick them, saving you time and allowing you to grow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your investment portfolio much faster, and easier.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hlinkClick r:id="rId4" action="ppaction://hlinksldjump"/>
            <a:extLst>
              <a:ext uri="{FF2B5EF4-FFF2-40B4-BE49-F238E27FC236}">
                <a16:creationId xmlns:a16="http://schemas.microsoft.com/office/drawing/2014/main" id="{527EBD9C-2F06-4E20-84A8-F558DC8EAFCF}"/>
              </a:ext>
            </a:extLst>
          </p:cNvPr>
          <p:cNvSpPr/>
          <p:nvPr/>
        </p:nvSpPr>
        <p:spPr>
          <a:xfrm>
            <a:off x="676121" y="6545086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in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C8FB038-5B41-7EBF-3B57-F7E2A4F16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01" y="1158780"/>
            <a:ext cx="1355820" cy="1355820"/>
          </a:xfrm>
          <a:prstGeom prst="rect">
            <a:avLst/>
          </a:prstGeom>
          <a:effectLst>
            <a:outerShdw blurRad="63500" sx="99000" sy="99000" algn="ctr" rotWithShape="0">
              <a:srgbClr val="364652"/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1E6741-DF5B-1E25-4469-4F7705EC4F97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892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719C9A-10B8-44A8-890E-C1873EBF3790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Edwards &amp; 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Avey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Investments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Edwards and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Investments is your go-to solution for tailored investment bundles.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We offer up-to-the-day investment opportunities in groups of assets provided by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our highly-experienced partners. These partners collate groups of relevant assets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into investment “ideas”. These ideas make it easy for you as an investor to find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collections of individual assets that meet your desired investment interests, without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the need to personally hand pick them, saving you time and allowing you to grow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your investment portfolio much faster, and easier.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C8FB038-5B41-7EBF-3B57-F7E2A4F16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01" y="1158780"/>
            <a:ext cx="1355820" cy="1355820"/>
          </a:xfrm>
          <a:prstGeom prst="rect">
            <a:avLst/>
          </a:prstGeom>
          <a:effectLst>
            <a:outerShdw blurRad="63500" sx="99000" sy="99000" algn="ctr" rotWithShape="0">
              <a:srgbClr val="364652"/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1E6741-DF5B-1E25-4469-4F7705EC4F97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C79170-8A8B-71AD-612B-6D842A36F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8B602B-73C8-CBF6-C3E7-516CFD73D8BE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solidFill>
                  <a:prstClr val="white"/>
                </a:solidFill>
                <a:latin typeface="Calibri" panose="020F0502020204030204"/>
              </a:rPr>
              <a:t>FA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20BA6-A46C-C1DE-E267-A9852BF86176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11" name="Rectangle 10">
            <a:hlinkClick r:id="rId6" action="ppaction://hlinksldjump"/>
            <a:extLst>
              <a:ext uri="{FF2B5EF4-FFF2-40B4-BE49-F238E27FC236}">
                <a16:creationId xmlns:a16="http://schemas.microsoft.com/office/drawing/2014/main" id="{74C6045E-BE40-0F48-BA51-E94FB4196BE1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E351D2-55CF-BB85-1B12-3954F5A4393C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hlinkClick r:id="rId7" action="ppaction://hlinksldjump"/>
            <a:extLst>
              <a:ext uri="{FF2B5EF4-FFF2-40B4-BE49-F238E27FC236}">
                <a16:creationId xmlns:a16="http://schemas.microsoft.com/office/drawing/2014/main" id="{DAE8BB38-A5EB-2DFA-1A6B-BD2D5BC45488}"/>
              </a:ext>
            </a:extLst>
          </p:cNvPr>
          <p:cNvSpPr/>
          <p:nvPr/>
        </p:nvSpPr>
        <p:spPr>
          <a:xfrm>
            <a:off x="68580" y="2367233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Idea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E980CF-751C-E678-4480-6DCFAE866FC9}"/>
              </a:ext>
            </a:extLst>
          </p:cNvPr>
          <p:cNvSpPr/>
          <p:nvPr/>
        </p:nvSpPr>
        <p:spPr>
          <a:xfrm>
            <a:off x="63296" y="2649749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Logout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76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719C9A-10B8-44A8-890E-C1873EBF3790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44781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89138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1E6741-DF5B-1E25-4469-4F7705EC4F97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C79170-8A8B-71AD-612B-6D842A36F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8B602B-73C8-CBF6-C3E7-516CFD73D8BE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20BA6-A46C-C1DE-E267-A9852BF86176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11" name="Rectangle 10">
            <a:hlinkClick r:id="rId5" action="ppaction://hlinksldjump"/>
            <a:extLst>
              <a:ext uri="{FF2B5EF4-FFF2-40B4-BE49-F238E27FC236}">
                <a16:creationId xmlns:a16="http://schemas.microsoft.com/office/drawing/2014/main" id="{74C6045E-BE40-0F48-BA51-E94FB4196BE1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E351D2-55CF-BB85-1B12-3954F5A4393C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hlinkClick r:id="rId6" action="ppaction://hlinksldjump"/>
            <a:extLst>
              <a:ext uri="{FF2B5EF4-FFF2-40B4-BE49-F238E27FC236}">
                <a16:creationId xmlns:a16="http://schemas.microsoft.com/office/drawing/2014/main" id="{DC1C43C2-D829-4368-0518-5EE6180DE9E1}"/>
              </a:ext>
            </a:extLst>
          </p:cNvPr>
          <p:cNvSpPr/>
          <p:nvPr/>
        </p:nvSpPr>
        <p:spPr>
          <a:xfrm>
            <a:off x="68580" y="2367233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Idea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5903B6-FE09-8DB9-390C-9EDCE635C3FF}"/>
              </a:ext>
            </a:extLst>
          </p:cNvPr>
          <p:cNvSpPr/>
          <p:nvPr/>
        </p:nvSpPr>
        <p:spPr>
          <a:xfrm>
            <a:off x="63296" y="2649749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Logout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A812A1-C5D7-5CBB-3235-E0D914697DFC}"/>
              </a:ext>
            </a:extLst>
          </p:cNvPr>
          <p:cNvSpPr/>
          <p:nvPr/>
        </p:nvSpPr>
        <p:spPr>
          <a:xfrm>
            <a:off x="4392039" y="1330828"/>
            <a:ext cx="3389745" cy="664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Technology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Healthcare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B66353-ABA9-AAC4-F503-149AA9249BEA}"/>
              </a:ext>
            </a:extLst>
          </p:cNvPr>
          <p:cNvSpPr/>
          <p:nvPr/>
        </p:nvSpPr>
        <p:spPr>
          <a:xfrm>
            <a:off x="7887623" y="1328146"/>
            <a:ext cx="1689570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Financials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B82B59-87A7-FF3C-29B5-7C70BB46EC98}"/>
              </a:ext>
            </a:extLst>
          </p:cNvPr>
          <p:cNvSpPr/>
          <p:nvPr/>
        </p:nvSpPr>
        <p:spPr>
          <a:xfrm rot="10800000">
            <a:off x="9567090" y="1326851"/>
            <a:ext cx="273487" cy="279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8B92E358-02AA-4990-8115-B85B872CA4CB}"/>
              </a:ext>
            </a:extLst>
          </p:cNvPr>
          <p:cNvSpPr/>
          <p:nvPr/>
        </p:nvSpPr>
        <p:spPr>
          <a:xfrm rot="5400000">
            <a:off x="9641377" y="1391516"/>
            <a:ext cx="140349" cy="14965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ddButton1">
            <a:extLst>
              <a:ext uri="{FF2B5EF4-FFF2-40B4-BE49-F238E27FC236}">
                <a16:creationId xmlns:a16="http://schemas.microsoft.com/office/drawing/2014/main" id="{5E9BC5F4-E5E7-0513-7065-F56CF0B64672}"/>
              </a:ext>
            </a:extLst>
          </p:cNvPr>
          <p:cNvSpPr/>
          <p:nvPr/>
        </p:nvSpPr>
        <p:spPr>
          <a:xfrm>
            <a:off x="7887623" y="1712486"/>
            <a:ext cx="912145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671FF1-32D3-F892-2FF9-9354BF97AF65}"/>
              </a:ext>
            </a:extLst>
          </p:cNvPr>
          <p:cNvSpPr/>
          <p:nvPr/>
        </p:nvSpPr>
        <p:spPr>
          <a:xfrm>
            <a:off x="8852966" y="1712486"/>
            <a:ext cx="987611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Remove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F006B4-D69A-4A81-5B8D-AC1BA4251795}"/>
              </a:ext>
            </a:extLst>
          </p:cNvPr>
          <p:cNvSpPr txBox="1"/>
          <p:nvPr/>
        </p:nvSpPr>
        <p:spPr>
          <a:xfrm>
            <a:off x="4392039" y="986276"/>
            <a:ext cx="544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Industry Sector - Major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E46B00-A313-48CE-DB29-AA0CE803CD42}"/>
              </a:ext>
            </a:extLst>
          </p:cNvPr>
          <p:cNvSpPr/>
          <p:nvPr/>
        </p:nvSpPr>
        <p:spPr>
          <a:xfrm>
            <a:off x="4390072" y="2351879"/>
            <a:ext cx="3389745" cy="131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Gaming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Renewable Energies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Pharmaceuticals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5A460B-6486-9C0D-6345-BA6F66B691FE}"/>
              </a:ext>
            </a:extLst>
          </p:cNvPr>
          <p:cNvSpPr/>
          <p:nvPr/>
        </p:nvSpPr>
        <p:spPr>
          <a:xfrm>
            <a:off x="7885656" y="2349197"/>
            <a:ext cx="1689570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Pharmaceuticals</a:t>
            </a:r>
          </a:p>
        </p:txBody>
      </p:sp>
      <p:sp>
        <p:nvSpPr>
          <p:cNvPr id="41" name="AddButton2">
            <a:extLst>
              <a:ext uri="{FF2B5EF4-FFF2-40B4-BE49-F238E27FC236}">
                <a16:creationId xmlns:a16="http://schemas.microsoft.com/office/drawing/2014/main" id="{8A9B99E9-8723-6935-308E-A637A0564670}"/>
              </a:ext>
            </a:extLst>
          </p:cNvPr>
          <p:cNvSpPr/>
          <p:nvPr/>
        </p:nvSpPr>
        <p:spPr>
          <a:xfrm>
            <a:off x="7885656" y="2733537"/>
            <a:ext cx="912145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A26089F-D2EB-44B3-D676-0970E80F9FE6}"/>
              </a:ext>
            </a:extLst>
          </p:cNvPr>
          <p:cNvSpPr/>
          <p:nvPr/>
        </p:nvSpPr>
        <p:spPr>
          <a:xfrm>
            <a:off x="8850999" y="2733537"/>
            <a:ext cx="987611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Remove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B051E9-FB21-B379-ECFF-8FA37147050C}"/>
              </a:ext>
            </a:extLst>
          </p:cNvPr>
          <p:cNvSpPr txBox="1"/>
          <p:nvPr/>
        </p:nvSpPr>
        <p:spPr>
          <a:xfrm>
            <a:off x="4390072" y="2007327"/>
            <a:ext cx="544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Industry Sector - Minor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19EB00-291E-9396-3101-DEAE0992D5AB}"/>
              </a:ext>
            </a:extLst>
          </p:cNvPr>
          <p:cNvSpPr/>
          <p:nvPr/>
        </p:nvSpPr>
        <p:spPr>
          <a:xfrm>
            <a:off x="4394544" y="1330253"/>
            <a:ext cx="3389745" cy="664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Technology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Healthcare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Financials</a:t>
            </a:r>
          </a:p>
        </p:txBody>
      </p:sp>
      <p:grpSp>
        <p:nvGrpSpPr>
          <p:cNvPr id="34" name="Scroll1">
            <a:extLst>
              <a:ext uri="{FF2B5EF4-FFF2-40B4-BE49-F238E27FC236}">
                <a16:creationId xmlns:a16="http://schemas.microsoft.com/office/drawing/2014/main" id="{A6012654-F7C1-E027-B8C6-A92759228DB2}"/>
              </a:ext>
            </a:extLst>
          </p:cNvPr>
          <p:cNvGrpSpPr/>
          <p:nvPr/>
        </p:nvGrpSpPr>
        <p:grpSpPr>
          <a:xfrm>
            <a:off x="7549181" y="1328146"/>
            <a:ext cx="231620" cy="666856"/>
            <a:chOff x="7549181" y="1328146"/>
            <a:chExt cx="231620" cy="66685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DED2C61-86C1-37DC-D0EA-62BEBAC28F89}"/>
                </a:ext>
              </a:extLst>
            </p:cNvPr>
            <p:cNvSpPr/>
            <p:nvPr/>
          </p:nvSpPr>
          <p:spPr>
            <a:xfrm>
              <a:off x="7550165" y="1330828"/>
              <a:ext cx="230636" cy="6641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C358F8-3091-01FC-56DC-85834D370090}"/>
                </a:ext>
              </a:extLst>
            </p:cNvPr>
            <p:cNvSpPr/>
            <p:nvPr/>
          </p:nvSpPr>
          <p:spPr>
            <a:xfrm>
              <a:off x="7549181" y="1328146"/>
              <a:ext cx="230636" cy="2231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E73F21EF-6EB9-48C9-9BB9-0804EB16554B}"/>
                </a:ext>
              </a:extLst>
            </p:cNvPr>
            <p:cNvSpPr/>
            <p:nvPr/>
          </p:nvSpPr>
          <p:spPr>
            <a:xfrm rot="16200000">
              <a:off x="7608540" y="1372503"/>
              <a:ext cx="111919" cy="126206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59A158-1F11-73B6-663A-4818AB5C0F56}"/>
                </a:ext>
              </a:extLst>
            </p:cNvPr>
            <p:cNvSpPr/>
            <p:nvPr/>
          </p:nvSpPr>
          <p:spPr>
            <a:xfrm rot="10800000">
              <a:off x="7550165" y="1763544"/>
              <a:ext cx="230636" cy="2231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77E3369A-63EF-F702-AD8B-466240A78B61}"/>
                </a:ext>
              </a:extLst>
            </p:cNvPr>
            <p:cNvSpPr/>
            <p:nvPr/>
          </p:nvSpPr>
          <p:spPr>
            <a:xfrm rot="5400000">
              <a:off x="7609524" y="1807901"/>
              <a:ext cx="111919" cy="126206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5C16BCE-0DCA-F305-0756-BF779435BE96}"/>
              </a:ext>
            </a:extLst>
          </p:cNvPr>
          <p:cNvSpPr/>
          <p:nvPr/>
        </p:nvSpPr>
        <p:spPr>
          <a:xfrm>
            <a:off x="4398622" y="4020569"/>
            <a:ext cx="3389745" cy="664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Technology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Healthcare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2B5A8FC-E86E-6FB6-183E-8101AB6344F7}"/>
              </a:ext>
            </a:extLst>
          </p:cNvPr>
          <p:cNvSpPr/>
          <p:nvPr/>
        </p:nvSpPr>
        <p:spPr>
          <a:xfrm>
            <a:off x="4401127" y="4019994"/>
            <a:ext cx="3389745" cy="664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GBP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USD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EUR</a:t>
            </a:r>
          </a:p>
        </p:txBody>
      </p:sp>
      <p:grpSp>
        <p:nvGrpSpPr>
          <p:cNvPr id="56" name="Scroll1">
            <a:extLst>
              <a:ext uri="{FF2B5EF4-FFF2-40B4-BE49-F238E27FC236}">
                <a16:creationId xmlns:a16="http://schemas.microsoft.com/office/drawing/2014/main" id="{47D73212-EE54-CF66-F236-D0754EE67E9D}"/>
              </a:ext>
            </a:extLst>
          </p:cNvPr>
          <p:cNvGrpSpPr/>
          <p:nvPr/>
        </p:nvGrpSpPr>
        <p:grpSpPr>
          <a:xfrm>
            <a:off x="7555764" y="4017887"/>
            <a:ext cx="231620" cy="666856"/>
            <a:chOff x="7549181" y="1328146"/>
            <a:chExt cx="231620" cy="66685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FAD6074-66E0-D9A3-C028-04B4ED56ABC7}"/>
                </a:ext>
              </a:extLst>
            </p:cNvPr>
            <p:cNvSpPr/>
            <p:nvPr/>
          </p:nvSpPr>
          <p:spPr>
            <a:xfrm>
              <a:off x="7550165" y="1330828"/>
              <a:ext cx="230636" cy="6641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4242AB3-118F-E95D-0912-9DD83AA26401}"/>
                </a:ext>
              </a:extLst>
            </p:cNvPr>
            <p:cNvSpPr/>
            <p:nvPr/>
          </p:nvSpPr>
          <p:spPr>
            <a:xfrm>
              <a:off x="7549181" y="1328146"/>
              <a:ext cx="230636" cy="2231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Arrow: Chevron 58">
              <a:extLst>
                <a:ext uri="{FF2B5EF4-FFF2-40B4-BE49-F238E27FC236}">
                  <a16:creationId xmlns:a16="http://schemas.microsoft.com/office/drawing/2014/main" id="{21F0FC23-9BF2-1D76-E51B-21AABC233B47}"/>
                </a:ext>
              </a:extLst>
            </p:cNvPr>
            <p:cNvSpPr/>
            <p:nvPr/>
          </p:nvSpPr>
          <p:spPr>
            <a:xfrm rot="16200000">
              <a:off x="7608540" y="1372503"/>
              <a:ext cx="111919" cy="126206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9A6A658-2D4F-AD1B-C8DD-4D63FFE2FBEB}"/>
                </a:ext>
              </a:extLst>
            </p:cNvPr>
            <p:cNvSpPr/>
            <p:nvPr/>
          </p:nvSpPr>
          <p:spPr>
            <a:xfrm rot="10800000">
              <a:off x="7550165" y="1763544"/>
              <a:ext cx="230636" cy="2231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Arrow: Chevron 60">
              <a:extLst>
                <a:ext uri="{FF2B5EF4-FFF2-40B4-BE49-F238E27FC236}">
                  <a16:creationId xmlns:a16="http://schemas.microsoft.com/office/drawing/2014/main" id="{3644CF1B-7E46-74D4-FF56-ADCDC9BD7AE4}"/>
                </a:ext>
              </a:extLst>
            </p:cNvPr>
            <p:cNvSpPr/>
            <p:nvPr/>
          </p:nvSpPr>
          <p:spPr>
            <a:xfrm rot="5400000">
              <a:off x="7609524" y="1807901"/>
              <a:ext cx="111919" cy="126206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8EC03D4-1596-5BF7-988F-5FA276E9B02E}"/>
              </a:ext>
            </a:extLst>
          </p:cNvPr>
          <p:cNvSpPr txBox="1"/>
          <p:nvPr/>
        </p:nvSpPr>
        <p:spPr>
          <a:xfrm>
            <a:off x="4388105" y="3648844"/>
            <a:ext cx="544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Currency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FF5A7F-427F-1D36-0B8F-8F423BE2985E}"/>
              </a:ext>
            </a:extLst>
          </p:cNvPr>
          <p:cNvSpPr/>
          <p:nvPr/>
        </p:nvSpPr>
        <p:spPr>
          <a:xfrm>
            <a:off x="7885656" y="4017143"/>
            <a:ext cx="1689570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AUD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A0D3A8-123E-1EA6-2E9A-6181A6CAA9D4}"/>
              </a:ext>
            </a:extLst>
          </p:cNvPr>
          <p:cNvSpPr/>
          <p:nvPr/>
        </p:nvSpPr>
        <p:spPr>
          <a:xfrm rot="10800000">
            <a:off x="9565123" y="4015848"/>
            <a:ext cx="273487" cy="279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Arrow: Chevron 64">
            <a:extLst>
              <a:ext uri="{FF2B5EF4-FFF2-40B4-BE49-F238E27FC236}">
                <a16:creationId xmlns:a16="http://schemas.microsoft.com/office/drawing/2014/main" id="{F501CC4A-0F53-0328-4550-F3D03E4603E3}"/>
              </a:ext>
            </a:extLst>
          </p:cNvPr>
          <p:cNvSpPr/>
          <p:nvPr/>
        </p:nvSpPr>
        <p:spPr>
          <a:xfrm rot="5400000">
            <a:off x="9639410" y="4080513"/>
            <a:ext cx="140349" cy="14965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33E2D96-2965-B342-2EC0-28A87FC8543A}"/>
              </a:ext>
            </a:extLst>
          </p:cNvPr>
          <p:cNvSpPr/>
          <p:nvPr/>
        </p:nvSpPr>
        <p:spPr>
          <a:xfrm>
            <a:off x="7885656" y="4401652"/>
            <a:ext cx="912145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B483E26-908D-A09B-E4CA-46F837306C29}"/>
              </a:ext>
            </a:extLst>
          </p:cNvPr>
          <p:cNvSpPr/>
          <p:nvPr/>
        </p:nvSpPr>
        <p:spPr>
          <a:xfrm>
            <a:off x="8850999" y="4401652"/>
            <a:ext cx="987611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Remove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92FE20-231A-16F3-FED7-E51A95D4A314}"/>
              </a:ext>
            </a:extLst>
          </p:cNvPr>
          <p:cNvSpPr txBox="1"/>
          <p:nvPr/>
        </p:nvSpPr>
        <p:spPr>
          <a:xfrm>
            <a:off x="4401127" y="677252"/>
            <a:ext cx="544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Filters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BE6365A-50A4-2270-2FFC-20726BBA2E59}"/>
              </a:ext>
            </a:extLst>
          </p:cNvPr>
          <p:cNvSpPr txBox="1"/>
          <p:nvPr/>
        </p:nvSpPr>
        <p:spPr>
          <a:xfrm>
            <a:off x="3612570" y="4926405"/>
            <a:ext cx="544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Products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ECAA21C-CE3A-4D45-3CED-20701BB9F337}"/>
              </a:ext>
            </a:extLst>
          </p:cNvPr>
          <p:cNvSpPr/>
          <p:nvPr/>
        </p:nvSpPr>
        <p:spPr>
          <a:xfrm>
            <a:off x="3610065" y="5306105"/>
            <a:ext cx="3389745" cy="190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Huadong Instrument Stock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Amazon Web Services Stock</a:t>
            </a:r>
          </a:p>
          <a:p>
            <a:pPr algn="ctr"/>
            <a:r>
              <a:rPr lang="en-GB" sz="1400" dirty="0" err="1">
                <a:solidFill>
                  <a:schemeClr val="tx1"/>
                </a:solidFill>
              </a:rPr>
              <a:t>Atlantica</a:t>
            </a:r>
            <a:r>
              <a:rPr lang="en-GB" sz="1400" dirty="0">
                <a:solidFill>
                  <a:schemeClr val="tx1"/>
                </a:solidFill>
              </a:rPr>
              <a:t> Sustainable Green Notes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ChargePoint Holdings Common Stock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D819F6-F5A3-7F8B-3D3F-245FA191F439}"/>
              </a:ext>
            </a:extLst>
          </p:cNvPr>
          <p:cNvSpPr/>
          <p:nvPr/>
        </p:nvSpPr>
        <p:spPr>
          <a:xfrm>
            <a:off x="7097099" y="5302680"/>
            <a:ext cx="2919844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Huadong Instrument Stock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351ABE9-D1B8-CEB0-5CF5-AA8906601265}"/>
              </a:ext>
            </a:extLst>
          </p:cNvPr>
          <p:cNvSpPr/>
          <p:nvPr/>
        </p:nvSpPr>
        <p:spPr>
          <a:xfrm rot="10800000">
            <a:off x="10021415" y="5303739"/>
            <a:ext cx="273487" cy="279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Arrow: Chevron 79">
            <a:extLst>
              <a:ext uri="{FF2B5EF4-FFF2-40B4-BE49-F238E27FC236}">
                <a16:creationId xmlns:a16="http://schemas.microsoft.com/office/drawing/2014/main" id="{1302EFF2-C0CA-892A-0A10-0B1E08F621B7}"/>
              </a:ext>
            </a:extLst>
          </p:cNvPr>
          <p:cNvSpPr/>
          <p:nvPr/>
        </p:nvSpPr>
        <p:spPr>
          <a:xfrm rot="5400000">
            <a:off x="10095702" y="5368404"/>
            <a:ext cx="140349" cy="14965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7FDBB66-48E3-06DF-13F8-A1448AF69358}"/>
              </a:ext>
            </a:extLst>
          </p:cNvPr>
          <p:cNvSpPr/>
          <p:nvPr/>
        </p:nvSpPr>
        <p:spPr>
          <a:xfrm>
            <a:off x="7097099" y="5674489"/>
            <a:ext cx="1637355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2D3F12D-F1DC-1697-2404-9D1BB5074EA7}"/>
              </a:ext>
            </a:extLst>
          </p:cNvPr>
          <p:cNvSpPr/>
          <p:nvPr/>
        </p:nvSpPr>
        <p:spPr>
          <a:xfrm>
            <a:off x="8786669" y="5670276"/>
            <a:ext cx="1508233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Remove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CBAC2AE-7172-6793-1000-4BA3A7B13BC1}"/>
              </a:ext>
            </a:extLst>
          </p:cNvPr>
          <p:cNvSpPr/>
          <p:nvPr/>
        </p:nvSpPr>
        <p:spPr>
          <a:xfrm>
            <a:off x="7885656" y="2351305"/>
            <a:ext cx="1689570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Bonds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192F5A-B6A6-F6EA-FBEF-6BC1208EB4B9}"/>
              </a:ext>
            </a:extLst>
          </p:cNvPr>
          <p:cNvSpPr/>
          <p:nvPr/>
        </p:nvSpPr>
        <p:spPr>
          <a:xfrm rot="10800000">
            <a:off x="9565123" y="2347902"/>
            <a:ext cx="273487" cy="279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F587A194-114C-037B-D80D-3886360AB76B}"/>
              </a:ext>
            </a:extLst>
          </p:cNvPr>
          <p:cNvSpPr/>
          <p:nvPr/>
        </p:nvSpPr>
        <p:spPr>
          <a:xfrm rot="5400000">
            <a:off x="9639410" y="2412567"/>
            <a:ext cx="140349" cy="14965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B4B8323-410C-A7EF-AEDC-C950309D80C6}"/>
              </a:ext>
            </a:extLst>
          </p:cNvPr>
          <p:cNvSpPr/>
          <p:nvPr/>
        </p:nvSpPr>
        <p:spPr>
          <a:xfrm>
            <a:off x="4386138" y="2347901"/>
            <a:ext cx="3389745" cy="131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Gaming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Renewable Energies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Pharmaceuticals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Bonds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52" name="Scroll 2">
            <a:extLst>
              <a:ext uri="{FF2B5EF4-FFF2-40B4-BE49-F238E27FC236}">
                <a16:creationId xmlns:a16="http://schemas.microsoft.com/office/drawing/2014/main" id="{02A1839D-79B4-F269-2F78-10A5C6134887}"/>
              </a:ext>
            </a:extLst>
          </p:cNvPr>
          <p:cNvGrpSpPr/>
          <p:nvPr/>
        </p:nvGrpSpPr>
        <p:grpSpPr>
          <a:xfrm>
            <a:off x="7547214" y="2349197"/>
            <a:ext cx="231620" cy="1321994"/>
            <a:chOff x="7547214" y="2349197"/>
            <a:chExt cx="231620" cy="132199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BBCBAD5-C26E-685F-FFEC-B0E4C2497174}"/>
                </a:ext>
              </a:extLst>
            </p:cNvPr>
            <p:cNvSpPr/>
            <p:nvPr/>
          </p:nvSpPr>
          <p:spPr>
            <a:xfrm>
              <a:off x="7548198" y="2351878"/>
              <a:ext cx="230636" cy="1095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5897A56-063C-B82A-5C51-E91EE9DD25B2}"/>
                </a:ext>
              </a:extLst>
            </p:cNvPr>
            <p:cNvSpPr/>
            <p:nvPr/>
          </p:nvSpPr>
          <p:spPr>
            <a:xfrm>
              <a:off x="7547214" y="2349197"/>
              <a:ext cx="230636" cy="2231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row: Chevron 47">
              <a:extLst>
                <a:ext uri="{FF2B5EF4-FFF2-40B4-BE49-F238E27FC236}">
                  <a16:creationId xmlns:a16="http://schemas.microsoft.com/office/drawing/2014/main" id="{3BE96103-4459-63E3-0729-C2E63D2347E8}"/>
                </a:ext>
              </a:extLst>
            </p:cNvPr>
            <p:cNvSpPr/>
            <p:nvPr/>
          </p:nvSpPr>
          <p:spPr>
            <a:xfrm rot="16200000">
              <a:off x="7606573" y="2393554"/>
              <a:ext cx="111919" cy="126206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659A09B-FCB4-A898-A8B4-2CC717526709}"/>
                </a:ext>
              </a:extLst>
            </p:cNvPr>
            <p:cNvSpPr/>
            <p:nvPr/>
          </p:nvSpPr>
          <p:spPr>
            <a:xfrm rot="10800000">
              <a:off x="7547214" y="3448034"/>
              <a:ext cx="230636" cy="2231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Arrow: Chevron 49">
              <a:extLst>
                <a:ext uri="{FF2B5EF4-FFF2-40B4-BE49-F238E27FC236}">
                  <a16:creationId xmlns:a16="http://schemas.microsoft.com/office/drawing/2014/main" id="{05EF1FC4-3172-B5B4-E0B4-FC3FE79907B9}"/>
                </a:ext>
              </a:extLst>
            </p:cNvPr>
            <p:cNvSpPr/>
            <p:nvPr/>
          </p:nvSpPr>
          <p:spPr>
            <a:xfrm rot="5400000">
              <a:off x="7606573" y="3492391"/>
              <a:ext cx="111919" cy="126206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0A64C95B-5DBB-C4E8-015F-CD0ECC6E585A}"/>
              </a:ext>
            </a:extLst>
          </p:cNvPr>
          <p:cNvSpPr/>
          <p:nvPr/>
        </p:nvSpPr>
        <p:spPr>
          <a:xfrm>
            <a:off x="3608098" y="5293781"/>
            <a:ext cx="3389745" cy="190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Huadong Instrument Stock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Amazon Web Services Stock</a:t>
            </a:r>
          </a:p>
          <a:p>
            <a:pPr algn="ctr"/>
            <a:r>
              <a:rPr lang="en-GB" sz="1400" dirty="0" err="1">
                <a:solidFill>
                  <a:schemeClr val="tx1"/>
                </a:solidFill>
              </a:rPr>
              <a:t>Atlantica</a:t>
            </a:r>
            <a:r>
              <a:rPr lang="en-GB" sz="1400" dirty="0">
                <a:solidFill>
                  <a:schemeClr val="tx1"/>
                </a:solidFill>
              </a:rPr>
              <a:t> Sustainable Green Notes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ChargePoint Holdings Common Stock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National Savings Bonds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German Government Bonds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C6A7BBA-2605-8CCA-58E7-F14005702684}"/>
              </a:ext>
            </a:extLst>
          </p:cNvPr>
          <p:cNvSpPr/>
          <p:nvPr/>
        </p:nvSpPr>
        <p:spPr>
          <a:xfrm>
            <a:off x="6768191" y="5306105"/>
            <a:ext cx="230636" cy="1817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FCD6711-2C26-109F-9C8C-27D8B62B8DD6}"/>
              </a:ext>
            </a:extLst>
          </p:cNvPr>
          <p:cNvSpPr/>
          <p:nvPr/>
        </p:nvSpPr>
        <p:spPr>
          <a:xfrm>
            <a:off x="6767207" y="530342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Arrow: Chevron 74">
            <a:extLst>
              <a:ext uri="{FF2B5EF4-FFF2-40B4-BE49-F238E27FC236}">
                <a16:creationId xmlns:a16="http://schemas.microsoft.com/office/drawing/2014/main" id="{AE3FBB2C-F992-EB91-4FB9-5F3FAEE78298}"/>
              </a:ext>
            </a:extLst>
          </p:cNvPr>
          <p:cNvSpPr/>
          <p:nvPr/>
        </p:nvSpPr>
        <p:spPr>
          <a:xfrm rot="16200000">
            <a:off x="6826566" y="534778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2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  <p:bldLst>
      <p:bldP spid="51" grpId="0" animBg="1"/>
      <p:bldP spid="83" grpId="0" animBg="1"/>
      <p:bldP spid="85" grpId="0" animBg="1"/>
      <p:bldP spid="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Client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Edwards &amp; </a:t>
            </a:r>
            <a:r>
              <a:rPr lang="en-GB" sz="3200" dirty="0" err="1"/>
              <a:t>Avey</a:t>
            </a:r>
            <a:r>
              <a:rPr lang="en-GB" sz="3200" dirty="0"/>
              <a:t> Investments</a:t>
            </a:r>
          </a:p>
          <a:p>
            <a:r>
              <a:rPr lang="en-GB" dirty="0"/>
              <a:t>	</a:t>
            </a:r>
            <a:br>
              <a:rPr lang="en-GB" dirty="0"/>
            </a:br>
            <a:r>
              <a:rPr lang="en-GB" dirty="0"/>
              <a:t>	Edwards and </a:t>
            </a:r>
            <a:r>
              <a:rPr lang="en-GB" dirty="0" err="1"/>
              <a:t>Avey</a:t>
            </a:r>
            <a:r>
              <a:rPr lang="en-GB" dirty="0"/>
              <a:t> Investments is your go-to solution for tailored investment bundles.</a:t>
            </a:r>
            <a:br>
              <a:rPr lang="en-GB" dirty="0"/>
            </a:br>
            <a:r>
              <a:rPr lang="en-GB" dirty="0"/>
              <a:t>	We offer up-to-the-day investment opportunities in groups of assets provided by</a:t>
            </a:r>
            <a:br>
              <a:rPr lang="en-GB" dirty="0"/>
            </a:br>
            <a:r>
              <a:rPr lang="en-GB" dirty="0"/>
              <a:t>	our highly-experienced partners. These partners collate groups of relevant assets </a:t>
            </a:r>
            <a:br>
              <a:rPr lang="en-GB" dirty="0"/>
            </a:br>
            <a:r>
              <a:rPr lang="en-GB" dirty="0"/>
              <a:t>	into investment “ideas”. These ideas make it easy for you as an investor to find </a:t>
            </a:r>
            <a:br>
              <a:rPr lang="en-GB" dirty="0"/>
            </a:br>
            <a:r>
              <a:rPr lang="en-GB" dirty="0"/>
              <a:t>	collections of individual assets that meet your desired investment interests, without </a:t>
            </a:r>
            <a:br>
              <a:rPr lang="en-GB" dirty="0"/>
            </a:br>
            <a:r>
              <a:rPr lang="en-GB" dirty="0"/>
              <a:t>	the need to personally hand pick them, saving you time and allowing you to grow</a:t>
            </a:r>
            <a:br>
              <a:rPr lang="en-GB" dirty="0"/>
            </a:br>
            <a:r>
              <a:rPr lang="en-GB" dirty="0"/>
              <a:t>	your investment portfolio much faster, and easier.</a:t>
            </a:r>
          </a:p>
          <a:p>
            <a:r>
              <a:rPr lang="en-GB" dirty="0"/>
              <a:t>	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27" name="Rectangle 26">
            <a:hlinkClick r:id="rId6" action="ppaction://hlinksldjump"/>
            <a:extLst>
              <a:ext uri="{FF2B5EF4-FFF2-40B4-BE49-F238E27FC236}">
                <a16:creationId xmlns:a16="http://schemas.microsoft.com/office/drawing/2014/main" id="{E75F5B9D-B5C4-492A-A06D-D70FA12A74D7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28" name="Rectangle 27">
            <a:hlinkClick r:id="rId7" action="ppaction://hlinksldjump"/>
            <a:extLst>
              <a:ext uri="{FF2B5EF4-FFF2-40B4-BE49-F238E27FC236}">
                <a16:creationId xmlns:a16="http://schemas.microsoft.com/office/drawing/2014/main" id="{6D163510-778B-4944-A182-7BCAFD02A5C0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29" name="Rectangle 28">
            <a:hlinkClick r:id="rId8" action="ppaction://hlinksldjump"/>
            <a:extLst>
              <a:ext uri="{FF2B5EF4-FFF2-40B4-BE49-F238E27FC236}">
                <a16:creationId xmlns:a16="http://schemas.microsoft.com/office/drawing/2014/main" id="{1B093101-1946-421E-B98A-ABD01B62D7D9}"/>
              </a:ext>
            </a:extLst>
          </p:cNvPr>
          <p:cNvSpPr/>
          <p:nvPr/>
        </p:nvSpPr>
        <p:spPr>
          <a:xfrm>
            <a:off x="0" y="2334271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Suggested </a:t>
            </a: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I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hlinkClick r:id="rId9" action="ppaction://hlinksldjump"/>
            <a:extLst>
              <a:ext uri="{FF2B5EF4-FFF2-40B4-BE49-F238E27FC236}">
                <a16:creationId xmlns:a16="http://schemas.microsoft.com/office/drawing/2014/main" id="{06115E13-0A5B-4D4C-B578-C17781BFE604}"/>
              </a:ext>
            </a:extLst>
          </p:cNvPr>
          <p:cNvSpPr/>
          <p:nvPr/>
        </p:nvSpPr>
        <p:spPr>
          <a:xfrm>
            <a:off x="0" y="2610754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Logout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416776-04C4-42EC-9B6C-07807633D858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DA3EE09-78DF-05F7-691A-E8C9AF6110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01" y="1158780"/>
            <a:ext cx="1355820" cy="1355820"/>
          </a:xfrm>
          <a:prstGeom prst="rect">
            <a:avLst/>
          </a:prstGeom>
          <a:effectLst>
            <a:outerShdw blurRad="63500" sx="99000" sy="99000" algn="ctr" rotWithShape="0">
              <a:srgbClr val="364652"/>
            </a:outerShdw>
          </a:effectLst>
        </p:spPr>
      </p:pic>
    </p:spTree>
    <p:extLst>
      <p:ext uri="{BB962C8B-B14F-4D97-AF65-F5344CB8AC3E}">
        <p14:creationId xmlns:p14="http://schemas.microsoft.com/office/powerpoint/2010/main" val="349906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hlinkClick r:id="rId6" action="ppaction://hlinksldjump"/>
            <a:extLst>
              <a:ext uri="{FF2B5EF4-FFF2-40B4-BE49-F238E27FC236}">
                <a16:creationId xmlns:a16="http://schemas.microsoft.com/office/drawing/2014/main" id="{B51A24E9-F047-4443-8671-0C39B2258BE5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23" name="Rectangle 22">
            <a:hlinkClick r:id="rId7" action="ppaction://hlinksldjump"/>
            <a:extLst>
              <a:ext uri="{FF2B5EF4-FFF2-40B4-BE49-F238E27FC236}">
                <a16:creationId xmlns:a16="http://schemas.microsoft.com/office/drawing/2014/main" id="{BF3189FB-B38B-4BEB-B59D-B4597647A23B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25" name="Rectangle 24">
            <a:hlinkClick r:id="rId8" action="ppaction://hlinksldjump"/>
            <a:extLst>
              <a:ext uri="{FF2B5EF4-FFF2-40B4-BE49-F238E27FC236}">
                <a16:creationId xmlns:a16="http://schemas.microsoft.com/office/drawing/2014/main" id="{8CE666B8-94EE-4D2C-B95C-A719EECF3EB9}"/>
              </a:ext>
            </a:extLst>
          </p:cNvPr>
          <p:cNvSpPr/>
          <p:nvPr/>
        </p:nvSpPr>
        <p:spPr>
          <a:xfrm>
            <a:off x="0" y="2334271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Suggested </a:t>
            </a: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I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hlinkClick r:id="rId9" action="ppaction://hlinksldjump"/>
            <a:extLst>
              <a:ext uri="{FF2B5EF4-FFF2-40B4-BE49-F238E27FC236}">
                <a16:creationId xmlns:a16="http://schemas.microsoft.com/office/drawing/2014/main" id="{DF59AF6B-70EE-4463-8B60-3596056ACD2F}"/>
              </a:ext>
            </a:extLst>
          </p:cNvPr>
          <p:cNvSpPr/>
          <p:nvPr/>
        </p:nvSpPr>
        <p:spPr>
          <a:xfrm>
            <a:off x="0" y="2610754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F68CA-ACE6-494D-A3D7-1C25635AA55C}"/>
              </a:ext>
            </a:extLst>
          </p:cNvPr>
          <p:cNvSpPr txBox="1"/>
          <p:nvPr/>
        </p:nvSpPr>
        <p:spPr>
          <a:xfrm>
            <a:off x="8850335" y="653805"/>
            <a:ext cx="150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Profile Picture</a:t>
            </a:r>
          </a:p>
        </p:txBody>
      </p:sp>
      <p:pic>
        <p:nvPicPr>
          <p:cNvPr id="24" name="Picture 2" descr="See the source image">
            <a:extLst>
              <a:ext uri="{FF2B5EF4-FFF2-40B4-BE49-F238E27FC236}">
                <a16:creationId xmlns:a16="http://schemas.microsoft.com/office/drawing/2014/main" id="{A91DC0BF-A5E2-48A1-8B38-ED7585104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335" y="1117142"/>
            <a:ext cx="1449016" cy="1449016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F97BAC-9014-4B3F-8BD6-533B7C47EBA1}"/>
              </a:ext>
            </a:extLst>
          </p:cNvPr>
          <p:cNvSpPr/>
          <p:nvPr/>
        </p:nvSpPr>
        <p:spPr>
          <a:xfrm>
            <a:off x="9067983" y="2695613"/>
            <a:ext cx="1013719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Change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58644D-6E30-46B3-A9F7-F652044FAC75}"/>
              </a:ext>
            </a:extLst>
          </p:cNvPr>
          <p:cNvSpPr txBox="1"/>
          <p:nvPr/>
        </p:nvSpPr>
        <p:spPr>
          <a:xfrm>
            <a:off x="2617157" y="606850"/>
            <a:ext cx="198729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Preferences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Investment Types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Risk level (max)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Currencies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Regions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A594DD-0B20-4146-B62B-AB5DE3A26B5B}"/>
              </a:ext>
            </a:extLst>
          </p:cNvPr>
          <p:cNvSpPr/>
          <p:nvPr/>
        </p:nvSpPr>
        <p:spPr>
          <a:xfrm>
            <a:off x="2617156" y="1413164"/>
            <a:ext cx="3389745" cy="664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Precious Metals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Renewable Energy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Bonds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606104-2900-4E4F-A12F-B74F7822F882}"/>
              </a:ext>
            </a:extLst>
          </p:cNvPr>
          <p:cNvSpPr/>
          <p:nvPr/>
        </p:nvSpPr>
        <p:spPr>
          <a:xfrm>
            <a:off x="2617157" y="2502752"/>
            <a:ext cx="3385810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B202F0-463A-4925-A333-1D90BAF79B89}"/>
              </a:ext>
            </a:extLst>
          </p:cNvPr>
          <p:cNvSpPr/>
          <p:nvPr/>
        </p:nvSpPr>
        <p:spPr>
          <a:xfrm>
            <a:off x="2617156" y="3137113"/>
            <a:ext cx="3389745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GBP, USD, AUD, YEN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1EBED2-E84C-44E9-8347-350082174CE5}"/>
              </a:ext>
            </a:extLst>
          </p:cNvPr>
          <p:cNvSpPr/>
          <p:nvPr/>
        </p:nvSpPr>
        <p:spPr>
          <a:xfrm>
            <a:off x="5775282" y="1413164"/>
            <a:ext cx="230636" cy="6641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C54977-D4E8-4238-93D5-E731F4DC991B}"/>
              </a:ext>
            </a:extLst>
          </p:cNvPr>
          <p:cNvSpPr/>
          <p:nvPr/>
        </p:nvSpPr>
        <p:spPr>
          <a:xfrm>
            <a:off x="5774298" y="1410482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CD67B7E0-3A5A-46ED-956C-EFAC7D4014CF}"/>
              </a:ext>
            </a:extLst>
          </p:cNvPr>
          <p:cNvSpPr/>
          <p:nvPr/>
        </p:nvSpPr>
        <p:spPr>
          <a:xfrm rot="16200000">
            <a:off x="5833657" y="1454839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02529D-6394-4572-99A8-A26EC80F23B5}"/>
              </a:ext>
            </a:extLst>
          </p:cNvPr>
          <p:cNvSpPr/>
          <p:nvPr/>
        </p:nvSpPr>
        <p:spPr>
          <a:xfrm rot="10800000">
            <a:off x="5775282" y="1845880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60BE35B9-C036-4902-8382-8A4E60D83259}"/>
              </a:ext>
            </a:extLst>
          </p:cNvPr>
          <p:cNvSpPr/>
          <p:nvPr/>
        </p:nvSpPr>
        <p:spPr>
          <a:xfrm rot="5400000">
            <a:off x="5834641" y="1890237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283116-2813-4975-95D2-C8C26300ABF0}"/>
              </a:ext>
            </a:extLst>
          </p:cNvPr>
          <p:cNvSpPr/>
          <p:nvPr/>
        </p:nvSpPr>
        <p:spPr>
          <a:xfrm>
            <a:off x="2617156" y="4000694"/>
            <a:ext cx="3389745" cy="664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Europe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North America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Africa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45FABD-6A39-41C9-AA13-657E451C31F9}"/>
              </a:ext>
            </a:extLst>
          </p:cNvPr>
          <p:cNvSpPr/>
          <p:nvPr/>
        </p:nvSpPr>
        <p:spPr>
          <a:xfrm>
            <a:off x="5773315" y="4004483"/>
            <a:ext cx="230636" cy="6641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E40660-AB99-4839-824A-5A6C3D14231F}"/>
              </a:ext>
            </a:extLst>
          </p:cNvPr>
          <p:cNvSpPr/>
          <p:nvPr/>
        </p:nvSpPr>
        <p:spPr>
          <a:xfrm>
            <a:off x="5774298" y="3998012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7EB88120-4BF4-4F89-BA40-86A589D0BF1D}"/>
              </a:ext>
            </a:extLst>
          </p:cNvPr>
          <p:cNvSpPr/>
          <p:nvPr/>
        </p:nvSpPr>
        <p:spPr>
          <a:xfrm rot="16200000">
            <a:off x="5833657" y="4042369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021D12-9260-4DDF-AAF3-52E62A35E843}"/>
              </a:ext>
            </a:extLst>
          </p:cNvPr>
          <p:cNvSpPr/>
          <p:nvPr/>
        </p:nvSpPr>
        <p:spPr>
          <a:xfrm rot="10800000">
            <a:off x="5775282" y="4433410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A7309098-8266-4DD8-AC60-3D7CD3BF5ECD}"/>
              </a:ext>
            </a:extLst>
          </p:cNvPr>
          <p:cNvSpPr/>
          <p:nvPr/>
        </p:nvSpPr>
        <p:spPr>
          <a:xfrm rot="5400000">
            <a:off x="5834641" y="4477767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7E4930-FE1E-492F-9B25-1802A54B6D57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6C6DD6A-AAF4-4174-8C3A-C5AB07A1B7D7}"/>
              </a:ext>
            </a:extLst>
          </p:cNvPr>
          <p:cNvSpPr/>
          <p:nvPr/>
        </p:nvSpPr>
        <p:spPr>
          <a:xfrm>
            <a:off x="6112740" y="1410482"/>
            <a:ext cx="1689570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Precious Metals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68A705-A126-40A1-81C7-265B30511BE5}"/>
              </a:ext>
            </a:extLst>
          </p:cNvPr>
          <p:cNvSpPr/>
          <p:nvPr/>
        </p:nvSpPr>
        <p:spPr>
          <a:xfrm rot="10800000">
            <a:off x="7792207" y="1409187"/>
            <a:ext cx="273487" cy="279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F1385B23-3548-4789-A587-8030B411263F}"/>
              </a:ext>
            </a:extLst>
          </p:cNvPr>
          <p:cNvSpPr/>
          <p:nvPr/>
        </p:nvSpPr>
        <p:spPr>
          <a:xfrm rot="5400000">
            <a:off x="7866494" y="1473852"/>
            <a:ext cx="140349" cy="14965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5FA936-E018-4339-A989-709B973F57F5}"/>
              </a:ext>
            </a:extLst>
          </p:cNvPr>
          <p:cNvSpPr/>
          <p:nvPr/>
        </p:nvSpPr>
        <p:spPr>
          <a:xfrm>
            <a:off x="6112740" y="1794822"/>
            <a:ext cx="912145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B0411D-A7A3-49C2-A4EF-879887089CE4}"/>
              </a:ext>
            </a:extLst>
          </p:cNvPr>
          <p:cNvSpPr/>
          <p:nvPr/>
        </p:nvSpPr>
        <p:spPr>
          <a:xfrm>
            <a:off x="7078083" y="1794822"/>
            <a:ext cx="987611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Remove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E328791-FA96-424E-A0ED-776FB41B5DCE}"/>
              </a:ext>
            </a:extLst>
          </p:cNvPr>
          <p:cNvSpPr/>
          <p:nvPr/>
        </p:nvSpPr>
        <p:spPr>
          <a:xfrm>
            <a:off x="6113851" y="3139884"/>
            <a:ext cx="1689570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AED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778F7A7-A17A-4A34-A343-8C1A07808DCC}"/>
              </a:ext>
            </a:extLst>
          </p:cNvPr>
          <p:cNvSpPr/>
          <p:nvPr/>
        </p:nvSpPr>
        <p:spPr>
          <a:xfrm rot="10800000">
            <a:off x="7793318" y="3138589"/>
            <a:ext cx="273487" cy="279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Arrow: Chevron 60">
            <a:extLst>
              <a:ext uri="{FF2B5EF4-FFF2-40B4-BE49-F238E27FC236}">
                <a16:creationId xmlns:a16="http://schemas.microsoft.com/office/drawing/2014/main" id="{0F6ADE3D-8B60-4F73-BBD2-4B9072187F7C}"/>
              </a:ext>
            </a:extLst>
          </p:cNvPr>
          <p:cNvSpPr/>
          <p:nvPr/>
        </p:nvSpPr>
        <p:spPr>
          <a:xfrm rot="5400000">
            <a:off x="7867605" y="3203254"/>
            <a:ext cx="140349" cy="14965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F87AC95-329E-46E5-9E75-1C93DB8021D0}"/>
              </a:ext>
            </a:extLst>
          </p:cNvPr>
          <p:cNvSpPr/>
          <p:nvPr/>
        </p:nvSpPr>
        <p:spPr>
          <a:xfrm>
            <a:off x="6113851" y="3524224"/>
            <a:ext cx="912145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2D7FF75-AFBE-486E-8F35-96430E65446B}"/>
              </a:ext>
            </a:extLst>
          </p:cNvPr>
          <p:cNvSpPr/>
          <p:nvPr/>
        </p:nvSpPr>
        <p:spPr>
          <a:xfrm>
            <a:off x="7079194" y="3524224"/>
            <a:ext cx="987611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Remove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45D84CB-E2E1-4B7C-9350-3107B7C864E7}"/>
              </a:ext>
            </a:extLst>
          </p:cNvPr>
          <p:cNvSpPr/>
          <p:nvPr/>
        </p:nvSpPr>
        <p:spPr>
          <a:xfrm>
            <a:off x="6112740" y="4009172"/>
            <a:ext cx="1689570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Middle East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0F0B4CD-9D9E-40B9-AF19-65C8A8025395}"/>
              </a:ext>
            </a:extLst>
          </p:cNvPr>
          <p:cNvSpPr/>
          <p:nvPr/>
        </p:nvSpPr>
        <p:spPr>
          <a:xfrm rot="10800000">
            <a:off x="7792207" y="4007877"/>
            <a:ext cx="273487" cy="279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450F916A-6DCD-4D7F-A3A9-0DCB812F0CDB}"/>
              </a:ext>
            </a:extLst>
          </p:cNvPr>
          <p:cNvSpPr/>
          <p:nvPr/>
        </p:nvSpPr>
        <p:spPr>
          <a:xfrm rot="5400000">
            <a:off x="7866494" y="4072542"/>
            <a:ext cx="140349" cy="14965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223EDA4-B796-450D-8A0C-78FCFB6ED253}"/>
              </a:ext>
            </a:extLst>
          </p:cNvPr>
          <p:cNvSpPr/>
          <p:nvPr/>
        </p:nvSpPr>
        <p:spPr>
          <a:xfrm>
            <a:off x="6112740" y="4393512"/>
            <a:ext cx="912145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090EA06-F24C-496A-BA28-2D74F5964791}"/>
              </a:ext>
            </a:extLst>
          </p:cNvPr>
          <p:cNvSpPr/>
          <p:nvPr/>
        </p:nvSpPr>
        <p:spPr>
          <a:xfrm>
            <a:off x="7078083" y="4393512"/>
            <a:ext cx="987611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Remove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EC87AEE-03E3-4ADD-B3B9-993E6CB1F228}"/>
              </a:ext>
            </a:extLst>
          </p:cNvPr>
          <p:cNvSpPr/>
          <p:nvPr/>
        </p:nvSpPr>
        <p:spPr>
          <a:xfrm>
            <a:off x="8850335" y="4389001"/>
            <a:ext cx="1449016" cy="287027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Save Changes</a:t>
            </a:r>
          </a:p>
        </p:txBody>
      </p:sp>
    </p:spTree>
    <p:extLst>
      <p:ext uri="{BB962C8B-B14F-4D97-AF65-F5344CB8AC3E}">
        <p14:creationId xmlns:p14="http://schemas.microsoft.com/office/powerpoint/2010/main" val="273628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hlinkClick r:id="rId5" action="ppaction://hlinksldjump"/>
            <a:extLst>
              <a:ext uri="{FF2B5EF4-FFF2-40B4-BE49-F238E27FC236}">
                <a16:creationId xmlns:a16="http://schemas.microsoft.com/office/drawing/2014/main" id="{F063AA16-C95B-40E1-906E-2106F438BDD6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27" name="Rectangle 26">
            <a:hlinkClick r:id="rId6" action="ppaction://hlinksldjump"/>
            <a:extLst>
              <a:ext uri="{FF2B5EF4-FFF2-40B4-BE49-F238E27FC236}">
                <a16:creationId xmlns:a16="http://schemas.microsoft.com/office/drawing/2014/main" id="{B50D1DD6-1152-45B7-BE6A-775A2C509CA3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28" name="Rectangle 27">
            <a:hlinkClick r:id="rId7" action="ppaction://hlinksldjump"/>
            <a:extLst>
              <a:ext uri="{FF2B5EF4-FFF2-40B4-BE49-F238E27FC236}">
                <a16:creationId xmlns:a16="http://schemas.microsoft.com/office/drawing/2014/main" id="{C28AC890-550B-41B6-9D61-41FE49B4BE61}"/>
              </a:ext>
            </a:extLst>
          </p:cNvPr>
          <p:cNvSpPr/>
          <p:nvPr/>
        </p:nvSpPr>
        <p:spPr>
          <a:xfrm>
            <a:off x="0" y="2334271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Suggested </a:t>
            </a: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I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hlinkClick r:id="rId8" action="ppaction://hlinksldjump"/>
            <a:extLst>
              <a:ext uri="{FF2B5EF4-FFF2-40B4-BE49-F238E27FC236}">
                <a16:creationId xmlns:a16="http://schemas.microsoft.com/office/drawing/2014/main" id="{32174E6B-0F84-442F-AA0F-356805743CB7}"/>
              </a:ext>
            </a:extLst>
          </p:cNvPr>
          <p:cNvSpPr/>
          <p:nvPr/>
        </p:nvSpPr>
        <p:spPr>
          <a:xfrm>
            <a:off x="0" y="2610754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Logout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99E446-ABA7-4D31-9763-2579A7AA2FDA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0AFB60-149F-458C-AFF3-AFDF49A508B1}"/>
              </a:ext>
            </a:extLst>
          </p:cNvPr>
          <p:cNvSpPr txBox="1"/>
          <p:nvPr/>
        </p:nvSpPr>
        <p:spPr>
          <a:xfrm>
            <a:off x="2617157" y="606850"/>
            <a:ext cx="198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Suggested Ideas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80FC9C-01D6-5D6A-E449-B05B4B51058B}"/>
              </a:ext>
            </a:extLst>
          </p:cNvPr>
          <p:cNvGrpSpPr/>
          <p:nvPr/>
        </p:nvGrpSpPr>
        <p:grpSpPr>
          <a:xfrm>
            <a:off x="2617157" y="976181"/>
            <a:ext cx="9026018" cy="16883194"/>
            <a:chOff x="2617157" y="976181"/>
            <a:chExt cx="9026018" cy="1688319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477A2BB-E1B7-4245-9FC5-FFFE518C8747}"/>
                </a:ext>
              </a:extLst>
            </p:cNvPr>
            <p:cNvSpPr/>
            <p:nvPr/>
          </p:nvSpPr>
          <p:spPr>
            <a:xfrm>
              <a:off x="2617157" y="976181"/>
              <a:ext cx="9026018" cy="16883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b="1" dirty="0">
                  <a:solidFill>
                    <a:schemeClr val="tx1"/>
                  </a:solidFill>
                </a:rPr>
                <a:t>Title</a:t>
              </a:r>
            </a:p>
            <a:p>
              <a:r>
                <a:rPr lang="en-GB" sz="1400" dirty="0">
                  <a:solidFill>
                    <a:schemeClr val="tx1"/>
                  </a:solidFill>
                </a:rPr>
                <a:t>Ecologically sound construction investments in the UK and Western Europe</a:t>
              </a:r>
            </a:p>
            <a:p>
              <a:r>
                <a:rPr lang="en-GB" sz="1400" b="1" dirty="0">
                  <a:solidFill>
                    <a:schemeClr val="tx1"/>
                  </a:solidFill>
                </a:rPr>
                <a:t>Overview</a:t>
              </a:r>
            </a:p>
            <a:p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viverra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Aliquam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vestibulum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blandit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cursus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imperdiet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Interdum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consectetur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libero id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faucibus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nisl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tincidunt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Ornare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dui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vivamus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felis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bibendum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ut.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dictum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Risk Level</a:t>
              </a: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3</a:t>
              </a:r>
            </a:p>
            <a:p>
              <a:r>
                <a:rPr lang="en-GB" sz="1400" b="1" i="0" dirty="0">
                  <a:solidFill>
                    <a:schemeClr val="tx1"/>
                  </a:solidFill>
                  <a:effectLst/>
                  <a:latin typeface="Mercury SSm A"/>
                </a:rPr>
                <a:t>P</a:t>
              </a:r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roduct Type</a:t>
              </a: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Infrastructural investment, Industry investmen</a:t>
              </a:r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t, Renewable energies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Currency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GBP, EU</a:t>
              </a:r>
            </a:p>
            <a:p>
              <a:r>
                <a:rPr lang="en-GB" sz="1400" b="1" i="0" dirty="0">
                  <a:solidFill>
                    <a:schemeClr val="tx1"/>
                  </a:solidFill>
                  <a:effectLst/>
                  <a:latin typeface="Mercury SSm A"/>
                </a:rPr>
                <a:t>Region</a:t>
              </a:r>
              <a:endParaRPr lang="en-GB" sz="1400" i="0" dirty="0">
                <a:solidFill>
                  <a:schemeClr val="tx1"/>
                </a:solidFill>
                <a:effectLst/>
                <a:latin typeface="Mercury SSm A"/>
              </a:endParaRP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Europe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Country</a:t>
              </a: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United Kingdom, France, Germany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Major Sector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Construction, Energy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Minor Sector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Fabrication, Materials processing, Bricklaying, Plumbing</a:t>
              </a:r>
            </a:p>
            <a:p>
              <a:r>
                <a:rPr lang="en-GB" sz="1400" b="1" i="0" dirty="0">
                  <a:solidFill>
                    <a:schemeClr val="tx1"/>
                  </a:solidFill>
                  <a:effectLst/>
                  <a:latin typeface="Mercury SSm A"/>
                </a:rPr>
                <a:t>Instruments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CON, FBR, ANC, WKP, LOL</a:t>
              </a:r>
              <a:endParaRPr lang="en-GB" sz="1400" i="0" dirty="0">
                <a:solidFill>
                  <a:schemeClr val="tx1"/>
                </a:solidFill>
                <a:effectLst/>
                <a:latin typeface="Mercury SSm A"/>
              </a:endParaRP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Published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13/02/22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Expires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01/01/23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Author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Bret Harrington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Content</a:t>
              </a:r>
              <a:endParaRPr lang="en-GB" sz="1400" dirty="0">
                <a:solidFill>
                  <a:schemeClr val="tx1"/>
                </a:solidFill>
                <a:latin typeface="Mercury SSm A"/>
              </a:endParaRPr>
            </a:p>
            <a:p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Cras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adipiscing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turpis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egestas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Commodo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ullamcorper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lacus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vestibulum sed. Eu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facilisis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sed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odio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quis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Nibh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praesent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tristique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magna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purus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gravida. Habitant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tristique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senectus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et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netus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et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malesuada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in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iaculis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nunc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sed. Gravida in fermentum et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sollicitudin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ac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orci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phasellus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egestas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tellus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</a:t>
              </a:r>
            </a:p>
            <a:p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viverra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Aliquam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vestibulum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blandit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cursus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imperdiet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Interdum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consectetur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libero id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faucibus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nisl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tincidunt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Ornare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dui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vivamus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felis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bibendum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ut.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dictum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Nisi vitae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suscipit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tellus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mauris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Ipsum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nunc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bibendum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</a:t>
              </a:r>
            </a:p>
            <a:p>
              <a:endParaRPr lang="en-GB" sz="1400" dirty="0">
                <a:solidFill>
                  <a:schemeClr val="tx1"/>
                </a:solidFill>
                <a:latin typeface="Mercury SSm A"/>
              </a:endParaRPr>
            </a:p>
            <a:p>
              <a:endParaRPr lang="en-GB" sz="1400" b="1" dirty="0">
                <a:solidFill>
                  <a:schemeClr val="tx1"/>
                </a:solidFill>
                <a:latin typeface="Mercury SSm A"/>
              </a:endParaRPr>
            </a:p>
            <a:p>
              <a:endParaRPr lang="en-GB" sz="1400" b="1" dirty="0">
                <a:solidFill>
                  <a:schemeClr val="tx1"/>
                </a:solidFill>
                <a:latin typeface="Mercury SSm A"/>
              </a:endParaRPr>
            </a:p>
            <a:p>
              <a:endParaRPr lang="en-GB" sz="1400" b="1" dirty="0">
                <a:solidFill>
                  <a:schemeClr val="tx1"/>
                </a:solidFill>
                <a:latin typeface="Mercury SSm A"/>
              </a:endParaRPr>
            </a:p>
            <a:p>
              <a:r>
                <a:rPr lang="en-GB" sz="1400" b="1" dirty="0">
                  <a:solidFill>
                    <a:schemeClr val="tx1"/>
                  </a:solidFill>
                </a:rPr>
                <a:t>Title</a:t>
              </a:r>
            </a:p>
            <a:p>
              <a:r>
                <a:rPr lang="en-GB" sz="1400" dirty="0">
                  <a:solidFill>
                    <a:schemeClr val="tx1"/>
                  </a:solidFill>
                </a:rPr>
                <a:t>Ecologically sound construction investments in the UK and Western Europe</a:t>
              </a:r>
            </a:p>
            <a:p>
              <a:r>
                <a:rPr lang="en-GB" sz="1400" b="1" dirty="0">
                  <a:solidFill>
                    <a:schemeClr val="tx1"/>
                  </a:solidFill>
                </a:rPr>
                <a:t>Overview</a:t>
              </a:r>
            </a:p>
            <a:p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viverra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Aliquam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vestibulum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blandit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cursus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imperdiet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Interdum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consectetur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libero id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faucibus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nisl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tincidunt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Ornare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dui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vivamus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felis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bibendum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ut.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dictum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Risk Level</a:t>
              </a: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3</a:t>
              </a:r>
            </a:p>
            <a:p>
              <a:r>
                <a:rPr lang="en-GB" sz="1400" b="1" i="0" dirty="0">
                  <a:solidFill>
                    <a:schemeClr val="tx1"/>
                  </a:solidFill>
                  <a:effectLst/>
                  <a:latin typeface="Mercury SSm A"/>
                </a:rPr>
                <a:t>P</a:t>
              </a:r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roduct Type</a:t>
              </a: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Infrastructural investment, Industry investmen</a:t>
              </a:r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t, Renewable energies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Currency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GBP, EU</a:t>
              </a:r>
            </a:p>
            <a:p>
              <a:r>
                <a:rPr lang="en-GB" sz="1400" b="1" i="0" dirty="0">
                  <a:solidFill>
                    <a:schemeClr val="tx1"/>
                  </a:solidFill>
                  <a:effectLst/>
                  <a:latin typeface="Mercury SSm A"/>
                </a:rPr>
                <a:t>Region</a:t>
              </a:r>
              <a:endParaRPr lang="en-GB" sz="1400" i="0" dirty="0">
                <a:solidFill>
                  <a:schemeClr val="tx1"/>
                </a:solidFill>
                <a:effectLst/>
                <a:latin typeface="Mercury SSm A"/>
              </a:endParaRP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Europe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Country</a:t>
              </a: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United Kingdom, France, Germany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Major Sector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Construction, Energy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Minor Sector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Fabrication, Materials processing, Bricklaying, Plumbing</a:t>
              </a:r>
            </a:p>
            <a:p>
              <a:r>
                <a:rPr lang="en-GB" sz="1400" b="1" i="0" dirty="0">
                  <a:solidFill>
                    <a:schemeClr val="tx1"/>
                  </a:solidFill>
                  <a:effectLst/>
                  <a:latin typeface="Mercury SSm A"/>
                </a:rPr>
                <a:t>Instruments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CON, FBR, ANC, WKP, LOL</a:t>
              </a:r>
              <a:endParaRPr lang="en-GB" sz="1400" i="0" dirty="0">
                <a:solidFill>
                  <a:schemeClr val="tx1"/>
                </a:solidFill>
                <a:effectLst/>
                <a:latin typeface="Mercury SSm A"/>
              </a:endParaRP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Published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13/02/22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Expires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01/01/23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Author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Bret Harrington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Content</a:t>
              </a:r>
              <a:endParaRPr lang="en-GB" sz="1400" dirty="0">
                <a:solidFill>
                  <a:schemeClr val="tx1"/>
                </a:solidFill>
                <a:latin typeface="Mercury SSm A"/>
              </a:endParaRPr>
            </a:p>
            <a:p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Cras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adipiscing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turpis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egestas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Commodo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ullamcorper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lacus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vestibulum sed. Eu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facilisis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sed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odio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quis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Nibh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praesent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tristique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magna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purus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gravida. Habitant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tristique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senectus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et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netus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et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malesuada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in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iaculis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nunc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sed. Gravida in fermentum et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sollicitudin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ac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orci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phasellus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egestas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tellus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</a:t>
              </a:r>
            </a:p>
            <a:p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viverra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Aliquam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vestibulum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blandit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cursus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imperdiet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Interdum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consectetur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libero id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faucibus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nisl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tincidunt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Ornare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dui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vivamus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felis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bibendum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ut.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dictum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Nisi vitae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suscipit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tellus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mauris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Ipsum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nunc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bibendum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</a:t>
              </a:r>
              <a:endParaRPr lang="en-GB" sz="1400" b="1" dirty="0">
                <a:solidFill>
                  <a:schemeClr val="tx1"/>
                </a:solidFill>
                <a:latin typeface="Mercury SSm A"/>
              </a:endParaRPr>
            </a:p>
            <a:p>
              <a:endParaRPr lang="en-GB" sz="1400" b="1" dirty="0">
                <a:solidFill>
                  <a:schemeClr val="tx1"/>
                </a:solidFill>
                <a:latin typeface="Mercury SSm A"/>
              </a:endParaRPr>
            </a:p>
            <a:p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73FD042-3B07-4699-97E0-31173ADAEDEA}"/>
                </a:ext>
              </a:extLst>
            </p:cNvPr>
            <p:cNvSpPr/>
            <p:nvPr/>
          </p:nvSpPr>
          <p:spPr>
            <a:xfrm>
              <a:off x="5371492" y="8780026"/>
              <a:ext cx="1449016" cy="28702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Approve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2CFDE2F-4605-49FA-8E39-0C0EA0B0C18D}"/>
                </a:ext>
              </a:extLst>
            </p:cNvPr>
            <p:cNvSpPr/>
            <p:nvPr/>
          </p:nvSpPr>
          <p:spPr>
            <a:xfrm>
              <a:off x="7276492" y="8780026"/>
              <a:ext cx="1449016" cy="28702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Remove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4BD974A-FD5E-4328-BE0D-9069D0556315}"/>
                </a:ext>
              </a:extLst>
            </p:cNvPr>
            <p:cNvSpPr/>
            <p:nvPr/>
          </p:nvSpPr>
          <p:spPr>
            <a:xfrm>
              <a:off x="5371492" y="17123926"/>
              <a:ext cx="1449016" cy="28702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Approve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F793AC9-23BF-4DB8-A1E6-6DC6EF3B9453}"/>
                </a:ext>
              </a:extLst>
            </p:cNvPr>
            <p:cNvSpPr/>
            <p:nvPr/>
          </p:nvSpPr>
          <p:spPr>
            <a:xfrm>
              <a:off x="7276492" y="17123926"/>
              <a:ext cx="1449016" cy="28702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Remove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BC0F296-36EA-A9A3-84F0-33446D72B72D}"/>
              </a:ext>
            </a:extLst>
          </p:cNvPr>
          <p:cNvGrpSpPr/>
          <p:nvPr/>
        </p:nvGrpSpPr>
        <p:grpSpPr>
          <a:xfrm>
            <a:off x="0" y="0"/>
            <a:ext cx="12192000" cy="439101"/>
            <a:chOff x="0" y="0"/>
            <a:chExt cx="12192000" cy="43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EE6039-72EE-474F-B94F-55E76738F738}"/>
                </a:ext>
              </a:extLst>
            </p:cNvPr>
            <p:cNvSpPr/>
            <p:nvPr/>
          </p:nvSpPr>
          <p:spPr>
            <a:xfrm>
              <a:off x="0" y="0"/>
              <a:ext cx="12192000" cy="430799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0D10930-67DD-49AA-8D98-899DD948BF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10059"/>
            <a:stretch/>
          </p:blipFill>
          <p:spPr>
            <a:xfrm>
              <a:off x="10927080" y="0"/>
              <a:ext cx="1264920" cy="439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363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0.00091 -1.645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719C9A-10B8-44A8-890E-C1873EBF3790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Edwards &amp; 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Avey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Investments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Edwards and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Investments is your go-to solution for tailored investment bundles.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We offer up-to-the-day investment opportunities in groups of assets provided by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our highly-experienced partners. These partners collate groups of relevant assets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into investment “ideas”. These ideas make it easy for you as an investor to find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collections of individual assets that meet your desired investment interests, without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the need to personally hand pick them, saving you time and allowing you to grow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your investment portfolio much faster, and easier.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hlinkClick r:id="rId4" action="ppaction://hlinksldjump"/>
            <a:extLst>
              <a:ext uri="{FF2B5EF4-FFF2-40B4-BE49-F238E27FC236}">
                <a16:creationId xmlns:a16="http://schemas.microsoft.com/office/drawing/2014/main" id="{527EBD9C-2F06-4E20-84A8-F558DC8EAFCF}"/>
              </a:ext>
            </a:extLst>
          </p:cNvPr>
          <p:cNvSpPr/>
          <p:nvPr/>
        </p:nvSpPr>
        <p:spPr>
          <a:xfrm>
            <a:off x="676121" y="6545086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in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C8FB038-5B41-7EBF-3B57-F7E2A4F16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01" y="1158780"/>
            <a:ext cx="1355820" cy="1355820"/>
          </a:xfrm>
          <a:prstGeom prst="rect">
            <a:avLst/>
          </a:prstGeom>
          <a:effectLst>
            <a:outerShdw blurRad="63500" sx="99000" sy="99000" algn="ctr" rotWithShape="0">
              <a:srgbClr val="364652"/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1E6741-DF5B-1E25-4469-4F7705EC4F97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3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/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Edwards &amp; 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Avey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Investments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Edwards and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Investments is your go-to solution for tailored investment bundles.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We offer up-to-the-day investment opportunities in groups of assets provided by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our highly-experienced partners. These partners collate groups of relevant assets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into investment “ideas”. These ideas make it easy for you as an investor to find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collections of individual assets that meet your desired investment interests, without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the need to personally hand pick them, saving you time and allowing you to grow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your investment portfolio much faster, and easier.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hlinkClick r:id="rId5" action="ppaction://hlinksldjump"/>
            <a:extLst>
              <a:ext uri="{FF2B5EF4-FFF2-40B4-BE49-F238E27FC236}">
                <a16:creationId xmlns:a16="http://schemas.microsoft.com/office/drawing/2014/main" id="{E75F5B9D-B5C4-492A-A06D-D70FA12A74D7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163510-778B-4944-A182-7BCAFD02A5C0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416776-04C4-42EC-9B6C-07807633D858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DA3EE09-78DF-05F7-691A-E8C9AF6110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01" y="1158780"/>
            <a:ext cx="1355820" cy="1355820"/>
          </a:xfrm>
          <a:prstGeom prst="rect">
            <a:avLst/>
          </a:prstGeom>
          <a:effectLst>
            <a:outerShdw blurRad="63500" sx="99000" sy="99000" algn="ctr" rotWithShape="0">
              <a:srgbClr val="364652"/>
            </a:outerShdw>
          </a:effectLst>
        </p:spPr>
      </p:pic>
      <p:sp>
        <p:nvSpPr>
          <p:cNvPr id="3" name="Rectangle 2">
            <a:hlinkClick r:id="rId7" action="ppaction://hlinksldjump"/>
            <a:extLst>
              <a:ext uri="{FF2B5EF4-FFF2-40B4-BE49-F238E27FC236}">
                <a16:creationId xmlns:a16="http://schemas.microsoft.com/office/drawing/2014/main" id="{D981FEF5-9904-2FAE-8494-F95696A9E629}"/>
              </a:ext>
            </a:extLst>
          </p:cNvPr>
          <p:cNvSpPr/>
          <p:nvPr/>
        </p:nvSpPr>
        <p:spPr>
          <a:xfrm>
            <a:off x="68580" y="2367233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Ideas</a:t>
            </a:r>
          </a:p>
        </p:txBody>
      </p:sp>
      <p:sp>
        <p:nvSpPr>
          <p:cNvPr id="5" name="Rectangle 4">
            <a:hlinkClick r:id="rId8" action="ppaction://hlinksldjump"/>
            <a:extLst>
              <a:ext uri="{FF2B5EF4-FFF2-40B4-BE49-F238E27FC236}">
                <a16:creationId xmlns:a16="http://schemas.microsoft.com/office/drawing/2014/main" id="{B631C60A-AC05-69F6-DB6B-2C40A5444143}"/>
              </a:ext>
            </a:extLst>
          </p:cNvPr>
          <p:cNvSpPr/>
          <p:nvPr/>
        </p:nvSpPr>
        <p:spPr>
          <a:xfrm>
            <a:off x="68580" y="2649749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Clients</a:t>
            </a:r>
          </a:p>
        </p:txBody>
      </p:sp>
      <p:sp>
        <p:nvSpPr>
          <p:cNvPr id="6" name="Rectangle 5">
            <a:hlinkClick r:id="rId9" action="ppaction://hlinksldjump"/>
            <a:extLst>
              <a:ext uri="{FF2B5EF4-FFF2-40B4-BE49-F238E27FC236}">
                <a16:creationId xmlns:a16="http://schemas.microsoft.com/office/drawing/2014/main" id="{77ACF959-6D3C-2059-05E9-37F69A528675}"/>
              </a:ext>
            </a:extLst>
          </p:cNvPr>
          <p:cNvSpPr/>
          <p:nvPr/>
        </p:nvSpPr>
        <p:spPr>
          <a:xfrm>
            <a:off x="63296" y="2932265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A966F5-8091-06FF-3330-7DB3948FDDCE}"/>
              </a:ext>
            </a:extLst>
          </p:cNvPr>
          <p:cNvSpPr/>
          <p:nvPr/>
        </p:nvSpPr>
        <p:spPr>
          <a:xfrm>
            <a:off x="63296" y="3214781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Logout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04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23" y="474134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/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163510-778B-4944-A182-7BCAFD02A5C0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4" name="Rectangle 3">
            <a:hlinkClick r:id="rId5" action="ppaction://hlinksldjump"/>
            <a:extLst>
              <a:ext uri="{FF2B5EF4-FFF2-40B4-BE49-F238E27FC236}">
                <a16:creationId xmlns:a16="http://schemas.microsoft.com/office/drawing/2014/main" id="{2F3A0665-113E-F21C-98B5-04EC4AE009DC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DD7318-544D-B83E-92CA-449705A7BC41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hlinkClick r:id="rId6" action="ppaction://hlinksldjump"/>
            <a:extLst>
              <a:ext uri="{FF2B5EF4-FFF2-40B4-BE49-F238E27FC236}">
                <a16:creationId xmlns:a16="http://schemas.microsoft.com/office/drawing/2014/main" id="{E4B1CAB3-5DF1-2831-EE5A-E62BE2D6581F}"/>
              </a:ext>
            </a:extLst>
          </p:cNvPr>
          <p:cNvSpPr/>
          <p:nvPr/>
        </p:nvSpPr>
        <p:spPr>
          <a:xfrm>
            <a:off x="68580" y="2367233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Ideas</a:t>
            </a:r>
          </a:p>
        </p:txBody>
      </p:sp>
      <p:sp>
        <p:nvSpPr>
          <p:cNvPr id="11" name="Rectangle 10">
            <a:hlinkClick r:id="rId7" action="ppaction://hlinksldjump"/>
            <a:extLst>
              <a:ext uri="{FF2B5EF4-FFF2-40B4-BE49-F238E27FC236}">
                <a16:creationId xmlns:a16="http://schemas.microsoft.com/office/drawing/2014/main" id="{87963BE9-065A-E5D2-FF88-1D81357EF24B}"/>
              </a:ext>
            </a:extLst>
          </p:cNvPr>
          <p:cNvSpPr/>
          <p:nvPr/>
        </p:nvSpPr>
        <p:spPr>
          <a:xfrm>
            <a:off x="68580" y="2649749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Clients</a:t>
            </a:r>
          </a:p>
        </p:txBody>
      </p:sp>
      <p:sp>
        <p:nvSpPr>
          <p:cNvPr id="15" name="Rectangle 14">
            <a:hlinkClick r:id="rId8" action="ppaction://hlinksldjump"/>
            <a:extLst>
              <a:ext uri="{FF2B5EF4-FFF2-40B4-BE49-F238E27FC236}">
                <a16:creationId xmlns:a16="http://schemas.microsoft.com/office/drawing/2014/main" id="{D32E7034-0879-2AD9-B019-4B0D3BDF1D71}"/>
              </a:ext>
            </a:extLst>
          </p:cNvPr>
          <p:cNvSpPr/>
          <p:nvPr/>
        </p:nvSpPr>
        <p:spPr>
          <a:xfrm>
            <a:off x="63296" y="2932265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User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FD39DD-377E-EDB4-3398-6C6961C3A303}"/>
              </a:ext>
            </a:extLst>
          </p:cNvPr>
          <p:cNvSpPr/>
          <p:nvPr/>
        </p:nvSpPr>
        <p:spPr>
          <a:xfrm>
            <a:off x="63296" y="3214781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Logout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E3336E-8E97-9A2A-0BF6-21FAC9EA0464}"/>
              </a:ext>
            </a:extLst>
          </p:cNvPr>
          <p:cNvSpPr/>
          <p:nvPr/>
        </p:nvSpPr>
        <p:spPr>
          <a:xfrm>
            <a:off x="3470652" y="994764"/>
            <a:ext cx="7291312" cy="664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Ecologically sound construction investments in the UK and Western Europe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Precious metals of Eurasia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Emerging Cryptocurrencies of the Americas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97947F-D051-0C85-32C4-E5315D685CC8}"/>
              </a:ext>
            </a:extLst>
          </p:cNvPr>
          <p:cNvSpPr/>
          <p:nvPr/>
        </p:nvSpPr>
        <p:spPr>
          <a:xfrm>
            <a:off x="10528377" y="998553"/>
            <a:ext cx="230636" cy="6641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4E22DE-AA92-0785-E41C-AB91041CD0DA}"/>
              </a:ext>
            </a:extLst>
          </p:cNvPr>
          <p:cNvSpPr/>
          <p:nvPr/>
        </p:nvSpPr>
        <p:spPr>
          <a:xfrm>
            <a:off x="10529360" y="992082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A983B9A5-218F-6B38-B35F-996409F3DE4A}"/>
              </a:ext>
            </a:extLst>
          </p:cNvPr>
          <p:cNvSpPr/>
          <p:nvPr/>
        </p:nvSpPr>
        <p:spPr>
          <a:xfrm rot="16200000">
            <a:off x="10588719" y="1036439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5AB3A8-2C9B-BEBE-E1F1-543E14394107}"/>
              </a:ext>
            </a:extLst>
          </p:cNvPr>
          <p:cNvSpPr/>
          <p:nvPr/>
        </p:nvSpPr>
        <p:spPr>
          <a:xfrm rot="10800000">
            <a:off x="10530344" y="1427480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8B6726CA-B82F-EB97-EA26-BC9805D8ABCF}"/>
              </a:ext>
            </a:extLst>
          </p:cNvPr>
          <p:cNvSpPr/>
          <p:nvPr/>
        </p:nvSpPr>
        <p:spPr>
          <a:xfrm rot="5400000">
            <a:off x="10589703" y="1471837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ToAppearOnSelection">
            <a:extLst>
              <a:ext uri="{FF2B5EF4-FFF2-40B4-BE49-F238E27FC236}">
                <a16:creationId xmlns:a16="http://schemas.microsoft.com/office/drawing/2014/main" id="{2C54F1C0-8FD2-EA2E-BCE5-ACFC583EB18C}"/>
              </a:ext>
            </a:extLst>
          </p:cNvPr>
          <p:cNvGrpSpPr/>
          <p:nvPr/>
        </p:nvGrpSpPr>
        <p:grpSpPr>
          <a:xfrm>
            <a:off x="3464043" y="996232"/>
            <a:ext cx="7293986" cy="5076157"/>
            <a:chOff x="3464043" y="996232"/>
            <a:chExt cx="7293986" cy="5076157"/>
          </a:xfrm>
        </p:grpSpPr>
        <p:sp>
          <p:nvSpPr>
            <p:cNvPr id="34" name="RectSelected">
              <a:extLst>
                <a:ext uri="{FF2B5EF4-FFF2-40B4-BE49-F238E27FC236}">
                  <a16:creationId xmlns:a16="http://schemas.microsoft.com/office/drawing/2014/main" id="{3E5F7313-BD5C-7860-5007-0447B4D30BBD}"/>
                </a:ext>
              </a:extLst>
            </p:cNvPr>
            <p:cNvSpPr/>
            <p:nvPr/>
          </p:nvSpPr>
          <p:spPr>
            <a:xfrm>
              <a:off x="3478736" y="996232"/>
              <a:ext cx="7041065" cy="22315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Ecologically sound construction investments in the UK and Western Europe</a:t>
              </a:r>
            </a:p>
          </p:txBody>
        </p:sp>
        <p:grpSp>
          <p:nvGrpSpPr>
            <p:cNvPr id="52" name="ToAppearOnSelection">
              <a:extLst>
                <a:ext uri="{FF2B5EF4-FFF2-40B4-BE49-F238E27FC236}">
                  <a16:creationId xmlns:a16="http://schemas.microsoft.com/office/drawing/2014/main" id="{F1AAE5A9-97B3-6F49-D6B7-97DD57553513}"/>
                </a:ext>
              </a:extLst>
            </p:cNvPr>
            <p:cNvGrpSpPr/>
            <p:nvPr/>
          </p:nvGrpSpPr>
          <p:grpSpPr>
            <a:xfrm>
              <a:off x="3464043" y="1853181"/>
              <a:ext cx="7293986" cy="4219208"/>
              <a:chOff x="3464043" y="1853181"/>
              <a:chExt cx="7293986" cy="421920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C232812-4FD1-A84A-0246-34E29DD83657}"/>
                  </a:ext>
                </a:extLst>
              </p:cNvPr>
              <p:cNvSpPr/>
              <p:nvPr/>
            </p:nvSpPr>
            <p:spPr>
              <a:xfrm>
                <a:off x="3470652" y="1853181"/>
                <a:ext cx="7055758" cy="16441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Mercury SSm A"/>
                  </a:rPr>
                  <a:t>Content</a:t>
                </a:r>
                <a:endParaRPr lang="en-GB" sz="1400" dirty="0">
                  <a:solidFill>
                    <a:schemeClr val="tx1"/>
                  </a:solidFill>
                  <a:latin typeface="Mercury SSm A"/>
                </a:endParaRPr>
              </a:p>
              <a:p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Cras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adipiscing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enim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eu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turpis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egestas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.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Commodo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ullamcorper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a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lacus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vestibulum sed. Eu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facilisis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sed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odio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morbi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quis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.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Nibh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praesent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tristique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magna sit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amet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purus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gravida. Habitant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morbi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tristique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senectus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et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netus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et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malesuada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.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Ultrices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in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iaculis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nunc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sed. Gravida in fermentum et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sollicitudin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ac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orci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phasellus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egestas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tellus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.</a:t>
                </a:r>
              </a:p>
              <a:p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Enim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ut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sem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viverra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aliquet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eget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.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Aliquam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vestibulum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morbi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blandit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cursus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risus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at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ultrices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mi tempus.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Risus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at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ultrices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mi tempus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imperdiet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.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Interdum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consectetur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libero id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faucibus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nisl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tincidunt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.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Ornare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arcu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dui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vivamus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arcu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felis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bibendum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ut.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Sit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amet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dictum sit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amet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. Nisi vitae 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6AD569A-67C0-539F-9F5F-5C67E47C5790}"/>
                  </a:ext>
                </a:extLst>
              </p:cNvPr>
              <p:cNvSpPr/>
              <p:nvPr/>
            </p:nvSpPr>
            <p:spPr>
              <a:xfrm>
                <a:off x="6270718" y="3687751"/>
                <a:ext cx="1449016" cy="287027"/>
              </a:xfrm>
              <a:prstGeom prst="rect">
                <a:avLst/>
              </a:prstGeom>
              <a:solidFill>
                <a:srgbClr val="364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/>
                  <a:t>See full details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C79174E-F6E1-D4B6-DFA1-2E5EF8AF5DC6}"/>
                  </a:ext>
                </a:extLst>
              </p:cNvPr>
              <p:cNvSpPr/>
              <p:nvPr/>
            </p:nvSpPr>
            <p:spPr>
              <a:xfrm>
                <a:off x="10526410" y="1861350"/>
                <a:ext cx="230636" cy="14086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548B814-EF88-6269-74A3-ECCF0D66B40D}"/>
                  </a:ext>
                </a:extLst>
              </p:cNvPr>
              <p:cNvSpPr/>
              <p:nvPr/>
            </p:nvSpPr>
            <p:spPr>
              <a:xfrm>
                <a:off x="10527393" y="1854880"/>
                <a:ext cx="230636" cy="2231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Arrow: Chevron 37">
                <a:extLst>
                  <a:ext uri="{FF2B5EF4-FFF2-40B4-BE49-F238E27FC236}">
                    <a16:creationId xmlns:a16="http://schemas.microsoft.com/office/drawing/2014/main" id="{93F6A0C5-FE76-4F6E-04B7-B5EE6C03B95B}"/>
                  </a:ext>
                </a:extLst>
              </p:cNvPr>
              <p:cNvSpPr/>
              <p:nvPr/>
            </p:nvSpPr>
            <p:spPr>
              <a:xfrm rot="16200000">
                <a:off x="10586752" y="1899237"/>
                <a:ext cx="111919" cy="126206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BC99116-32EB-8A2F-6A42-DDA85323B646}"/>
                  </a:ext>
                </a:extLst>
              </p:cNvPr>
              <p:cNvSpPr/>
              <p:nvPr/>
            </p:nvSpPr>
            <p:spPr>
              <a:xfrm rot="10800000">
                <a:off x="10527393" y="3278259"/>
                <a:ext cx="230636" cy="2231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Arrow: Chevron 39">
                <a:extLst>
                  <a:ext uri="{FF2B5EF4-FFF2-40B4-BE49-F238E27FC236}">
                    <a16:creationId xmlns:a16="http://schemas.microsoft.com/office/drawing/2014/main" id="{21BD422C-2A18-1356-C7EA-AE49CD69B853}"/>
                  </a:ext>
                </a:extLst>
              </p:cNvPr>
              <p:cNvSpPr/>
              <p:nvPr/>
            </p:nvSpPr>
            <p:spPr>
              <a:xfrm rot="5400000">
                <a:off x="10586752" y="3322616"/>
                <a:ext cx="111919" cy="126206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680082-8B53-CD59-FBE2-FFE67AAAA19D}"/>
                  </a:ext>
                </a:extLst>
              </p:cNvPr>
              <p:cNvSpPr txBox="1"/>
              <p:nvPr/>
            </p:nvSpPr>
            <p:spPr>
              <a:xfrm>
                <a:off x="3478736" y="4171293"/>
                <a:ext cx="2290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Clients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92210EB-5044-FBD3-F0D3-9B218CF47915}"/>
                  </a:ext>
                </a:extLst>
              </p:cNvPr>
              <p:cNvSpPr/>
              <p:nvPr/>
            </p:nvSpPr>
            <p:spPr>
              <a:xfrm>
                <a:off x="3464043" y="4540625"/>
                <a:ext cx="7055758" cy="1531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Donald McLaughlin – 100% match</a:t>
                </a:r>
              </a:p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Mercury SSm A"/>
                  </a:rPr>
                  <a:t>Gerry Adams – 100% match</a:t>
                </a:r>
              </a:p>
              <a:p>
                <a:pPr algn="ctr"/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Peter Molyneu</a:t>
                </a:r>
                <a:r>
                  <a:rPr lang="en-GB" sz="1400" dirty="0">
                    <a:solidFill>
                      <a:schemeClr val="tx1"/>
                    </a:solidFill>
                    <a:latin typeface="Mercury SSm A"/>
                  </a:rPr>
                  <a:t>x – 84% match</a:t>
                </a:r>
              </a:p>
              <a:p>
                <a:pPr algn="ctr"/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Janice Framingham – 80% match</a:t>
                </a:r>
              </a:p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Mercury SSm A"/>
                  </a:rPr>
                  <a:t>Beverley Hyacinth – 72% match </a:t>
                </a:r>
              </a:p>
              <a:p>
                <a:pPr algn="ctr"/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John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Omutwanga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– 66% match</a:t>
                </a:r>
                <a:endParaRPr lang="en-GB" sz="1400" dirty="0">
                  <a:solidFill>
                    <a:schemeClr val="tx1"/>
                  </a:solidFill>
                  <a:latin typeface="Mercury SSm A"/>
                </a:endParaRPr>
              </a:p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Mercury SSm A"/>
                  </a:rPr>
                  <a:t>Sarah Donaghy – 65% match</a:t>
                </a:r>
                <a:endParaRPr lang="en-GB" sz="1400" b="0" i="0" dirty="0">
                  <a:solidFill>
                    <a:schemeClr val="tx1"/>
                  </a:solidFill>
                  <a:effectLst/>
                  <a:latin typeface="Mercury SSm A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61C382C-7EED-6E0D-3204-368E71B3B6D6}"/>
                  </a:ext>
                </a:extLst>
              </p:cNvPr>
              <p:cNvSpPr/>
              <p:nvPr/>
            </p:nvSpPr>
            <p:spPr>
              <a:xfrm>
                <a:off x="10519801" y="4548794"/>
                <a:ext cx="230636" cy="14086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290405-2D78-6484-8C91-20C05933A12D}"/>
                  </a:ext>
                </a:extLst>
              </p:cNvPr>
              <p:cNvSpPr/>
              <p:nvPr/>
            </p:nvSpPr>
            <p:spPr>
              <a:xfrm>
                <a:off x="10520784" y="4542324"/>
                <a:ext cx="230636" cy="2231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Arrow: Chevron 45">
                <a:extLst>
                  <a:ext uri="{FF2B5EF4-FFF2-40B4-BE49-F238E27FC236}">
                    <a16:creationId xmlns:a16="http://schemas.microsoft.com/office/drawing/2014/main" id="{48068C7F-3E5B-CF72-10CC-A5A4802CE311}"/>
                  </a:ext>
                </a:extLst>
              </p:cNvPr>
              <p:cNvSpPr/>
              <p:nvPr/>
            </p:nvSpPr>
            <p:spPr>
              <a:xfrm rot="16200000">
                <a:off x="10580143" y="4586681"/>
                <a:ext cx="111919" cy="126206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7E1FAE1-4FFF-ADB7-69EF-3BFF5DC8B1AF}"/>
                  </a:ext>
                </a:extLst>
              </p:cNvPr>
              <p:cNvSpPr/>
              <p:nvPr/>
            </p:nvSpPr>
            <p:spPr>
              <a:xfrm rot="10800000">
                <a:off x="10527392" y="5845822"/>
                <a:ext cx="230636" cy="2231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Arrow: Chevron 47">
                <a:extLst>
                  <a:ext uri="{FF2B5EF4-FFF2-40B4-BE49-F238E27FC236}">
                    <a16:creationId xmlns:a16="http://schemas.microsoft.com/office/drawing/2014/main" id="{3F83510B-0127-66AC-F17B-990BE8087730}"/>
                  </a:ext>
                </a:extLst>
              </p:cNvPr>
              <p:cNvSpPr/>
              <p:nvPr/>
            </p:nvSpPr>
            <p:spPr>
              <a:xfrm rot="5400000">
                <a:off x="10586751" y="5890179"/>
                <a:ext cx="111919" cy="126206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InvisibleButton">
            <a:extLst>
              <a:ext uri="{FF2B5EF4-FFF2-40B4-BE49-F238E27FC236}">
                <a16:creationId xmlns:a16="http://schemas.microsoft.com/office/drawing/2014/main" id="{706FB650-C6CC-0C36-1ED3-E90F712B4203}"/>
              </a:ext>
            </a:extLst>
          </p:cNvPr>
          <p:cNvSpPr/>
          <p:nvPr/>
        </p:nvSpPr>
        <p:spPr>
          <a:xfrm>
            <a:off x="3470652" y="992082"/>
            <a:ext cx="7049149" cy="223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2429F8-D98D-01B3-DFBA-722F01ADB6EB}"/>
              </a:ext>
            </a:extLst>
          </p:cNvPr>
          <p:cNvSpPr txBox="1"/>
          <p:nvPr/>
        </p:nvSpPr>
        <p:spPr>
          <a:xfrm>
            <a:off x="3468684" y="612431"/>
            <a:ext cx="229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Ideas</a:t>
            </a:r>
          </a:p>
        </p:txBody>
      </p:sp>
      <p:grpSp>
        <p:nvGrpSpPr>
          <p:cNvPr id="55" name="ToAppearOnSelection2">
            <a:extLst>
              <a:ext uri="{FF2B5EF4-FFF2-40B4-BE49-F238E27FC236}">
                <a16:creationId xmlns:a16="http://schemas.microsoft.com/office/drawing/2014/main" id="{77AFBCC8-FE00-C5C2-0A8C-DF6A113CE605}"/>
              </a:ext>
            </a:extLst>
          </p:cNvPr>
          <p:cNvGrpSpPr/>
          <p:nvPr/>
        </p:nvGrpSpPr>
        <p:grpSpPr>
          <a:xfrm>
            <a:off x="3470652" y="4550944"/>
            <a:ext cx="7041065" cy="1993312"/>
            <a:chOff x="3470652" y="4550944"/>
            <a:chExt cx="7041065" cy="199331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55A8D7F-6395-6BB9-948E-F76AAF64EA29}"/>
                </a:ext>
              </a:extLst>
            </p:cNvPr>
            <p:cNvSpPr/>
            <p:nvPr/>
          </p:nvSpPr>
          <p:spPr>
            <a:xfrm>
              <a:off x="5251145" y="6257229"/>
              <a:ext cx="3494772" cy="28702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Suggest idea – Donald McLaughlin</a:t>
              </a:r>
            </a:p>
          </p:txBody>
        </p:sp>
        <p:sp>
          <p:nvSpPr>
            <p:cNvPr id="54" name="RectSelected2">
              <a:extLst>
                <a:ext uri="{FF2B5EF4-FFF2-40B4-BE49-F238E27FC236}">
                  <a16:creationId xmlns:a16="http://schemas.microsoft.com/office/drawing/2014/main" id="{7C819481-EAB2-4C56-0BB7-97328F0C068C}"/>
                </a:ext>
              </a:extLst>
            </p:cNvPr>
            <p:cNvSpPr/>
            <p:nvPr/>
          </p:nvSpPr>
          <p:spPr>
            <a:xfrm>
              <a:off x="3470652" y="4550944"/>
              <a:ext cx="7041065" cy="22315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Donald McLaughlin – 100% match</a:t>
              </a:r>
            </a:p>
          </p:txBody>
        </p:sp>
      </p:grpSp>
      <p:sp>
        <p:nvSpPr>
          <p:cNvPr id="56" name="InvisibleButton2">
            <a:extLst>
              <a:ext uri="{FF2B5EF4-FFF2-40B4-BE49-F238E27FC236}">
                <a16:creationId xmlns:a16="http://schemas.microsoft.com/office/drawing/2014/main" id="{69C2AED4-5366-E8EE-A0B5-0368608E87DC}"/>
              </a:ext>
            </a:extLst>
          </p:cNvPr>
          <p:cNvSpPr/>
          <p:nvPr/>
        </p:nvSpPr>
        <p:spPr>
          <a:xfrm>
            <a:off x="3456452" y="4550944"/>
            <a:ext cx="7049149" cy="223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83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/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163510-778B-4944-A182-7BCAFD02A5C0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4" name="Rectangle 3">
            <a:hlinkClick r:id="rId5" action="ppaction://hlinksldjump"/>
            <a:extLst>
              <a:ext uri="{FF2B5EF4-FFF2-40B4-BE49-F238E27FC236}">
                <a16:creationId xmlns:a16="http://schemas.microsoft.com/office/drawing/2014/main" id="{5D82BAB3-C247-0D9E-E630-E295E8AFA6ED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81998A-45E1-8D1F-4EEC-64CA66FA0028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hlinkClick r:id="rId6" action="ppaction://hlinksldjump"/>
            <a:extLst>
              <a:ext uri="{FF2B5EF4-FFF2-40B4-BE49-F238E27FC236}">
                <a16:creationId xmlns:a16="http://schemas.microsoft.com/office/drawing/2014/main" id="{FC9693D2-EB63-84B1-91F6-92EB3361C2F4}"/>
              </a:ext>
            </a:extLst>
          </p:cNvPr>
          <p:cNvSpPr/>
          <p:nvPr/>
        </p:nvSpPr>
        <p:spPr>
          <a:xfrm>
            <a:off x="68580" y="2367233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Ideas</a:t>
            </a:r>
          </a:p>
        </p:txBody>
      </p:sp>
      <p:sp>
        <p:nvSpPr>
          <p:cNvPr id="11" name="Rectangle 10">
            <a:hlinkClick r:id="rId7" action="ppaction://hlinksldjump"/>
            <a:extLst>
              <a:ext uri="{FF2B5EF4-FFF2-40B4-BE49-F238E27FC236}">
                <a16:creationId xmlns:a16="http://schemas.microsoft.com/office/drawing/2014/main" id="{91E010F8-CD84-91FD-25EE-24AABEDAE7AF}"/>
              </a:ext>
            </a:extLst>
          </p:cNvPr>
          <p:cNvSpPr/>
          <p:nvPr/>
        </p:nvSpPr>
        <p:spPr>
          <a:xfrm>
            <a:off x="68580" y="2649749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Clients</a:t>
            </a:r>
          </a:p>
        </p:txBody>
      </p:sp>
      <p:sp>
        <p:nvSpPr>
          <p:cNvPr id="15" name="Rectangle 14">
            <a:hlinkClick r:id="rId8" action="ppaction://hlinksldjump"/>
            <a:extLst>
              <a:ext uri="{FF2B5EF4-FFF2-40B4-BE49-F238E27FC236}">
                <a16:creationId xmlns:a16="http://schemas.microsoft.com/office/drawing/2014/main" id="{D50F888D-72E8-81DD-E579-539286696354}"/>
              </a:ext>
            </a:extLst>
          </p:cNvPr>
          <p:cNvSpPr/>
          <p:nvPr/>
        </p:nvSpPr>
        <p:spPr>
          <a:xfrm>
            <a:off x="63296" y="2932265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User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6CD74F-72EA-1B02-A4A5-82B6DF4F4292}"/>
              </a:ext>
            </a:extLst>
          </p:cNvPr>
          <p:cNvSpPr/>
          <p:nvPr/>
        </p:nvSpPr>
        <p:spPr>
          <a:xfrm>
            <a:off x="63296" y="3214781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Logout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FFB2C5-BEA3-C14D-3C4A-6789153E25DB}"/>
              </a:ext>
            </a:extLst>
          </p:cNvPr>
          <p:cNvSpPr/>
          <p:nvPr/>
        </p:nvSpPr>
        <p:spPr>
          <a:xfrm>
            <a:off x="3456463" y="1115139"/>
            <a:ext cx="7319690" cy="1531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Mercury SSm A"/>
              </a:rPr>
              <a:t>Gerry Adams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Mercury SSm A"/>
              </a:rPr>
              <a:t>Sarah Donaghy</a:t>
            </a:r>
          </a:p>
          <a:p>
            <a:pPr algn="ctr"/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Janice Framingham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Mercury SSm A"/>
              </a:rPr>
              <a:t>Beverley Hyacinth</a:t>
            </a:r>
            <a:endParaRPr lang="en-GB" sz="1400" b="0" i="0" dirty="0">
              <a:solidFill>
                <a:schemeClr val="tx1"/>
              </a:solidFill>
              <a:effectLst/>
              <a:latin typeface="Mercury SSm A"/>
            </a:endParaRPr>
          </a:p>
          <a:p>
            <a:pPr algn="ctr"/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Donald McLaughlin</a:t>
            </a:r>
          </a:p>
          <a:p>
            <a:pPr algn="ctr"/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Peter Molyneu</a:t>
            </a:r>
            <a:r>
              <a:rPr lang="en-GB" sz="1400" dirty="0">
                <a:solidFill>
                  <a:schemeClr val="tx1"/>
                </a:solidFill>
                <a:latin typeface="Mercury SSm A"/>
              </a:rPr>
              <a:t>x</a:t>
            </a:r>
          </a:p>
          <a:p>
            <a:pPr algn="ctr"/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John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Omutwanga</a:t>
            </a:r>
            <a:endParaRPr lang="en-GB" sz="1400" b="0" i="0" dirty="0">
              <a:solidFill>
                <a:schemeClr val="tx1"/>
              </a:solidFill>
              <a:effectLst/>
              <a:latin typeface="Mercury SSm 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85AA7F-2538-FD82-D4D0-76058B133A81}"/>
              </a:ext>
            </a:extLst>
          </p:cNvPr>
          <p:cNvSpPr/>
          <p:nvPr/>
        </p:nvSpPr>
        <p:spPr>
          <a:xfrm>
            <a:off x="10535415" y="1115137"/>
            <a:ext cx="239263" cy="1312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86ACC9-2518-EC23-9D2B-B54B2AFBE698}"/>
              </a:ext>
            </a:extLst>
          </p:cNvPr>
          <p:cNvSpPr/>
          <p:nvPr/>
        </p:nvSpPr>
        <p:spPr>
          <a:xfrm>
            <a:off x="10534431" y="1112456"/>
            <a:ext cx="239263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D62532A5-BC82-D233-90D0-7BA7C2DD0038}"/>
              </a:ext>
            </a:extLst>
          </p:cNvPr>
          <p:cNvSpPr/>
          <p:nvPr/>
        </p:nvSpPr>
        <p:spPr>
          <a:xfrm rot="16200000">
            <a:off x="10600058" y="1154453"/>
            <a:ext cx="111919" cy="130925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5C355C-7060-ACE0-22E4-05A95911C480}"/>
              </a:ext>
            </a:extLst>
          </p:cNvPr>
          <p:cNvSpPr/>
          <p:nvPr/>
        </p:nvSpPr>
        <p:spPr>
          <a:xfrm rot="10800000">
            <a:off x="10534431" y="2427864"/>
            <a:ext cx="239263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23E82966-7497-228C-B383-2E205EF29B63}"/>
              </a:ext>
            </a:extLst>
          </p:cNvPr>
          <p:cNvSpPr/>
          <p:nvPr/>
        </p:nvSpPr>
        <p:spPr>
          <a:xfrm rot="5400000">
            <a:off x="10600057" y="2469862"/>
            <a:ext cx="111919" cy="130927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F4F18C-B0F5-4CEB-4CCC-CEC7709ECD7F}"/>
              </a:ext>
            </a:extLst>
          </p:cNvPr>
          <p:cNvSpPr txBox="1"/>
          <p:nvPr/>
        </p:nvSpPr>
        <p:spPr>
          <a:xfrm>
            <a:off x="3456463" y="747435"/>
            <a:ext cx="229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Clients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EAF687-87D0-A99C-857F-0A921DF9B32E}"/>
              </a:ext>
            </a:extLst>
          </p:cNvPr>
          <p:cNvSpPr/>
          <p:nvPr/>
        </p:nvSpPr>
        <p:spPr>
          <a:xfrm>
            <a:off x="6319187" y="5343545"/>
            <a:ext cx="1594242" cy="287027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Suggest Idea</a:t>
            </a:r>
          </a:p>
        </p:txBody>
      </p:sp>
      <p:grpSp>
        <p:nvGrpSpPr>
          <p:cNvPr id="43" name="DisplayOnSelection">
            <a:extLst>
              <a:ext uri="{FF2B5EF4-FFF2-40B4-BE49-F238E27FC236}">
                <a16:creationId xmlns:a16="http://schemas.microsoft.com/office/drawing/2014/main" id="{2DD75758-4745-8B7F-BCC0-A99D2187629D}"/>
              </a:ext>
            </a:extLst>
          </p:cNvPr>
          <p:cNvGrpSpPr/>
          <p:nvPr/>
        </p:nvGrpSpPr>
        <p:grpSpPr>
          <a:xfrm>
            <a:off x="3454385" y="1115849"/>
            <a:ext cx="7328104" cy="4007624"/>
            <a:chOff x="3454385" y="1115849"/>
            <a:chExt cx="7328104" cy="400762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C09FA6-7BD3-8326-B5DD-6CE00BF92678}"/>
                </a:ext>
              </a:extLst>
            </p:cNvPr>
            <p:cNvSpPr/>
            <p:nvPr/>
          </p:nvSpPr>
          <p:spPr>
            <a:xfrm>
              <a:off x="6391800" y="2871093"/>
              <a:ext cx="1449016" cy="28702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See Preferences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3C5747D-4359-A1FD-4C36-18401B14B86E}"/>
                </a:ext>
              </a:extLst>
            </p:cNvPr>
            <p:cNvSpPr/>
            <p:nvPr/>
          </p:nvSpPr>
          <p:spPr>
            <a:xfrm>
              <a:off x="3462799" y="3587591"/>
              <a:ext cx="7319690" cy="1531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Ecologically sound construction investments in the UK and Western Europe – 98% match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Precious metals of Eurasia – 86% match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Emerging Cryptocurrencies of the Americas – 72% match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Small business loans for North-African entrepreneurs – 66% match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Diverse European bonds package – 52% match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American tech giant stocks – 52% match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Business loans for STEM startups in Canada – 42% match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6F194F6-ADB7-2FF0-3B0C-AE308DB6916C}"/>
                </a:ext>
              </a:extLst>
            </p:cNvPr>
            <p:cNvSpPr/>
            <p:nvPr/>
          </p:nvSpPr>
          <p:spPr>
            <a:xfrm>
              <a:off x="10541751" y="3587589"/>
              <a:ext cx="239263" cy="1312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EE4CEAE-6326-CCE6-2283-F22003A45E02}"/>
                </a:ext>
              </a:extLst>
            </p:cNvPr>
            <p:cNvSpPr/>
            <p:nvPr/>
          </p:nvSpPr>
          <p:spPr>
            <a:xfrm>
              <a:off x="10540767" y="3584908"/>
              <a:ext cx="239263" cy="2231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Arrow: Chevron 35">
              <a:extLst>
                <a:ext uri="{FF2B5EF4-FFF2-40B4-BE49-F238E27FC236}">
                  <a16:creationId xmlns:a16="http://schemas.microsoft.com/office/drawing/2014/main" id="{DE7EEBE7-D529-A5EB-EEE1-93C51BA42813}"/>
                </a:ext>
              </a:extLst>
            </p:cNvPr>
            <p:cNvSpPr/>
            <p:nvPr/>
          </p:nvSpPr>
          <p:spPr>
            <a:xfrm rot="16200000">
              <a:off x="10606394" y="3626905"/>
              <a:ext cx="111919" cy="130925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93DB416-7B8D-CE00-B766-096B401E9B44}"/>
                </a:ext>
              </a:extLst>
            </p:cNvPr>
            <p:cNvSpPr/>
            <p:nvPr/>
          </p:nvSpPr>
          <p:spPr>
            <a:xfrm rot="10800000">
              <a:off x="10540767" y="4900316"/>
              <a:ext cx="239263" cy="2231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Arrow: Chevron 37">
              <a:extLst>
                <a:ext uri="{FF2B5EF4-FFF2-40B4-BE49-F238E27FC236}">
                  <a16:creationId xmlns:a16="http://schemas.microsoft.com/office/drawing/2014/main" id="{8EDB9AC1-664E-C936-E31E-000F47A14C4D}"/>
                </a:ext>
              </a:extLst>
            </p:cNvPr>
            <p:cNvSpPr/>
            <p:nvPr/>
          </p:nvSpPr>
          <p:spPr>
            <a:xfrm rot="5400000">
              <a:off x="10606393" y="4942314"/>
              <a:ext cx="111919" cy="130927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0282FE5-5AE2-4116-EDE8-277296044908}"/>
                </a:ext>
              </a:extLst>
            </p:cNvPr>
            <p:cNvSpPr txBox="1"/>
            <p:nvPr/>
          </p:nvSpPr>
          <p:spPr>
            <a:xfrm>
              <a:off x="3462799" y="3219887"/>
              <a:ext cx="2290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Ideas</a:t>
              </a:r>
            </a:p>
          </p:txBody>
        </p:sp>
        <p:sp>
          <p:nvSpPr>
            <p:cNvPr id="42" name="RectSelected2">
              <a:extLst>
                <a:ext uri="{FF2B5EF4-FFF2-40B4-BE49-F238E27FC236}">
                  <a16:creationId xmlns:a16="http://schemas.microsoft.com/office/drawing/2014/main" id="{80BE7481-D772-AF5A-E193-9D9ECDB66A98}"/>
                </a:ext>
              </a:extLst>
            </p:cNvPr>
            <p:cNvSpPr/>
            <p:nvPr/>
          </p:nvSpPr>
          <p:spPr>
            <a:xfrm>
              <a:off x="3454385" y="1115849"/>
              <a:ext cx="7083955" cy="22315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      Gerry Adams</a:t>
              </a:r>
            </a:p>
          </p:txBody>
        </p:sp>
      </p:grpSp>
      <p:sp>
        <p:nvSpPr>
          <p:cNvPr id="44" name="InvisButton">
            <a:extLst>
              <a:ext uri="{FF2B5EF4-FFF2-40B4-BE49-F238E27FC236}">
                <a16:creationId xmlns:a16="http://schemas.microsoft.com/office/drawing/2014/main" id="{FF2CBAA9-32F6-E231-E8FB-D84B4D3B8476}"/>
              </a:ext>
            </a:extLst>
          </p:cNvPr>
          <p:cNvSpPr/>
          <p:nvPr/>
        </p:nvSpPr>
        <p:spPr>
          <a:xfrm>
            <a:off x="3456463" y="1112456"/>
            <a:ext cx="7075509" cy="23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Selected2">
            <a:extLst>
              <a:ext uri="{FF2B5EF4-FFF2-40B4-BE49-F238E27FC236}">
                <a16:creationId xmlns:a16="http://schemas.microsoft.com/office/drawing/2014/main" id="{6AEE2CC8-6B8A-31F7-C89D-0A846507BC1E}"/>
              </a:ext>
            </a:extLst>
          </p:cNvPr>
          <p:cNvSpPr/>
          <p:nvPr/>
        </p:nvSpPr>
        <p:spPr>
          <a:xfrm>
            <a:off x="3461324" y="3583765"/>
            <a:ext cx="7083955" cy="223157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      Ecologically sound construction investments in the UK and Western Europe – 98% match</a:t>
            </a:r>
          </a:p>
        </p:txBody>
      </p:sp>
      <p:sp>
        <p:nvSpPr>
          <p:cNvPr id="46" name="InvisButton2">
            <a:extLst>
              <a:ext uri="{FF2B5EF4-FFF2-40B4-BE49-F238E27FC236}">
                <a16:creationId xmlns:a16="http://schemas.microsoft.com/office/drawing/2014/main" id="{E72C020B-B222-932E-CE8D-A7CC61AC4385}"/>
              </a:ext>
            </a:extLst>
          </p:cNvPr>
          <p:cNvSpPr/>
          <p:nvPr/>
        </p:nvSpPr>
        <p:spPr>
          <a:xfrm>
            <a:off x="3461324" y="3583765"/>
            <a:ext cx="7070648" cy="222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77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0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/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163510-778B-4944-A182-7BCAFD02A5C0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B8447-8983-1930-36CC-8EBE1FFA63F3}"/>
              </a:ext>
            </a:extLst>
          </p:cNvPr>
          <p:cNvSpPr/>
          <p:nvPr/>
        </p:nvSpPr>
        <p:spPr>
          <a:xfrm>
            <a:off x="4754880" y="2546051"/>
            <a:ext cx="4058630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Account Type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CBA639-843A-1F25-E93D-35D730A4F4E6}"/>
              </a:ext>
            </a:extLst>
          </p:cNvPr>
          <p:cNvSpPr/>
          <p:nvPr/>
        </p:nvSpPr>
        <p:spPr>
          <a:xfrm rot="10800000">
            <a:off x="8803407" y="2544756"/>
            <a:ext cx="273487" cy="279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4651EBC4-EC22-3D34-4A1E-3019EDBCE426}"/>
              </a:ext>
            </a:extLst>
          </p:cNvPr>
          <p:cNvSpPr/>
          <p:nvPr/>
        </p:nvSpPr>
        <p:spPr>
          <a:xfrm rot="5400000">
            <a:off x="8877694" y="2609421"/>
            <a:ext cx="140349" cy="14965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D0AFA-1333-68DB-445C-73BC80421EA1}"/>
              </a:ext>
            </a:extLst>
          </p:cNvPr>
          <p:cNvSpPr/>
          <p:nvPr/>
        </p:nvSpPr>
        <p:spPr>
          <a:xfrm>
            <a:off x="4744776" y="3020010"/>
            <a:ext cx="4332117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660FC-3A5B-860C-9E2C-77BCD87FFD74}"/>
              </a:ext>
            </a:extLst>
          </p:cNvPr>
          <p:cNvSpPr/>
          <p:nvPr/>
        </p:nvSpPr>
        <p:spPr>
          <a:xfrm>
            <a:off x="4744775" y="3493969"/>
            <a:ext cx="4332117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28FCC2-F2B2-1B12-EF3F-6693BA227425}"/>
              </a:ext>
            </a:extLst>
          </p:cNvPr>
          <p:cNvSpPr/>
          <p:nvPr/>
        </p:nvSpPr>
        <p:spPr>
          <a:xfrm>
            <a:off x="6186325" y="3967928"/>
            <a:ext cx="1449016" cy="287027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Create Account</a:t>
            </a:r>
          </a:p>
        </p:txBody>
      </p:sp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CDE009EA-596C-F803-AD63-008A04BF3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78604" y="1413650"/>
            <a:ext cx="864458" cy="864458"/>
          </a:xfrm>
          <a:prstGeom prst="rect">
            <a:avLst/>
          </a:prstGeom>
        </p:spPr>
      </p:pic>
      <p:sp>
        <p:nvSpPr>
          <p:cNvPr id="4" name="Rectangle 3">
            <a:hlinkClick r:id="rId7" action="ppaction://hlinksldjump"/>
            <a:extLst>
              <a:ext uri="{FF2B5EF4-FFF2-40B4-BE49-F238E27FC236}">
                <a16:creationId xmlns:a16="http://schemas.microsoft.com/office/drawing/2014/main" id="{08991A27-2878-A30E-B004-2EB91A773E6E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451C51-CC95-ACF8-1F89-76DA70B124D2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hlinkClick r:id="rId8" action="ppaction://hlinksldjump"/>
            <a:extLst>
              <a:ext uri="{FF2B5EF4-FFF2-40B4-BE49-F238E27FC236}">
                <a16:creationId xmlns:a16="http://schemas.microsoft.com/office/drawing/2014/main" id="{726CEAB2-8AF9-4792-126C-6056F2D30DA7}"/>
              </a:ext>
            </a:extLst>
          </p:cNvPr>
          <p:cNvSpPr/>
          <p:nvPr/>
        </p:nvSpPr>
        <p:spPr>
          <a:xfrm>
            <a:off x="68580" y="2367233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Ideas</a:t>
            </a:r>
          </a:p>
        </p:txBody>
      </p:sp>
      <p:sp>
        <p:nvSpPr>
          <p:cNvPr id="26" name="Rectangle 25">
            <a:hlinkClick r:id="rId9" action="ppaction://hlinksldjump"/>
            <a:extLst>
              <a:ext uri="{FF2B5EF4-FFF2-40B4-BE49-F238E27FC236}">
                <a16:creationId xmlns:a16="http://schemas.microsoft.com/office/drawing/2014/main" id="{794893DA-394F-98B3-FCDC-E0D32342DC46}"/>
              </a:ext>
            </a:extLst>
          </p:cNvPr>
          <p:cNvSpPr/>
          <p:nvPr/>
        </p:nvSpPr>
        <p:spPr>
          <a:xfrm>
            <a:off x="68580" y="2649749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Clients</a:t>
            </a:r>
          </a:p>
        </p:txBody>
      </p:sp>
      <p:sp>
        <p:nvSpPr>
          <p:cNvPr id="29" name="Rectangle 28">
            <a:hlinkClick r:id="rId10" action="ppaction://hlinksldjump"/>
            <a:extLst>
              <a:ext uri="{FF2B5EF4-FFF2-40B4-BE49-F238E27FC236}">
                <a16:creationId xmlns:a16="http://schemas.microsoft.com/office/drawing/2014/main" id="{EF219180-D585-42B0-3EE4-7BED56A16706}"/>
              </a:ext>
            </a:extLst>
          </p:cNvPr>
          <p:cNvSpPr/>
          <p:nvPr/>
        </p:nvSpPr>
        <p:spPr>
          <a:xfrm>
            <a:off x="63296" y="2932265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User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5AA86C-3AB1-47D3-760D-875FC2911AE4}"/>
              </a:ext>
            </a:extLst>
          </p:cNvPr>
          <p:cNvSpPr/>
          <p:nvPr/>
        </p:nvSpPr>
        <p:spPr>
          <a:xfrm>
            <a:off x="63296" y="3214781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Logout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62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1648</Words>
  <Application>Microsoft Office PowerPoint</Application>
  <PresentationFormat>Widescreen</PresentationFormat>
  <Paragraphs>269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Mercury SSm 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Elms</dc:creator>
  <cp:lastModifiedBy>Daniel Elms</cp:lastModifiedBy>
  <cp:revision>27</cp:revision>
  <dcterms:created xsi:type="dcterms:W3CDTF">2022-10-19T12:14:41Z</dcterms:created>
  <dcterms:modified xsi:type="dcterms:W3CDTF">2022-10-26T16:56:10Z</dcterms:modified>
</cp:coreProperties>
</file>