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762120" y="826200"/>
            <a:ext cx="360" cy="910080"/>
          </a:xfrm>
          <a:custGeom>
            <a:avLst/>
            <a:gdLst/>
            <a:ahLst/>
            <a:rect l="l" t="t" r="r" b="b"/>
            <a:pathLst>
              <a:path w="0"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629dd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 6" descr=""/>
          <p:cNvPicPr/>
          <p:nvPr/>
        </p:nvPicPr>
        <p:blipFill>
          <a:blip r:embed="rId2"/>
          <a:stretch/>
        </p:blipFill>
        <p:spPr>
          <a:xfrm>
            <a:off x="360" y="-82440"/>
            <a:ext cx="12187440" cy="6929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 descr=""/>
          <p:cNvPicPr/>
          <p:nvPr/>
        </p:nvPicPr>
        <p:blipFill>
          <a:blip r:embed="rId2"/>
          <a:stretch/>
        </p:blipFill>
        <p:spPr>
          <a:xfrm>
            <a:off x="360" y="-81720"/>
            <a:ext cx="12187440" cy="69296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6" descr=""/>
          <p:cNvPicPr/>
          <p:nvPr/>
        </p:nvPicPr>
        <p:blipFill>
          <a:blip r:embed="rId2"/>
          <a:stretch/>
        </p:blipFill>
        <p:spPr>
          <a:xfrm>
            <a:off x="720" y="-81720"/>
            <a:ext cx="12187440" cy="69296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6" descr=""/>
          <p:cNvPicPr/>
          <p:nvPr/>
        </p:nvPicPr>
        <p:blipFill>
          <a:blip r:embed="rId2"/>
          <a:stretch/>
        </p:blipFill>
        <p:spPr>
          <a:xfrm>
            <a:off x="16560" y="-24120"/>
            <a:ext cx="12187440" cy="692964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-21600" y="360"/>
            <a:ext cx="12207960" cy="6851880"/>
            <a:chOff x="-21600" y="360"/>
            <a:chExt cx="12207960" cy="6851880"/>
          </a:xfrm>
        </p:grpSpPr>
        <p:sp>
          <p:nvSpPr>
            <p:cNvPr id="158" name="CustomShape 2"/>
            <p:cNvSpPr/>
            <p:nvPr/>
          </p:nvSpPr>
          <p:spPr>
            <a:xfrm>
              <a:off x="0" y="360"/>
              <a:ext cx="12186360" cy="6851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59" name="Imagem 10" descr=""/>
            <p:cNvPicPr/>
            <p:nvPr/>
          </p:nvPicPr>
          <p:blipFill>
            <a:blip r:embed="rId1"/>
            <a:srcRect l="0" t="0" r="0" b="2550"/>
            <a:stretch/>
          </p:blipFill>
          <p:spPr>
            <a:xfrm>
              <a:off x="-21600" y="360"/>
              <a:ext cx="12207960" cy="6851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0" name="CustomShape 3"/>
          <p:cNvSpPr/>
          <p:nvPr/>
        </p:nvSpPr>
        <p:spPr>
          <a:xfrm>
            <a:off x="1040760" y="3276720"/>
            <a:ext cx="1070352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5800" spc="-1" strike="noStrike">
                <a:solidFill>
                  <a:srgbClr val="0070c0"/>
                </a:solidFill>
                <a:latin typeface="Calibri"/>
                <a:ea typeface="DejaVu Sans"/>
              </a:rPr>
              <a:t>Algoritmos e Estrutura de Dados 2</a:t>
            </a:r>
            <a:endParaRPr b="0" lang="pt-BR" sz="5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084480" y="4672080"/>
            <a:ext cx="4078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cc"/>
                </a:solidFill>
                <a:latin typeface="Calibri"/>
                <a:ea typeface="DejaVu Sans"/>
              </a:rPr>
              <a:t>Prof Pedro Corrêa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3_6"/>
          <p:cNvSpPr/>
          <p:nvPr/>
        </p:nvSpPr>
        <p:spPr>
          <a:xfrm>
            <a:off x="856440" y="2061360"/>
            <a:ext cx="14400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pt-BR" sz="1150" spc="-262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1150" spc="-1" strike="noStrike">
              <a:latin typeface="Arial"/>
            </a:endParaRPr>
          </a:p>
        </p:txBody>
      </p:sp>
      <p:sp>
        <p:nvSpPr>
          <p:cNvPr id="198" name="object 4_2"/>
          <p:cNvSpPr/>
          <p:nvPr/>
        </p:nvSpPr>
        <p:spPr>
          <a:xfrm>
            <a:off x="1288440" y="1967400"/>
            <a:ext cx="24429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600" spc="-12" strike="noStrike">
                <a:solidFill>
                  <a:srgbClr val="0000cc"/>
                </a:solidFill>
                <a:latin typeface="Constantia"/>
                <a:ea typeface="DejaVu Sans"/>
              </a:rPr>
              <a:t>Melhor</a:t>
            </a:r>
            <a:r>
              <a:rPr b="1" lang="pt-BR" sz="2600" spc="-92" strike="noStrike">
                <a:solidFill>
                  <a:srgbClr val="0000cc"/>
                </a:solidFill>
                <a:latin typeface="Constantia"/>
                <a:ea typeface="DejaVu Sans"/>
              </a:rPr>
              <a:t> </a:t>
            </a:r>
            <a:r>
              <a:rPr b="1" lang="pt-BR" sz="2600" spc="-7" strike="noStrike">
                <a:solidFill>
                  <a:srgbClr val="0000cc"/>
                </a:solidFill>
                <a:latin typeface="Constantia"/>
                <a:ea typeface="DejaVu Sans"/>
              </a:rPr>
              <a:t>Caso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9" name="object 5_2"/>
          <p:cNvSpPr/>
          <p:nvPr/>
        </p:nvSpPr>
        <p:spPr>
          <a:xfrm>
            <a:off x="1432080" y="2620080"/>
            <a:ext cx="1227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pt-BR" sz="950" spc="-231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950" spc="-1" strike="noStrike">
              <a:latin typeface="Arial"/>
            </a:endParaRPr>
          </a:p>
        </p:txBody>
      </p:sp>
      <p:sp>
        <p:nvSpPr>
          <p:cNvPr id="200" name="object 6_2"/>
          <p:cNvSpPr/>
          <p:nvPr/>
        </p:nvSpPr>
        <p:spPr>
          <a:xfrm>
            <a:off x="1864080" y="2543760"/>
            <a:ext cx="883584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Propriedade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dos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dados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resultam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no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melhor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resultado </a:t>
            </a:r>
            <a:r>
              <a:rPr b="0" lang="pt-BR" sz="2100" spc="-51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possível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01" name="object 7_2"/>
          <p:cNvSpPr/>
          <p:nvPr/>
        </p:nvSpPr>
        <p:spPr>
          <a:xfrm>
            <a:off x="856440" y="3421440"/>
            <a:ext cx="14400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pt-BR" sz="1150" spc="-262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1150" spc="-1" strike="noStrike">
              <a:latin typeface="Arial"/>
            </a:endParaRPr>
          </a:p>
        </p:txBody>
      </p:sp>
      <p:sp>
        <p:nvSpPr>
          <p:cNvPr id="202" name="object 8_2"/>
          <p:cNvSpPr/>
          <p:nvPr/>
        </p:nvSpPr>
        <p:spPr>
          <a:xfrm>
            <a:off x="1288440" y="3327480"/>
            <a:ext cx="18432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600" spc="-12" strike="noStrike">
                <a:solidFill>
                  <a:srgbClr val="0000cc"/>
                </a:solidFill>
                <a:latin typeface="Constantia"/>
                <a:ea typeface="DejaVu Sans"/>
              </a:rPr>
              <a:t>Pior Caso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3" name="object 9_2"/>
          <p:cNvSpPr/>
          <p:nvPr/>
        </p:nvSpPr>
        <p:spPr>
          <a:xfrm>
            <a:off x="1432080" y="3980160"/>
            <a:ext cx="1227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pt-BR" sz="950" spc="-231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950" spc="-1" strike="noStrike">
              <a:latin typeface="Arial"/>
            </a:endParaRPr>
          </a:p>
        </p:txBody>
      </p:sp>
      <p:sp>
        <p:nvSpPr>
          <p:cNvPr id="204" name="object 10_3"/>
          <p:cNvSpPr/>
          <p:nvPr/>
        </p:nvSpPr>
        <p:spPr>
          <a:xfrm>
            <a:off x="1864080" y="3903840"/>
            <a:ext cx="834804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Propriedade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dos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dados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resultam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no</a:t>
            </a:r>
            <a:r>
              <a:rPr b="0" lang="pt-BR" sz="21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pior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resultado </a:t>
            </a:r>
            <a:r>
              <a:rPr b="0" lang="pt-BR" sz="2100" spc="-517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possível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05" name="object 11_3"/>
          <p:cNvSpPr/>
          <p:nvPr/>
        </p:nvSpPr>
        <p:spPr>
          <a:xfrm>
            <a:off x="856440" y="4781520"/>
            <a:ext cx="14400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pt-BR" sz="1150" spc="-262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1150" spc="-1" strike="noStrike">
              <a:latin typeface="Arial"/>
            </a:endParaRPr>
          </a:p>
        </p:txBody>
      </p:sp>
      <p:sp>
        <p:nvSpPr>
          <p:cNvPr id="206" name="object 12_3"/>
          <p:cNvSpPr/>
          <p:nvPr/>
        </p:nvSpPr>
        <p:spPr>
          <a:xfrm>
            <a:off x="1288800" y="4687560"/>
            <a:ext cx="22698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600" spc="-12" strike="noStrike">
                <a:solidFill>
                  <a:srgbClr val="0000cc"/>
                </a:solidFill>
                <a:latin typeface="Constantia"/>
                <a:ea typeface="DejaVu Sans"/>
              </a:rPr>
              <a:t>Caso</a:t>
            </a:r>
            <a:r>
              <a:rPr b="1" lang="pt-BR" sz="2600" spc="-92" strike="noStrike">
                <a:solidFill>
                  <a:srgbClr val="0000cc"/>
                </a:solidFill>
                <a:latin typeface="Constantia"/>
                <a:ea typeface="DejaVu Sans"/>
              </a:rPr>
              <a:t> </a:t>
            </a:r>
            <a:r>
              <a:rPr b="1" lang="pt-BR" sz="2600" spc="-15" strike="noStrike">
                <a:solidFill>
                  <a:srgbClr val="0000cc"/>
                </a:solidFill>
                <a:latin typeface="Constantia"/>
                <a:ea typeface="DejaVu Sans"/>
              </a:rPr>
              <a:t>Médio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7" name="object 13_3"/>
          <p:cNvSpPr/>
          <p:nvPr/>
        </p:nvSpPr>
        <p:spPr>
          <a:xfrm>
            <a:off x="1432080" y="5340240"/>
            <a:ext cx="1227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pt-BR" sz="950" spc="-231" strike="noStrike">
                <a:solidFill>
                  <a:srgbClr val="393834"/>
                </a:solidFill>
                <a:latin typeface="Lucida Sans Unicode"/>
                <a:ea typeface="DejaVu Sans"/>
              </a:rPr>
              <a:t>■</a:t>
            </a:r>
            <a:endParaRPr b="0" lang="pt-BR" sz="950" spc="-1" strike="noStrike">
              <a:latin typeface="Arial"/>
            </a:endParaRPr>
          </a:p>
        </p:txBody>
      </p:sp>
      <p:sp>
        <p:nvSpPr>
          <p:cNvPr id="208" name="object 14_3"/>
          <p:cNvSpPr/>
          <p:nvPr/>
        </p:nvSpPr>
        <p:spPr>
          <a:xfrm>
            <a:off x="1864080" y="5264280"/>
            <a:ext cx="884484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Obtido fazendo</a:t>
            </a:r>
            <a:r>
              <a:rPr b="0" lang="pt-BR" sz="21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uma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 média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desempenho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algoritmo </a:t>
            </a:r>
            <a:r>
              <a:rPr b="0" lang="pt-BR" sz="2100" spc="-517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atuando</a:t>
            </a:r>
            <a:r>
              <a:rPr b="0" lang="pt-BR" sz="2100" spc="-2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sobre</a:t>
            </a:r>
            <a:r>
              <a:rPr b="0" lang="pt-BR" sz="2100" spc="-2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todos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os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conjuntos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de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dados</a:t>
            </a:r>
            <a:r>
              <a:rPr b="0" lang="pt-BR" sz="21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possíveis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09" name="CustomShape 3_6"/>
          <p:cNvSpPr/>
          <p:nvPr/>
        </p:nvSpPr>
        <p:spPr>
          <a:xfrm>
            <a:off x="49104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0DDEB6A-B4B3-4F4A-BB1A-C321DA008EDD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10" name="object 2_5"/>
          <p:cNvSpPr/>
          <p:nvPr/>
        </p:nvSpPr>
        <p:spPr>
          <a:xfrm>
            <a:off x="663480" y="736560"/>
            <a:ext cx="87228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3600" spc="-7" strike="noStrike">
                <a:solidFill>
                  <a:srgbClr val="03607a"/>
                </a:solidFill>
                <a:latin typeface="Calibri"/>
                <a:ea typeface="DejaVu Sans"/>
              </a:rPr>
              <a:t>Introdução</a:t>
            </a:r>
            <a:r>
              <a:rPr b="0" lang="pt-BR" sz="3600" spc="-1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3600" spc="-1" strike="noStrike">
                <a:solidFill>
                  <a:srgbClr val="03607a"/>
                </a:solidFill>
                <a:latin typeface="Calibri"/>
                <a:ea typeface="DejaVu Sans"/>
              </a:rPr>
              <a:t>–</a:t>
            </a:r>
            <a:r>
              <a:rPr b="0" lang="pt-BR" sz="3600" spc="-1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3607a"/>
                </a:solidFill>
                <a:latin typeface="Calibri"/>
                <a:ea typeface="DejaVu Sans"/>
              </a:rPr>
              <a:t>Análise</a:t>
            </a:r>
            <a:r>
              <a:rPr b="0" lang="pt-BR" sz="3600" spc="-1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3600" spc="-1" strike="noStrike">
                <a:solidFill>
                  <a:srgbClr val="03607a"/>
                </a:solidFill>
                <a:latin typeface="Calibri"/>
                <a:ea typeface="DejaVu Sans"/>
              </a:rPr>
              <a:t>de</a:t>
            </a:r>
            <a:r>
              <a:rPr b="0" lang="pt-BR" sz="3600" spc="-1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3607a"/>
                </a:solidFill>
                <a:latin typeface="Calibri"/>
                <a:ea typeface="DejaVu Sans"/>
              </a:rPr>
              <a:t>Algoritmos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_65"/>
          <p:cNvSpPr/>
          <p:nvPr/>
        </p:nvSpPr>
        <p:spPr>
          <a:xfrm>
            <a:off x="1076760" y="609480"/>
            <a:ext cx="2879640" cy="497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3_65"/>
          <p:cNvSpPr/>
          <p:nvPr/>
        </p:nvSpPr>
        <p:spPr>
          <a:xfrm>
            <a:off x="1126440" y="632880"/>
            <a:ext cx="373572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3600" spc="-7" strike="noStrike">
                <a:solidFill>
                  <a:srgbClr val="03607a"/>
                </a:solidFill>
                <a:latin typeface="Calibri"/>
                <a:ea typeface="DejaVu Sans"/>
              </a:rPr>
              <a:t>Características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3" name="object 4_53"/>
          <p:cNvSpPr/>
          <p:nvPr/>
        </p:nvSpPr>
        <p:spPr>
          <a:xfrm>
            <a:off x="567360" y="1312560"/>
            <a:ext cx="1105668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00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Tahoma"/>
              <a:buChar char="•"/>
              <a:tabLst>
                <a:tab algn="l" pos="354960"/>
                <a:tab algn="l" pos="355680"/>
              </a:tabLst>
            </a:pPr>
            <a:r>
              <a:rPr b="1" lang="pt-BR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Estabilidade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: relativo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à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manutenção da ordem original de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itens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de chaves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iguais</a:t>
            </a:r>
            <a:endParaRPr b="0" lang="pt-BR" sz="2400" spc="-1" strike="noStrike">
              <a:latin typeface="Arial"/>
            </a:endParaRPr>
          </a:p>
          <a:p>
            <a:pPr lvl="1" marL="812880" indent="-34200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Tahoma"/>
              <a:buChar char="•"/>
              <a:tabLst>
                <a:tab algn="l" pos="354960"/>
                <a:tab algn="l" pos="355680"/>
              </a:tabLst>
            </a:pPr>
            <a:r>
              <a:rPr b="1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Um algoritmo é estável quando</a:t>
            </a:r>
            <a:r>
              <a:rPr b="0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202124"/>
                </a:solidFill>
                <a:latin typeface="arial"/>
                <a:ea typeface="DejaVu Sans"/>
              </a:rPr>
              <a:t>números com o mesmo valor aparecem no arranjo de saída na mesma ordem em que se encontram no arranjo de entrada.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4" name="CustomShape 3_6"/>
          <p:cNvSpPr/>
          <p:nvPr/>
        </p:nvSpPr>
        <p:spPr>
          <a:xfrm>
            <a:off x="49104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B527299-C6C1-459D-98AC-4AB413FD4451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5" name="Imagem 2" descr=""/>
          <p:cNvPicPr/>
          <p:nvPr/>
        </p:nvPicPr>
        <p:blipFill>
          <a:blip r:embed="rId2"/>
          <a:stretch/>
        </p:blipFill>
        <p:spPr>
          <a:xfrm>
            <a:off x="874440" y="3294720"/>
            <a:ext cx="4780800" cy="1485360"/>
          </a:xfrm>
          <a:prstGeom prst="rect">
            <a:avLst/>
          </a:prstGeom>
          <a:ln w="0">
            <a:noFill/>
          </a:ln>
        </p:spPr>
      </p:pic>
      <p:pic>
        <p:nvPicPr>
          <p:cNvPr id="216" name="Imagem 7" descr=""/>
          <p:cNvPicPr/>
          <p:nvPr/>
        </p:nvPicPr>
        <p:blipFill>
          <a:blip r:embed="rId3"/>
          <a:stretch/>
        </p:blipFill>
        <p:spPr>
          <a:xfrm>
            <a:off x="2667960" y="4757040"/>
            <a:ext cx="236880" cy="49212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12" descr=""/>
          <p:cNvPicPr/>
          <p:nvPr/>
        </p:nvPicPr>
        <p:blipFill>
          <a:blip r:embed="rId4"/>
          <a:stretch/>
        </p:blipFill>
        <p:spPr>
          <a:xfrm rot="2288400">
            <a:off x="4415040" y="4718520"/>
            <a:ext cx="273960" cy="569160"/>
          </a:xfrm>
          <a:prstGeom prst="rect">
            <a:avLst/>
          </a:prstGeom>
          <a:ln w="0">
            <a:noFill/>
          </a:ln>
        </p:spPr>
      </p:pic>
      <p:pic>
        <p:nvPicPr>
          <p:cNvPr id="218" name="Imagem 9" descr=""/>
          <p:cNvPicPr/>
          <p:nvPr/>
        </p:nvPicPr>
        <p:blipFill>
          <a:blip r:embed="rId5"/>
          <a:stretch/>
        </p:blipFill>
        <p:spPr>
          <a:xfrm>
            <a:off x="924480" y="5287320"/>
            <a:ext cx="4771440" cy="148536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11" descr=""/>
          <p:cNvPicPr/>
          <p:nvPr/>
        </p:nvPicPr>
        <p:blipFill>
          <a:blip r:embed="rId6"/>
          <a:stretch/>
        </p:blipFill>
        <p:spPr>
          <a:xfrm>
            <a:off x="977040" y="4798080"/>
            <a:ext cx="1266480" cy="49212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14" descr=""/>
          <p:cNvPicPr/>
          <p:nvPr/>
        </p:nvPicPr>
        <p:blipFill>
          <a:blip r:embed="rId7"/>
          <a:stretch/>
        </p:blipFill>
        <p:spPr>
          <a:xfrm>
            <a:off x="6779520" y="3294720"/>
            <a:ext cx="4790520" cy="1466280"/>
          </a:xfrm>
          <a:prstGeom prst="rect">
            <a:avLst/>
          </a:prstGeom>
          <a:ln w="0">
            <a:noFill/>
          </a:ln>
        </p:spPr>
      </p:pic>
      <p:pic>
        <p:nvPicPr>
          <p:cNvPr id="221" name="Imagem 18" descr=""/>
          <p:cNvPicPr/>
          <p:nvPr/>
        </p:nvPicPr>
        <p:blipFill>
          <a:blip r:embed="rId8"/>
          <a:stretch/>
        </p:blipFill>
        <p:spPr>
          <a:xfrm>
            <a:off x="6741000" y="4790520"/>
            <a:ext cx="1539360" cy="492120"/>
          </a:xfrm>
          <a:prstGeom prst="rect">
            <a:avLst/>
          </a:prstGeom>
          <a:ln w="0">
            <a:noFill/>
          </a:ln>
        </p:spPr>
      </p:pic>
      <p:pic>
        <p:nvPicPr>
          <p:cNvPr id="222" name="Imagem 20" descr=""/>
          <p:cNvPicPr/>
          <p:nvPr/>
        </p:nvPicPr>
        <p:blipFill>
          <a:blip r:embed="rId9"/>
          <a:stretch/>
        </p:blipFill>
        <p:spPr>
          <a:xfrm>
            <a:off x="6797520" y="5312520"/>
            <a:ext cx="4799880" cy="1475640"/>
          </a:xfrm>
          <a:prstGeom prst="rect">
            <a:avLst/>
          </a:prstGeom>
          <a:ln w="0">
            <a:noFill/>
          </a:ln>
        </p:spPr>
      </p:pic>
      <p:sp>
        <p:nvSpPr>
          <p:cNvPr id="223" name="Conector de Seta Reta 22"/>
          <p:cNvSpPr/>
          <p:nvPr/>
        </p:nvSpPr>
        <p:spPr>
          <a:xfrm flipH="1">
            <a:off x="8659080" y="4780440"/>
            <a:ext cx="199440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ector de Seta Reta 29"/>
          <p:cNvSpPr/>
          <p:nvPr/>
        </p:nvSpPr>
        <p:spPr>
          <a:xfrm>
            <a:off x="8700120" y="4780440"/>
            <a:ext cx="113904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_66"/>
          <p:cNvSpPr/>
          <p:nvPr/>
        </p:nvSpPr>
        <p:spPr>
          <a:xfrm>
            <a:off x="1051200" y="889200"/>
            <a:ext cx="3523680" cy="497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object 3_66"/>
          <p:cNvSpPr/>
          <p:nvPr/>
        </p:nvSpPr>
        <p:spPr>
          <a:xfrm>
            <a:off x="1112040" y="948600"/>
            <a:ext cx="345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600" spc="-7" strike="noStrike">
                <a:solidFill>
                  <a:srgbClr val="800000"/>
                </a:solidFill>
                <a:latin typeface="Tahoma"/>
                <a:ea typeface="DejaVu Sans"/>
              </a:rPr>
              <a:t>Critério </a:t>
            </a:r>
            <a:r>
              <a:rPr b="1" lang="pt-BR" sz="2600" spc="-1" strike="noStrike">
                <a:solidFill>
                  <a:srgbClr val="800000"/>
                </a:solidFill>
                <a:latin typeface="Tahoma"/>
                <a:ea typeface="DejaVu Sans"/>
              </a:rPr>
              <a:t>de</a:t>
            </a:r>
            <a:r>
              <a:rPr b="1" lang="pt-BR" sz="2600" spc="-41" strike="noStrike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b="1" lang="pt-BR" sz="2600" spc="-7" strike="noStrike">
                <a:solidFill>
                  <a:srgbClr val="800000"/>
                </a:solidFill>
                <a:latin typeface="Tahoma"/>
                <a:ea typeface="DejaVu Sans"/>
              </a:rPr>
              <a:t>Avaliação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7" name="object 4_54"/>
          <p:cNvSpPr/>
          <p:nvPr/>
        </p:nvSpPr>
        <p:spPr>
          <a:xfrm>
            <a:off x="547200" y="1952280"/>
            <a:ext cx="11089800" cy="28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00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algn="l" pos="354960"/>
                <a:tab algn="l" pos="35568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Sendo n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o número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registros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no arranjo, as medidas de complexidade relevantes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são: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endParaRPr b="0" lang="pt-BR" sz="2400" spc="-1" strike="noStrike">
              <a:latin typeface="Arial"/>
            </a:endParaRPr>
          </a:p>
          <a:p>
            <a:pPr lvl="1" marL="755640" indent="-284760">
              <a:lnSpc>
                <a:spcPct val="100000"/>
              </a:lnSpc>
              <a:spcBef>
                <a:spcPts val="1494"/>
              </a:spcBef>
              <a:buClr>
                <a:srgbClr val="000000"/>
              </a:buClr>
              <a:buFont typeface="Symbol"/>
              <a:buChar char=""/>
              <a:tabLst>
                <a:tab algn="l" pos="754920"/>
                <a:tab algn="l" pos="75564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Número de comparações </a:t>
            </a:r>
            <a:r>
              <a:rPr b="1" lang="pt-BR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C(n)</a:t>
            </a:r>
            <a:r>
              <a:rPr b="1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entre</a:t>
            </a:r>
            <a:r>
              <a:rPr b="0" lang="pt-BR" sz="2400" spc="4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chaves.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94"/>
              </a:spcBef>
              <a:tabLst>
                <a:tab algn="l" pos="754920"/>
                <a:tab algn="l" pos="755640"/>
              </a:tabLst>
            </a:pPr>
            <a:endParaRPr b="0" lang="pt-BR" sz="2400" spc="-1" strike="noStrike">
              <a:latin typeface="Arial"/>
            </a:endParaRPr>
          </a:p>
          <a:p>
            <a:pPr lvl="1" marL="755640" indent="-28476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Symbol"/>
              <a:buChar char=""/>
              <a:tabLst>
                <a:tab algn="l" pos="754920"/>
                <a:tab algn="l" pos="75564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Número de movimentações </a:t>
            </a:r>
            <a:r>
              <a:rPr b="1" lang="pt-BR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M(n)</a:t>
            </a:r>
            <a:r>
              <a:rPr b="1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de</a:t>
            </a:r>
            <a:r>
              <a:rPr b="0" lang="pt-BR" sz="2400" spc="4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itens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28" name="CustomShape 3_6"/>
          <p:cNvSpPr/>
          <p:nvPr/>
        </p:nvSpPr>
        <p:spPr>
          <a:xfrm>
            <a:off x="49104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983EF5D5-2FD8-4437-8A1D-DA5BF7D25EF5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bject 2_67"/>
          <p:cNvSpPr/>
          <p:nvPr/>
        </p:nvSpPr>
        <p:spPr>
          <a:xfrm>
            <a:off x="1123200" y="925200"/>
            <a:ext cx="3702240" cy="497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object 3_67"/>
          <p:cNvSpPr/>
          <p:nvPr/>
        </p:nvSpPr>
        <p:spPr>
          <a:xfrm>
            <a:off x="1148040" y="948600"/>
            <a:ext cx="362844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600" spc="-7" strike="noStrike">
                <a:solidFill>
                  <a:srgbClr val="800000"/>
                </a:solidFill>
                <a:latin typeface="Tahoma"/>
                <a:ea typeface="DejaVu Sans"/>
              </a:rPr>
              <a:t>Outras</a:t>
            </a:r>
            <a:r>
              <a:rPr b="1" lang="pt-BR" sz="2600" spc="-46" strike="noStrike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b="1" lang="pt-BR" sz="2600" spc="-7" strike="noStrike">
                <a:solidFill>
                  <a:srgbClr val="800000"/>
                </a:solidFill>
                <a:latin typeface="Tahoma"/>
                <a:ea typeface="DejaVu Sans"/>
              </a:rPr>
              <a:t>Considerações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1" name="object 4_55"/>
          <p:cNvSpPr/>
          <p:nvPr/>
        </p:nvSpPr>
        <p:spPr>
          <a:xfrm>
            <a:off x="547200" y="1664280"/>
            <a:ext cx="11272680" cy="47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00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algn="l" pos="354960"/>
                <a:tab algn="l" pos="35568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O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uso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econômico da memória disponível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um requisito primordial na ordenação</a:t>
            </a:r>
            <a:r>
              <a:rPr b="0" lang="pt-BR" sz="2400" spc="4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interna.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endParaRPr b="0" lang="pt-BR" sz="240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Symbol"/>
              <a:buChar char=""/>
              <a:tabLst>
                <a:tab algn="l" pos="354960"/>
                <a:tab algn="l" pos="35568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Métodos de ordenação </a:t>
            </a:r>
            <a:r>
              <a:rPr b="1" i="1" lang="pt-BR" sz="2450" spc="-26" strike="noStrike">
                <a:solidFill>
                  <a:srgbClr val="000000"/>
                </a:solidFill>
                <a:latin typeface="Tahoma"/>
                <a:ea typeface="DejaVu Sans"/>
              </a:rPr>
              <a:t>in </a:t>
            </a:r>
            <a:r>
              <a:rPr b="1" i="1" lang="pt-BR" sz="2450" spc="-32" strike="noStrike">
                <a:solidFill>
                  <a:srgbClr val="000000"/>
                </a:solidFill>
                <a:latin typeface="Tahoma"/>
                <a:ea typeface="DejaVu Sans"/>
              </a:rPr>
              <a:t>situ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são os</a:t>
            </a:r>
            <a:r>
              <a:rPr b="0" lang="pt-BR" sz="2400" spc="43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preferidos.</a:t>
            </a:r>
            <a:endParaRPr b="0" lang="pt-BR" sz="2400" spc="-1" strike="noStrike">
              <a:latin typeface="Arial"/>
            </a:endParaRPr>
          </a:p>
          <a:p>
            <a:pPr lvl="1" marL="755640" indent="-284760">
              <a:lnSpc>
                <a:spcPct val="100000"/>
              </a:lnSpc>
              <a:spcBef>
                <a:spcPts val="1261"/>
              </a:spcBef>
              <a:buClr>
                <a:srgbClr val="000000"/>
              </a:buClr>
              <a:buFont typeface="Symbol"/>
              <a:buChar char=""/>
              <a:tabLst>
                <a:tab algn="l" pos="754920"/>
                <a:tab algn="l" pos="755640"/>
              </a:tabLst>
            </a:pPr>
            <a:r>
              <a:rPr b="0" lang="pt-BR" sz="2100" spc="-7" strike="noStrike">
                <a:solidFill>
                  <a:srgbClr val="000000"/>
                </a:solidFill>
                <a:latin typeface="Tahoma"/>
                <a:ea typeface="DejaVu Sans"/>
              </a:rPr>
              <a:t>Métodos que utilizam memória</a:t>
            </a:r>
            <a:r>
              <a:rPr b="0" lang="pt-BR" sz="2100" spc="38" strike="noStrike">
                <a:solidFill>
                  <a:srgbClr val="000000"/>
                </a:solidFill>
                <a:latin typeface="Tahoma"/>
                <a:ea typeface="DejaVu Sans"/>
              </a:rPr>
              <a:t> a memória principal</a:t>
            </a:r>
            <a:r>
              <a:rPr b="0" lang="pt-BR" sz="2100" spc="-7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61"/>
              </a:spcBef>
              <a:tabLst>
                <a:tab algn="l" pos="754920"/>
                <a:tab algn="l" pos="755640"/>
              </a:tabLst>
            </a:pPr>
            <a:endParaRPr b="0" lang="pt-BR" sz="2100" spc="-1" strike="noStrike">
              <a:latin typeface="Arial"/>
            </a:endParaRPr>
          </a:p>
          <a:p>
            <a:pPr marL="355680" indent="-342000">
              <a:lnSpc>
                <a:spcPct val="111000"/>
              </a:lnSpc>
              <a:spcBef>
                <a:spcPts val="1131"/>
              </a:spcBef>
              <a:buClr>
                <a:srgbClr val="000000"/>
              </a:buClr>
              <a:buFont typeface="Symbol"/>
              <a:buChar char=""/>
              <a:tabLst>
                <a:tab algn="l" pos="354960"/>
                <a:tab algn="l" pos="35568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Métodos que utilizam listas encadeadas não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são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muito utilizados.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1000"/>
              </a:lnSpc>
              <a:spcBef>
                <a:spcPts val="1131"/>
              </a:spcBef>
              <a:tabLst>
                <a:tab algn="l" pos="354960"/>
                <a:tab algn="l" pos="355680"/>
              </a:tabLst>
            </a:pPr>
            <a:endParaRPr b="0" lang="pt-BR" sz="2400" spc="-1" strike="noStrike">
              <a:latin typeface="Arial"/>
            </a:endParaRPr>
          </a:p>
          <a:p>
            <a:pPr marL="355680" indent="-342000">
              <a:lnSpc>
                <a:spcPct val="111000"/>
              </a:lnSpc>
              <a:spcBef>
                <a:spcPts val="1049"/>
              </a:spcBef>
              <a:buClr>
                <a:srgbClr val="000000"/>
              </a:buClr>
              <a:buFont typeface="Symbol"/>
              <a:buChar char=""/>
              <a:tabLst>
                <a:tab algn="l" pos="354960"/>
                <a:tab algn="l" pos="355680"/>
              </a:tabLst>
            </a:pP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Métodos que fazem cópias dos itens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 serem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ordenados possuem              menor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Tahoma"/>
                <a:ea typeface="DejaVu Sans"/>
              </a:rPr>
              <a:t>importância.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2" name="CustomShape 3_6"/>
          <p:cNvSpPr/>
          <p:nvPr/>
        </p:nvSpPr>
        <p:spPr>
          <a:xfrm>
            <a:off x="49104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9F67FBF3-46F2-41BB-9120-40C4AE5B7C0A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_7"/>
          <p:cNvSpPr/>
          <p:nvPr/>
        </p:nvSpPr>
        <p:spPr>
          <a:xfrm>
            <a:off x="712800" y="736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34" name="object 4_5"/>
          <p:cNvSpPr/>
          <p:nvPr/>
        </p:nvSpPr>
        <p:spPr>
          <a:xfrm>
            <a:off x="928440" y="1787040"/>
            <a:ext cx="10770840" cy="18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pt-BR" sz="2400" spc="-12" strike="noStrike">
                <a:solidFill>
                  <a:srgbClr val="000000"/>
                </a:solidFill>
                <a:latin typeface="Constantia"/>
                <a:ea typeface="DejaVu Sans"/>
              </a:rPr>
              <a:t>- Comparam-se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dois elementos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trocam-se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suas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posições</a:t>
            </a:r>
            <a:r>
              <a:rPr b="0" lang="pt-BR" sz="24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segundo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menor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primeiro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5" name="CustomShape 3_7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5BD7B6A-1860-43E0-809F-680160CEB1C1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10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882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954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1026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8316000" y="231336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0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8316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072000" y="231372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9792000" y="231408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2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0512000" y="231444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3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9000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8460000" y="45396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7668000" y="1787040"/>
            <a:ext cx="399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vet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8599680" y="121320"/>
            <a:ext cx="4456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aux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2_6"/>
          <p:cNvSpPr/>
          <p:nvPr/>
        </p:nvSpPr>
        <p:spPr>
          <a:xfrm>
            <a:off x="712800" y="736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50" name="object 4_1"/>
          <p:cNvSpPr/>
          <p:nvPr/>
        </p:nvSpPr>
        <p:spPr>
          <a:xfrm>
            <a:off x="928440" y="1787040"/>
            <a:ext cx="10770840" cy="18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pt-BR" sz="2400" spc="-12" strike="noStrike">
                <a:solidFill>
                  <a:srgbClr val="000000"/>
                </a:solidFill>
                <a:latin typeface="Constantia"/>
                <a:ea typeface="DejaVu Sans"/>
              </a:rPr>
              <a:t>- Comparam-se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dois elementos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trocam-se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suas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posições</a:t>
            </a:r>
            <a:r>
              <a:rPr b="0" lang="pt-BR" sz="24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segundo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menor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primeiro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1" name="CustomShape 3_36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FEE1C67-F146-4CF0-8E4A-143C10C9958D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810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882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954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1026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8316000" y="231336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0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8316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72000" y="231372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792000" y="231408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2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0512000" y="231444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3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9000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8460000" y="45396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7668000" y="1787040"/>
            <a:ext cx="399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vet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8599680" y="121320"/>
            <a:ext cx="4456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aux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8640000" y="57600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bject 2_95"/>
          <p:cNvSpPr/>
          <p:nvPr/>
        </p:nvSpPr>
        <p:spPr>
          <a:xfrm>
            <a:off x="712800" y="736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67" name="object 4_76"/>
          <p:cNvSpPr/>
          <p:nvPr/>
        </p:nvSpPr>
        <p:spPr>
          <a:xfrm>
            <a:off x="928440" y="1787040"/>
            <a:ext cx="10770840" cy="18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pt-BR" sz="2400" spc="-12" strike="noStrike">
                <a:solidFill>
                  <a:srgbClr val="000000"/>
                </a:solidFill>
                <a:latin typeface="Constantia"/>
                <a:ea typeface="DejaVu Sans"/>
              </a:rPr>
              <a:t>- Comparam-se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dois elementos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trocam-se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suas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posições</a:t>
            </a:r>
            <a:r>
              <a:rPr b="0" lang="pt-BR" sz="24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segundo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menor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primeiro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8" name="CustomShape 3_37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C6B24A4-A5E0-4ED1-B134-4794A450C6C9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810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882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954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1026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8316000" y="231336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0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8316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9072000" y="231372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9792000" y="231408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2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10512000" y="231444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3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9000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8460000" y="45396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>
            <a:off x="7668000" y="1787040"/>
            <a:ext cx="399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vet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8599680" y="121320"/>
            <a:ext cx="4456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aux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8640000" y="57600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ject 2_96"/>
          <p:cNvSpPr/>
          <p:nvPr/>
        </p:nvSpPr>
        <p:spPr>
          <a:xfrm>
            <a:off x="712800" y="736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84" name="object 4_77"/>
          <p:cNvSpPr/>
          <p:nvPr/>
        </p:nvSpPr>
        <p:spPr>
          <a:xfrm>
            <a:off x="928440" y="1787040"/>
            <a:ext cx="10770840" cy="18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pt-BR" sz="2400" spc="-12" strike="noStrike">
                <a:solidFill>
                  <a:srgbClr val="000000"/>
                </a:solidFill>
                <a:latin typeface="Constantia"/>
                <a:ea typeface="DejaVu Sans"/>
              </a:rPr>
              <a:t>- Comparam-se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dois elementos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trocam-se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suas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posições</a:t>
            </a:r>
            <a:r>
              <a:rPr b="0" lang="pt-BR" sz="24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segundo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menor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primeiro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85" name="CustomShape 3_38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F78D4B2-0D1F-47DA-9407-3B7A702757AB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810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882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954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1026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316000" y="231336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0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8316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9072000" y="231372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9792000" y="231408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2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10512000" y="231444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3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9000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8460000" y="45396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7668000" y="1787040"/>
            <a:ext cx="399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vet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8599680" y="121320"/>
            <a:ext cx="4456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aux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8640000" y="57600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2_4"/>
          <p:cNvSpPr/>
          <p:nvPr/>
        </p:nvSpPr>
        <p:spPr>
          <a:xfrm>
            <a:off x="712800" y="736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01" name="object 4_0"/>
          <p:cNvSpPr/>
          <p:nvPr/>
        </p:nvSpPr>
        <p:spPr>
          <a:xfrm>
            <a:off x="928440" y="1787040"/>
            <a:ext cx="10770840" cy="40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2960" bIns="0">
            <a:spAutoFit/>
          </a:bodyPr>
          <a:p>
            <a:pPr marL="12600">
              <a:lnSpc>
                <a:spcPct val="150000"/>
              </a:lnSpc>
              <a:spcBef>
                <a:spcPts val="1519"/>
              </a:spcBef>
            </a:pPr>
            <a:r>
              <a:rPr b="1" lang="pt-BR" sz="3200" spc="-41" strike="noStrike">
                <a:solidFill>
                  <a:srgbClr val="000000"/>
                </a:solidFill>
                <a:latin typeface="Constantia"/>
                <a:ea typeface="DejaVu Sans"/>
              </a:rPr>
              <a:t>Técnica</a:t>
            </a:r>
            <a:r>
              <a:rPr b="1" lang="pt-BR" sz="3200" spc="-3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básica:</a:t>
            </a:r>
            <a:endParaRPr b="0" lang="pt-BR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pt-BR" sz="2400" spc="-12" strike="noStrike">
                <a:solidFill>
                  <a:srgbClr val="000000"/>
                </a:solidFill>
                <a:latin typeface="Constantia"/>
                <a:ea typeface="DejaVu Sans"/>
              </a:rPr>
              <a:t>- Comparam-se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dois elementos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e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trocam-se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suas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posições</a:t>
            </a:r>
            <a:r>
              <a:rPr b="0" lang="pt-BR" sz="24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4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segundo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é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menor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4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o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primeiro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140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- São</a:t>
            </a:r>
            <a:r>
              <a:rPr b="0" lang="pt-BR" sz="2400" spc="-2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feitas</a:t>
            </a:r>
            <a:r>
              <a:rPr b="0" lang="pt-BR" sz="2400" spc="-8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várias</a:t>
            </a:r>
            <a:r>
              <a:rPr b="0" lang="pt-BR" sz="24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passagens</a:t>
            </a:r>
            <a:r>
              <a:rPr b="0" lang="pt-BR" sz="24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pelo arranjo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: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1420"/>
              </a:spcBef>
            </a:pPr>
            <a:r>
              <a:rPr b="0" lang="pt-BR" sz="2400" spc="-7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= Em</a:t>
            </a:r>
            <a:r>
              <a:rPr b="0" lang="pt-BR" sz="22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cada</a:t>
            </a:r>
            <a:r>
              <a:rPr b="0" lang="pt-BR" sz="22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passagem,</a:t>
            </a:r>
            <a:r>
              <a:rPr b="0" lang="pt-BR" sz="22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comparam-se</a:t>
            </a:r>
            <a:r>
              <a:rPr b="0" lang="pt-BR" sz="22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dois</a:t>
            </a:r>
            <a:r>
              <a:rPr b="0" lang="pt-BR" sz="22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2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elementos adjacentes</a:t>
            </a:r>
            <a:endParaRPr b="0" lang="pt-BR" sz="22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140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* Se</a:t>
            </a:r>
            <a:r>
              <a:rPr b="0" lang="pt-BR" sz="20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estes</a:t>
            </a:r>
            <a:r>
              <a:rPr b="0" lang="pt-BR" sz="20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elementos</a:t>
            </a:r>
            <a:r>
              <a:rPr b="0" lang="pt-BR" sz="2000" spc="-7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estiverem</a:t>
            </a:r>
            <a:r>
              <a:rPr b="0" lang="pt-BR" sz="2000" spc="-2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fora</a:t>
            </a:r>
            <a:r>
              <a:rPr b="0" lang="pt-BR" sz="20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de</a:t>
            </a:r>
            <a:r>
              <a:rPr b="0" lang="pt-BR" sz="20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ordem,</a:t>
            </a:r>
            <a:r>
              <a:rPr b="0" lang="pt-BR" sz="20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eles</a:t>
            </a:r>
            <a:r>
              <a:rPr b="0" lang="pt-BR" sz="20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  <a:ea typeface="DejaVu Sans"/>
              </a:rPr>
              <a:t>são </a:t>
            </a:r>
            <a:r>
              <a:rPr b="0" lang="pt-BR" sz="2000" spc="-64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nstantia"/>
                <a:ea typeface="DejaVu Sans"/>
              </a:rPr>
              <a:t>trocados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3_35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1A72E4C-5D4D-4C3D-9A99-9487D17673B9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810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882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954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/>
          <p:nvPr/>
        </p:nvSpPr>
        <p:spPr>
          <a:xfrm>
            <a:off x="10260000" y="162000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8316000" y="231336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0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8316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9072000" y="231372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9792000" y="231408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2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10512000" y="2314440"/>
            <a:ext cx="2718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3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9000360" y="173736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7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8460000" y="453960"/>
            <a:ext cx="719640" cy="62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7668000" y="1787040"/>
            <a:ext cx="399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vet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8599680" y="121320"/>
            <a:ext cx="4456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aux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8640000" y="576000"/>
            <a:ext cx="322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_8"/>
          <p:cNvSpPr/>
          <p:nvPr/>
        </p:nvSpPr>
        <p:spPr>
          <a:xfrm>
            <a:off x="712800" y="124560"/>
            <a:ext cx="9432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18" name="object 4_4"/>
          <p:cNvSpPr/>
          <p:nvPr/>
        </p:nvSpPr>
        <p:spPr>
          <a:xfrm>
            <a:off x="1288440" y="923400"/>
            <a:ext cx="339120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r>
              <a:rPr b="1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Vantagens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9" name="object 6_4"/>
          <p:cNvSpPr/>
          <p:nvPr/>
        </p:nvSpPr>
        <p:spPr>
          <a:xfrm>
            <a:off x="1864080" y="1356480"/>
            <a:ext cx="409644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6240" bIns="0">
            <a:spAutoFit/>
          </a:bodyPr>
          <a:p>
            <a:pPr marL="12600">
              <a:lnSpc>
                <a:spcPct val="100000"/>
              </a:lnSpc>
              <a:spcBef>
                <a:spcPts val="1230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Simplicidade</a:t>
            </a:r>
            <a:r>
              <a:rPr b="0" lang="pt-BR" sz="21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</a:t>
            </a:r>
            <a:r>
              <a:rPr b="0" lang="pt-BR" sz="21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algoritmo</a:t>
            </a:r>
            <a:endParaRPr b="0" lang="pt-BR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</a:pPr>
            <a:r>
              <a:rPr b="1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Estável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0" name="object 9_5"/>
          <p:cNvSpPr/>
          <p:nvPr/>
        </p:nvSpPr>
        <p:spPr>
          <a:xfrm>
            <a:off x="1288800" y="2428200"/>
            <a:ext cx="266904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r>
              <a:rPr b="1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Desvantagens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21" name="object 11_2"/>
          <p:cNvSpPr/>
          <p:nvPr/>
        </p:nvSpPr>
        <p:spPr>
          <a:xfrm>
            <a:off x="1864080" y="3003480"/>
            <a:ext cx="14029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100" spc="12" strike="noStrike">
                <a:solidFill>
                  <a:srgbClr val="000000"/>
                </a:solidFill>
                <a:latin typeface="Constantia"/>
                <a:ea typeface="DejaVu Sans"/>
              </a:rPr>
              <a:t>L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e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n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ti</a:t>
            </a:r>
            <a:r>
              <a:rPr b="0" lang="pt-BR" sz="2100" spc="-15" strike="noStrike">
                <a:solidFill>
                  <a:srgbClr val="000000"/>
                </a:solidFill>
                <a:latin typeface="Constantia"/>
                <a:ea typeface="DejaVu Sans"/>
              </a:rPr>
              <a:t>d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ão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2" name="object 13_2"/>
          <p:cNvSpPr/>
          <p:nvPr/>
        </p:nvSpPr>
        <p:spPr>
          <a:xfrm>
            <a:off x="1288440" y="3467160"/>
            <a:ext cx="205704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r>
              <a:rPr b="1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Indicações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23" name="object 15_3"/>
          <p:cNvSpPr/>
          <p:nvPr/>
        </p:nvSpPr>
        <p:spPr>
          <a:xfrm>
            <a:off x="1864080" y="3898800"/>
            <a:ext cx="757044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7320" bIns="0">
            <a:spAutoFit/>
          </a:bodyPr>
          <a:p>
            <a:pPr marL="12600">
              <a:lnSpc>
                <a:spcPct val="100000"/>
              </a:lnSpc>
              <a:spcBef>
                <a:spcPts val="1239"/>
              </a:spcBef>
            </a:pPr>
            <a:r>
              <a:rPr b="0" lang="pt-BR" sz="2100" spc="-26" strike="noStrike">
                <a:solidFill>
                  <a:srgbClr val="000000"/>
                </a:solidFill>
                <a:latin typeface="Constantia"/>
                <a:ea typeface="DejaVu Sans"/>
              </a:rPr>
              <a:t>Arranjos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muito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pequenos</a:t>
            </a:r>
            <a:endParaRPr b="0" lang="pt-BR" sz="2100" spc="-1" strike="noStrike">
              <a:latin typeface="Arial"/>
            </a:endParaRPr>
          </a:p>
          <a:p>
            <a:pPr marL="12600">
              <a:lnSpc>
                <a:spcPct val="144000"/>
              </a:lnSpc>
              <a:spcBef>
                <a:spcPts val="11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Quando</a:t>
            </a:r>
            <a:r>
              <a:rPr b="0" lang="pt-BR" sz="21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1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sabe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100" spc="-55" strike="noStrike">
                <a:solidFill>
                  <a:srgbClr val="000000"/>
                </a:solidFill>
                <a:latin typeface="Constantia"/>
                <a:ea typeface="DejaVu Sans"/>
              </a:rPr>
              <a:t> o arranjo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está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quase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ordenado </a:t>
            </a:r>
            <a:r>
              <a:rPr b="0" lang="pt-BR" sz="2100" spc="-517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Demonstrações</a:t>
            </a:r>
            <a:r>
              <a:rPr b="0" lang="pt-BR" sz="2100" spc="-5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didáticas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4" name="object 19_0"/>
          <p:cNvSpPr/>
          <p:nvPr/>
        </p:nvSpPr>
        <p:spPr>
          <a:xfrm>
            <a:off x="1288800" y="5435640"/>
            <a:ext cx="473508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7000"/>
              </a:lnSpc>
              <a:spcBef>
                <a:spcPts val="99"/>
              </a:spcBef>
              <a:tabLst>
                <a:tab algn="l" pos="354960"/>
                <a:tab algn="l" pos="355680"/>
              </a:tabLst>
            </a:pPr>
            <a:r>
              <a:rPr b="1" lang="pt-BR" sz="2400" spc="-1" strike="noStrike">
                <a:solidFill>
                  <a:srgbClr val="0000cc"/>
                </a:solidFill>
                <a:latin typeface="arial"/>
                <a:ea typeface="DejaVu Sans"/>
              </a:rPr>
              <a:t>Origem da denominação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25" name="object 21_1"/>
          <p:cNvSpPr/>
          <p:nvPr/>
        </p:nvSpPr>
        <p:spPr>
          <a:xfrm>
            <a:off x="1864080" y="5940000"/>
            <a:ext cx="869076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Os elementos menores (mais “leves”)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vão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aos poucos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“subindo”</a:t>
            </a:r>
            <a:r>
              <a:rPr b="0" lang="pt-BR" sz="21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para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início</a:t>
            </a:r>
            <a:r>
              <a:rPr b="0" lang="pt-BR" sz="21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do arranjo,</a:t>
            </a:r>
            <a:r>
              <a:rPr b="0" lang="pt-BR" sz="21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como</a:t>
            </a:r>
            <a:r>
              <a:rPr b="0" lang="pt-BR" sz="21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se</a:t>
            </a:r>
            <a:r>
              <a:rPr b="0" lang="pt-BR" sz="2100" spc="-1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fossem</a:t>
            </a:r>
            <a:r>
              <a:rPr b="0" lang="pt-BR" sz="2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Constantia"/>
                <a:ea typeface="DejaVu Sans"/>
              </a:rPr>
              <a:t>bolhas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6" name="CustomShape 3_8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D1C33AA-37D8-478D-B0FF-2B48883F5BC0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27" name="object 5_4"/>
          <p:cNvSpPr/>
          <p:nvPr/>
        </p:nvSpPr>
        <p:spPr>
          <a:xfrm>
            <a:off x="1432080" y="1576080"/>
            <a:ext cx="1227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991880" y="846360"/>
            <a:ext cx="82238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r>
              <a:rPr b="1" lang="pt-BR" sz="4400" spc="-1" strike="noStrike">
                <a:solidFill>
                  <a:srgbClr val="000000"/>
                </a:solidFill>
                <a:latin typeface="Arial Narrow"/>
                <a:ea typeface="DejaVu Sans"/>
              </a:rPr>
              <a:t> da aula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87880" y="2579760"/>
            <a:ext cx="86522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Utilizar o método de ordenação BubbleSort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BAC282E-FF18-4965-88FB-ACC94A25DAD8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207880" y="6356160"/>
            <a:ext cx="8147520" cy="299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nodeType="clickEffect" fill="hold">
                      <p:stCondLst>
                        <p:cond delay="0"/>
                      </p:stCondLst>
                      <p:childTnLst>
                        <p:par>
                          <p:cTn id="13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object 2_9" descr=""/>
          <p:cNvPicPr/>
          <p:nvPr/>
        </p:nvPicPr>
        <p:blipFill>
          <a:blip r:embed="rId1"/>
          <a:stretch/>
        </p:blipFill>
        <p:spPr>
          <a:xfrm>
            <a:off x="2544840" y="1558440"/>
            <a:ext cx="6562440" cy="4521240"/>
          </a:xfrm>
          <a:prstGeom prst="rect">
            <a:avLst/>
          </a:prstGeom>
          <a:ln w="0">
            <a:noFill/>
          </a:ln>
        </p:spPr>
      </p:pic>
      <p:sp>
        <p:nvSpPr>
          <p:cNvPr id="329" name="object 3_11"/>
          <p:cNvSpPr/>
          <p:nvPr/>
        </p:nvSpPr>
        <p:spPr>
          <a:xfrm>
            <a:off x="712800" y="124560"/>
            <a:ext cx="9429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30" name="CustomShape 3_9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835039B6-6C43-4C35-BFDF-C7404806F043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2160000" y="2340000"/>
            <a:ext cx="7199640" cy="377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object 2_97" descr=""/>
          <p:cNvPicPr/>
          <p:nvPr/>
        </p:nvPicPr>
        <p:blipFill>
          <a:blip r:embed="rId1"/>
          <a:stretch/>
        </p:blipFill>
        <p:spPr>
          <a:xfrm>
            <a:off x="2544840" y="1558440"/>
            <a:ext cx="6562440" cy="4521240"/>
          </a:xfrm>
          <a:prstGeom prst="rect">
            <a:avLst/>
          </a:prstGeom>
          <a:ln w="0">
            <a:noFill/>
          </a:ln>
        </p:spPr>
      </p:pic>
      <p:sp>
        <p:nvSpPr>
          <p:cNvPr id="333" name="object 3_4"/>
          <p:cNvSpPr/>
          <p:nvPr/>
        </p:nvSpPr>
        <p:spPr>
          <a:xfrm>
            <a:off x="712800" y="124560"/>
            <a:ext cx="9429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34" name="CustomShape 3_39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58E4A9F-EF1A-4DD8-A8DC-8F6FAEF5764F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2160000" y="3240000"/>
            <a:ext cx="7199640" cy="287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2700000" y="1512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2700000" y="216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object 2_98" descr=""/>
          <p:cNvPicPr/>
          <p:nvPr/>
        </p:nvPicPr>
        <p:blipFill>
          <a:blip r:embed="rId1"/>
          <a:stretch/>
        </p:blipFill>
        <p:spPr>
          <a:xfrm>
            <a:off x="2544840" y="1558440"/>
            <a:ext cx="6562440" cy="4521240"/>
          </a:xfrm>
          <a:prstGeom prst="rect">
            <a:avLst/>
          </a:prstGeom>
          <a:ln w="0">
            <a:noFill/>
          </a:ln>
        </p:spPr>
      </p:pic>
      <p:sp>
        <p:nvSpPr>
          <p:cNvPr id="339" name="object 3_8"/>
          <p:cNvSpPr/>
          <p:nvPr/>
        </p:nvSpPr>
        <p:spPr>
          <a:xfrm>
            <a:off x="712800" y="124560"/>
            <a:ext cx="9429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40" name="CustomShape 3_40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E0671B7-B24B-4996-8A19-5AEBEDF0CD8F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2160000" y="4140000"/>
            <a:ext cx="7199640" cy="197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2700000" y="1512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2700000" y="216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"/>
          <p:cNvSpPr/>
          <p:nvPr/>
        </p:nvSpPr>
        <p:spPr>
          <a:xfrm>
            <a:off x="3348000" y="234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/>
          <p:nvPr/>
        </p:nvSpPr>
        <p:spPr>
          <a:xfrm>
            <a:off x="3348000" y="2988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object 2_99" descr=""/>
          <p:cNvPicPr/>
          <p:nvPr/>
        </p:nvPicPr>
        <p:blipFill>
          <a:blip r:embed="rId1"/>
          <a:stretch/>
        </p:blipFill>
        <p:spPr>
          <a:xfrm>
            <a:off x="2544840" y="1558440"/>
            <a:ext cx="6562440" cy="4521240"/>
          </a:xfrm>
          <a:prstGeom prst="rect">
            <a:avLst/>
          </a:prstGeom>
          <a:ln w="0">
            <a:noFill/>
          </a:ln>
        </p:spPr>
      </p:pic>
      <p:sp>
        <p:nvSpPr>
          <p:cNvPr id="347" name="object 3_9"/>
          <p:cNvSpPr/>
          <p:nvPr/>
        </p:nvSpPr>
        <p:spPr>
          <a:xfrm>
            <a:off x="712800" y="124560"/>
            <a:ext cx="9429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48" name="CustomShape 3_41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949147F-E3C3-4A01-BCDC-26F32CF48F5B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2160000" y="5040000"/>
            <a:ext cx="7199640" cy="107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"/>
          <p:cNvSpPr/>
          <p:nvPr/>
        </p:nvSpPr>
        <p:spPr>
          <a:xfrm>
            <a:off x="2700000" y="1512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"/>
          <p:cNvSpPr/>
          <p:nvPr/>
        </p:nvSpPr>
        <p:spPr>
          <a:xfrm>
            <a:off x="2700000" y="216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"/>
          <p:cNvSpPr/>
          <p:nvPr/>
        </p:nvSpPr>
        <p:spPr>
          <a:xfrm>
            <a:off x="3348000" y="234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"/>
          <p:cNvSpPr/>
          <p:nvPr/>
        </p:nvSpPr>
        <p:spPr>
          <a:xfrm>
            <a:off x="3348000" y="2988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4140000" y="3276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4140000" y="3924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object 2_101" descr=""/>
          <p:cNvPicPr/>
          <p:nvPr/>
        </p:nvPicPr>
        <p:blipFill>
          <a:blip r:embed="rId1"/>
          <a:stretch/>
        </p:blipFill>
        <p:spPr>
          <a:xfrm>
            <a:off x="2544840" y="1558440"/>
            <a:ext cx="6562440" cy="4521240"/>
          </a:xfrm>
          <a:prstGeom prst="rect">
            <a:avLst/>
          </a:prstGeom>
          <a:ln w="0">
            <a:noFill/>
          </a:ln>
        </p:spPr>
      </p:pic>
      <p:sp>
        <p:nvSpPr>
          <p:cNvPr id="357" name="object 3_95"/>
          <p:cNvSpPr/>
          <p:nvPr/>
        </p:nvSpPr>
        <p:spPr>
          <a:xfrm>
            <a:off x="712800" y="124560"/>
            <a:ext cx="9429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Método</a:t>
            </a:r>
            <a:r>
              <a:rPr b="0" lang="pt-BR" sz="5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Bubble Sort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(Troca)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358" name="CustomShape 3_43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2E1568E-5CDB-4D6C-B5E2-86DCB5A2B0A1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2700000" y="1512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2700000" y="216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3348000" y="2340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"/>
          <p:cNvSpPr/>
          <p:nvPr/>
        </p:nvSpPr>
        <p:spPr>
          <a:xfrm>
            <a:off x="3348000" y="2988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"/>
          <p:cNvSpPr/>
          <p:nvPr/>
        </p:nvSpPr>
        <p:spPr>
          <a:xfrm>
            <a:off x="4140000" y="3276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4140000" y="3924000"/>
            <a:ext cx="899640" cy="20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4752000" y="4140000"/>
            <a:ext cx="899640" cy="28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>
            <a:off x="4752000" y="4874040"/>
            <a:ext cx="899640" cy="34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bject 2_10"/>
          <p:cNvSpPr/>
          <p:nvPr/>
        </p:nvSpPr>
        <p:spPr>
          <a:xfrm>
            <a:off x="607320" y="679320"/>
            <a:ext cx="103680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  <a:ea typeface="DejaVu Sans"/>
              </a:rPr>
              <a:t>Bubblesort</a:t>
            </a:r>
            <a:r>
              <a:rPr b="0" lang="pt-BR" sz="44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  <a:ea typeface="DejaVu Sans"/>
              </a:rPr>
              <a:t>(Ordenação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r>
              <a:rPr b="0" lang="pt-BR" sz="44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Troca)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8" name="object 3_10"/>
          <p:cNvSpPr/>
          <p:nvPr/>
        </p:nvSpPr>
        <p:spPr>
          <a:xfrm>
            <a:off x="502920" y="2094840"/>
            <a:ext cx="11344320" cy="33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97000"/>
              <a:buFont typeface="Wingdings" charset="2"/>
              <a:buChar char=""/>
              <a:tabLst>
                <a:tab algn="l" pos="35496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3600" spc="-11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algoritmo</a:t>
            </a:r>
            <a:r>
              <a:rPr b="0" lang="pt-BR" sz="36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pode</a:t>
            </a:r>
            <a:r>
              <a:rPr b="0" lang="pt-BR" sz="3600" spc="-9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ser</a:t>
            </a:r>
            <a:r>
              <a:rPr b="0" lang="pt-BR" sz="3600" spc="-97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descrito</a:t>
            </a:r>
            <a:r>
              <a:rPr b="0" lang="pt-BR" sz="3600" spc="-1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em </a:t>
            </a:r>
            <a:r>
              <a:rPr b="0" i="1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pseudocódigo</a:t>
            </a:r>
            <a:r>
              <a:rPr b="0" lang="pt-BR" sz="3600" spc="-7" strike="noStrike">
                <a:solidFill>
                  <a:srgbClr val="000000"/>
                </a:solidFill>
                <a:latin typeface="Constantia"/>
                <a:ea typeface="DejaVu Sans"/>
              </a:rPr>
              <a:t>.</a:t>
            </a:r>
            <a:endParaRPr b="0" lang="pt-BR" sz="3600" spc="-1" strike="noStrike">
              <a:latin typeface="Arial"/>
            </a:endParaRPr>
          </a:p>
          <a:p>
            <a:pPr marL="754920">
              <a:lnSpc>
                <a:spcPct val="100000"/>
              </a:lnSpc>
              <a:spcBef>
                <a:spcPts val="799"/>
              </a:spcBef>
              <a:tabLst>
                <a:tab algn="l" pos="354960"/>
              </a:tabLst>
            </a:pPr>
            <a:r>
              <a:rPr b="0" lang="pt-BR" sz="3200" spc="-7" strike="noStrike">
                <a:solidFill>
                  <a:srgbClr val="000000"/>
                </a:solidFill>
                <a:latin typeface="Constantia"/>
                <a:ea typeface="DejaVu Sans"/>
              </a:rPr>
              <a:t>Onde:</a:t>
            </a:r>
            <a:endParaRPr b="0" lang="pt-BR" sz="3200" spc="-1" strike="noStrike">
              <a:latin typeface="Arial"/>
            </a:endParaRPr>
          </a:p>
          <a:p>
            <a:pPr marL="754920">
              <a:lnSpc>
                <a:spcPct val="100000"/>
              </a:lnSpc>
              <a:spcBef>
                <a:spcPts val="799"/>
              </a:spcBef>
              <a:tabLst>
                <a:tab algn="l" pos="354960"/>
              </a:tabLst>
            </a:pPr>
            <a:endParaRPr b="0" lang="pt-BR" sz="32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799"/>
              </a:spcBef>
              <a:tabLst>
                <a:tab algn="l" pos="107892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1. V</a:t>
            </a:r>
            <a:r>
              <a:rPr b="0" lang="pt-BR" sz="2800" spc="-9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é</a:t>
            </a:r>
            <a:r>
              <a:rPr b="0" lang="pt-BR" sz="28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um</a:t>
            </a:r>
            <a:r>
              <a:rPr b="0" lang="pt-BR" sz="28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onstantia"/>
                <a:ea typeface="DejaVu Sans"/>
              </a:rPr>
              <a:t>VETOR</a:t>
            </a:r>
            <a:r>
              <a:rPr b="0" lang="pt-BR" sz="2800" spc="-5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de</a:t>
            </a:r>
            <a:r>
              <a:rPr b="0" lang="pt-BR" sz="28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elementos</a:t>
            </a:r>
            <a:r>
              <a:rPr b="0" lang="pt-BR" sz="28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que</a:t>
            </a:r>
            <a:r>
              <a:rPr b="0" lang="pt-BR" sz="28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podem</a:t>
            </a:r>
            <a:r>
              <a:rPr b="0" lang="pt-BR" sz="2800" spc="-4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ser</a:t>
            </a:r>
            <a:r>
              <a:rPr b="0" lang="pt-BR" sz="2800" spc="-4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comparados</a:t>
            </a:r>
            <a:endParaRPr b="0" lang="pt-BR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799"/>
              </a:spcBef>
              <a:tabLst>
                <a:tab algn="l" pos="1078920"/>
              </a:tabLst>
            </a:pPr>
            <a:endParaRPr b="0" lang="pt-BR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799"/>
              </a:spcBef>
              <a:tabLst>
                <a:tab algn="l" pos="119196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2. n</a:t>
            </a:r>
            <a:r>
              <a:rPr b="0" lang="pt-BR" sz="2800" spc="-6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é</a:t>
            </a:r>
            <a:r>
              <a:rPr b="0" lang="pt-BR" sz="28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o</a:t>
            </a:r>
            <a:r>
              <a:rPr b="0" lang="pt-BR" sz="2800" spc="-35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tamanho</a:t>
            </a:r>
            <a:r>
              <a:rPr b="0" lang="pt-BR" sz="2800" spc="-52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desse</a:t>
            </a:r>
            <a:r>
              <a:rPr b="0" lang="pt-BR" sz="2800" spc="-66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onstantia"/>
                <a:ea typeface="DejaVu Sans"/>
              </a:rPr>
              <a:t>vetor.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69" name="CustomShape 3_10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9525FDDA-7AF9-466B-91F0-41C2294D832E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 2_11"/>
          <p:cNvSpPr/>
          <p:nvPr/>
        </p:nvSpPr>
        <p:spPr>
          <a:xfrm>
            <a:off x="607320" y="247680"/>
            <a:ext cx="103680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  <a:ea typeface="DejaVu Sans"/>
              </a:rPr>
              <a:t>Bubblesort</a:t>
            </a:r>
            <a:r>
              <a:rPr b="0" lang="pt-BR" sz="44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  <a:ea typeface="DejaVu Sans"/>
              </a:rPr>
              <a:t>(Ordenação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r>
              <a:rPr b="0" lang="pt-BR" sz="44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Troca)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71" name="object 3_13"/>
          <p:cNvSpPr/>
          <p:nvPr/>
        </p:nvSpPr>
        <p:spPr>
          <a:xfrm>
            <a:off x="712800" y="1103760"/>
            <a:ext cx="9105120" cy="39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54680" indent="-441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45540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procedimento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BubbleSort(A</a:t>
            </a:r>
            <a:r>
              <a:rPr b="0" lang="pt-BR" sz="2600" spc="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vetor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, N:</a:t>
            </a:r>
            <a:r>
              <a:rPr b="0" lang="pt-BR" sz="26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inteiro)</a:t>
            </a:r>
            <a:endParaRPr b="0" lang="pt-BR" sz="2600" spc="-1" strike="noStrike">
              <a:latin typeface="Arial"/>
            </a:endParaRPr>
          </a:p>
          <a:p>
            <a:pPr marL="678960" indent="-66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678240"/>
                <a:tab algn="l" pos="67932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para</a:t>
            </a:r>
            <a:r>
              <a:rPr b="0" lang="pt-BR" sz="26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pt-BR" sz="26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até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N-1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faça</a:t>
            </a:r>
            <a:endParaRPr b="0" lang="pt-BR" sz="2600" spc="-1" strike="noStrike">
              <a:latin typeface="Arial"/>
            </a:endParaRPr>
          </a:p>
          <a:p>
            <a:pPr marL="975960" indent="-963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975960"/>
                <a:tab algn="l" pos="97668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para</a:t>
            </a:r>
            <a:r>
              <a:rPr b="0" lang="pt-BR" sz="26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até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N-1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faça</a:t>
            </a:r>
            <a:endParaRPr b="0" lang="pt-BR" sz="2600" spc="-1" strike="noStrike">
              <a:latin typeface="Arial"/>
            </a:endParaRPr>
          </a:p>
          <a:p>
            <a:pPr marL="1273680" indent="-1260720">
              <a:lnSpc>
                <a:spcPts val="3115"/>
              </a:lnSpc>
              <a:buClr>
                <a:srgbClr val="000000"/>
              </a:buClr>
              <a:buFont typeface="StarSymbol"/>
              <a:buAutoNum type="arabicParenR"/>
              <a:tabLst>
                <a:tab algn="l" pos="1273320"/>
                <a:tab algn="l" pos="127440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se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A[i]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b="0" lang="pt-BR" sz="26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A[i+1]</a:t>
            </a:r>
            <a:r>
              <a:rPr b="0" lang="pt-BR" sz="2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então</a:t>
            </a:r>
            <a:endParaRPr b="0" lang="pt-BR" sz="2600" spc="-1" strike="noStrike">
              <a:latin typeface="Arial"/>
            </a:endParaRPr>
          </a:p>
          <a:p>
            <a:pPr marL="1571040" indent="-1557720">
              <a:lnSpc>
                <a:spcPts val="3115"/>
              </a:lnSpc>
              <a:buClr>
                <a:srgbClr val="000000"/>
              </a:buClr>
              <a:buFont typeface="StarSymbol"/>
              <a:buAutoNum type="arabicParenR"/>
              <a:tabLst>
                <a:tab algn="l" pos="1571040"/>
                <a:tab algn="l" pos="157176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aux</a:t>
            </a:r>
            <a:r>
              <a:rPr b="0" lang="pt-BR" sz="2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pt-BR" sz="2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A[i];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57104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(6)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A[i]</a:t>
            </a:r>
            <a:r>
              <a:rPr b="0" lang="pt-BR" sz="26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pt-BR" sz="2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A[i+1];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49724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(7)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A[i+1]</a:t>
            </a:r>
            <a:r>
              <a:rPr b="0" lang="pt-BR" sz="2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pt-BR" sz="2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aux;</a:t>
            </a:r>
            <a:endParaRPr b="0" lang="pt-BR" sz="2600" spc="-1" strike="noStrike">
              <a:latin typeface="Arial"/>
            </a:endParaRPr>
          </a:p>
          <a:p>
            <a:pPr marL="1273680" indent="-1260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8"/>
              <a:tabLst>
                <a:tab algn="l" pos="1273320"/>
                <a:tab algn="l" pos="127440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fim-se</a:t>
            </a:r>
            <a:endParaRPr b="0" lang="pt-BR" sz="2600" spc="-1" strike="noStrike">
              <a:latin typeface="Arial"/>
            </a:endParaRPr>
          </a:p>
          <a:p>
            <a:pPr marL="901800" indent="-888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8"/>
              <a:tabLst>
                <a:tab algn="l" pos="901080"/>
                <a:tab algn="l" pos="90216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fim-para</a:t>
            </a:r>
            <a:endParaRPr b="0" lang="pt-BR" sz="2600" spc="-1" strike="noStrike">
              <a:latin typeface="Arial"/>
            </a:endParaRPr>
          </a:p>
          <a:p>
            <a:pPr marL="771480" indent="-7585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8"/>
              <a:tabLst>
                <a:tab algn="l" pos="771480"/>
                <a:tab algn="l" pos="772200"/>
              </a:tabLst>
            </a:pPr>
            <a:r>
              <a:rPr b="0" lang="pt-BR" sz="2600" spc="-7" strike="noStrike">
                <a:solidFill>
                  <a:srgbClr val="000000"/>
                </a:solidFill>
                <a:latin typeface="Calibri"/>
                <a:ea typeface="DejaVu Sans"/>
              </a:rPr>
              <a:t>fim-para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72" name="CustomShape 3_11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CAA2D08-8260-469F-863D-EBAF26DB4ED4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5279760" y="540000"/>
            <a:ext cx="6599880" cy="5372640"/>
          </a:xfrm>
          <a:prstGeom prst="rect">
            <a:avLst/>
          </a:prstGeom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180000" y="114120"/>
            <a:ext cx="3247560" cy="1685520"/>
          </a:xfrm>
          <a:prstGeom prst="rect">
            <a:avLst/>
          </a:prstGeom>
          <a:ln w="0"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180000" y="2094120"/>
            <a:ext cx="2666520" cy="1685520"/>
          </a:xfrm>
          <a:prstGeom prst="rect">
            <a:avLst/>
          </a:prstGeom>
          <a:ln w="0">
            <a:noFill/>
          </a:ln>
        </p:spPr>
      </p:pic>
      <p:pic>
        <p:nvPicPr>
          <p:cNvPr id="376" name="" descr=""/>
          <p:cNvPicPr/>
          <p:nvPr/>
        </p:nvPicPr>
        <p:blipFill>
          <a:blip r:embed="rId4"/>
          <a:stretch/>
        </p:blipFill>
        <p:spPr>
          <a:xfrm>
            <a:off x="180000" y="3960000"/>
            <a:ext cx="4095360" cy="22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98360" y="1403640"/>
            <a:ext cx="10187640" cy="49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 Características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533520" indent="-52812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3. Bubble Sort</a:t>
            </a:r>
            <a:endParaRPr b="0" lang="pt-BR" sz="3600" spc="-1" strike="noStrike">
              <a:latin typeface="Arial"/>
            </a:endParaRPr>
          </a:p>
          <a:p>
            <a:pPr marL="533520" indent="-528120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533520" indent="-528120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4. 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980720" y="214560"/>
            <a:ext cx="82238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Verdana"/>
              </a:rPr>
              <a:t>Sumário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17C26B3-BD77-4BAD-B9DC-8D048F09601B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207880" y="6356160"/>
            <a:ext cx="8147520" cy="299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Prof Pedro Corrêa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bject 2_0"/>
          <p:cNvSpPr/>
          <p:nvPr/>
        </p:nvSpPr>
        <p:spPr>
          <a:xfrm>
            <a:off x="712800" y="736560"/>
            <a:ext cx="38113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t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rod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u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ç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ã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71" name="object 3_0"/>
          <p:cNvSpPr/>
          <p:nvPr/>
        </p:nvSpPr>
        <p:spPr>
          <a:xfrm>
            <a:off x="712800" y="1894320"/>
            <a:ext cx="11166840" cy="35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Ordenar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corresponde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ao</a:t>
            </a:r>
            <a:r>
              <a:rPr b="0" lang="pt-BR" sz="26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processo</a:t>
            </a:r>
            <a:r>
              <a:rPr b="0" lang="pt-BR" sz="2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reorganizar</a:t>
            </a:r>
            <a:r>
              <a:rPr b="0" lang="pt-BR" sz="26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b="0" lang="pt-BR" sz="2600" spc="-6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conjunto de objetos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em uma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ordem  ascendente  ou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descendente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2600" spc="-12" strike="noStrike">
                <a:solidFill>
                  <a:srgbClr val="000000"/>
                </a:solidFill>
                <a:latin typeface="Arial"/>
                <a:ea typeface="DejaVu Sans"/>
              </a:rPr>
              <a:t>Objetivo: 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facilitar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recuperação</a:t>
            </a: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posterior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itens</a:t>
            </a:r>
            <a:r>
              <a:rPr b="0" lang="pt-BR" sz="2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b="0" lang="pt-BR" sz="2600" spc="-6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conjunto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ordenado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Exemplo: lista</a:t>
            </a:r>
            <a:r>
              <a:rPr b="0" lang="pt-BR" sz="26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telefônica,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biblioteca,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geração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2600" spc="-6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relatórios etc</a:t>
            </a:r>
            <a:endParaRPr b="0" lang="pt-BR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72" name="CustomShape 3_0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3BE7A58-D391-4451-B061-400B6281F05E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_1"/>
          <p:cNvSpPr/>
          <p:nvPr/>
        </p:nvSpPr>
        <p:spPr>
          <a:xfrm>
            <a:off x="712800" y="736560"/>
            <a:ext cx="38113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t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rod</a:t>
            </a:r>
            <a:r>
              <a:rPr b="0" lang="pt-BR" sz="5000" spc="-12" strike="noStrike">
                <a:solidFill>
                  <a:srgbClr val="03607a"/>
                </a:solidFill>
                <a:latin typeface="Calibri"/>
                <a:ea typeface="DejaVu Sans"/>
              </a:rPr>
              <a:t>u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ç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ã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74" name="object 3_3"/>
          <p:cNvSpPr/>
          <p:nvPr/>
        </p:nvSpPr>
        <p:spPr>
          <a:xfrm>
            <a:off x="712440" y="1967400"/>
            <a:ext cx="332064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Outras</a:t>
            </a:r>
            <a:r>
              <a:rPr b="0" lang="pt-BR" sz="26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situações: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5" name="object 5_1"/>
          <p:cNvSpPr/>
          <p:nvPr/>
        </p:nvSpPr>
        <p:spPr>
          <a:xfrm>
            <a:off x="1209240" y="2658960"/>
            <a:ext cx="9772560" cy="33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469800" indent="-456480">
              <a:lnSpc>
                <a:spcPct val="145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Teste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unicidade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  <a:p>
            <a:pPr marL="469800" indent="-456480">
              <a:lnSpc>
                <a:spcPct val="145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2" strike="noStrike">
                <a:solidFill>
                  <a:srgbClr val="000000"/>
                </a:solidFill>
                <a:latin typeface="Arial"/>
                <a:ea typeface="DejaVu Sans"/>
              </a:rPr>
              <a:t>Remoção</a:t>
            </a:r>
            <a:r>
              <a:rPr b="0" lang="pt-BR" sz="26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26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duplicatas </a:t>
            </a:r>
            <a:r>
              <a:rPr b="0" lang="pt-BR" sz="2600" spc="-6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  <a:p>
            <a:pPr marL="469800" indent="-456480">
              <a:lnSpc>
                <a:spcPct val="145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Busca</a:t>
            </a:r>
            <a:endParaRPr b="0" lang="pt-BR" sz="2600" spc="-1" strike="noStrike">
              <a:latin typeface="Arial"/>
            </a:endParaRPr>
          </a:p>
          <a:p>
            <a:pPr marL="469800" indent="-45648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Encontrar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26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i-ésimo maior</a:t>
            </a:r>
            <a:r>
              <a:rPr b="0" lang="pt-BR" sz="26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(ou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menor)</a:t>
            </a:r>
            <a:r>
              <a:rPr b="0" lang="pt-BR" sz="26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elemento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2600" spc="-6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um arranjo</a:t>
            </a:r>
            <a:endParaRPr b="0" lang="pt-BR" sz="2600" spc="-1" strike="noStrike">
              <a:latin typeface="Arial"/>
            </a:endParaRPr>
          </a:p>
          <a:p>
            <a:pPr marL="469800" indent="-45648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2" strike="noStrike">
                <a:solidFill>
                  <a:srgbClr val="000000"/>
                </a:solidFill>
                <a:latin typeface="Arial"/>
                <a:ea typeface="DejaVu Sans"/>
              </a:rPr>
              <a:t>Contagem</a:t>
            </a:r>
            <a:r>
              <a:rPr b="0" lang="pt-BR" sz="26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26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frequência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6" name="CustomShape 3_1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4D55AAB-DB67-402F-94BB-1E5DDD2AF0B2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_2"/>
          <p:cNvSpPr/>
          <p:nvPr/>
        </p:nvSpPr>
        <p:spPr>
          <a:xfrm>
            <a:off x="712800" y="448200"/>
            <a:ext cx="782856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Introdução</a:t>
            </a:r>
            <a:r>
              <a:rPr b="0" lang="pt-BR" sz="5000" spc="-5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-</a:t>
            </a:r>
            <a:r>
              <a:rPr b="0" lang="pt-BR" sz="5000" spc="-4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Conceitos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78" name="object 3_2"/>
          <p:cNvSpPr/>
          <p:nvPr/>
        </p:nvSpPr>
        <p:spPr>
          <a:xfrm>
            <a:off x="712800" y="1416600"/>
            <a:ext cx="138744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200" spc="-177" strike="noStrike">
                <a:solidFill>
                  <a:srgbClr val="0000cc"/>
                </a:solidFill>
                <a:latin typeface="Arial"/>
                <a:ea typeface="DejaVu Sans"/>
              </a:rPr>
              <a:t>T</a:t>
            </a:r>
            <a:r>
              <a:rPr b="1" lang="pt-BR" sz="3200" spc="-12" strike="noStrike">
                <a:solidFill>
                  <a:srgbClr val="0000cc"/>
                </a:solidFill>
                <a:latin typeface="Arial"/>
                <a:ea typeface="DejaVu Sans"/>
              </a:rPr>
              <a:t>a</a:t>
            </a:r>
            <a:r>
              <a:rPr b="1" lang="pt-BR" sz="3200" spc="-7" strike="noStrike">
                <a:solidFill>
                  <a:srgbClr val="0000cc"/>
                </a:solidFill>
                <a:latin typeface="Arial"/>
                <a:ea typeface="DejaVu Sans"/>
              </a:rPr>
              <a:t>b</a:t>
            </a:r>
            <a:r>
              <a:rPr b="1" lang="pt-BR" sz="3200" spc="-1" strike="noStrike">
                <a:solidFill>
                  <a:srgbClr val="0000cc"/>
                </a:solidFill>
                <a:latin typeface="Arial"/>
                <a:ea typeface="DejaVu Sans"/>
              </a:rPr>
              <a:t>el</a:t>
            </a:r>
            <a:r>
              <a:rPr b="1" lang="pt-BR" sz="3200" spc="-12" strike="noStrike">
                <a:solidFill>
                  <a:srgbClr val="0000cc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0000cc"/>
                </a:solidFill>
                <a:latin typeface="Arial"/>
                <a:ea typeface="DejaVu Sans"/>
              </a:rPr>
              <a:t>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object 5_0"/>
          <p:cNvSpPr/>
          <p:nvPr/>
        </p:nvSpPr>
        <p:spPr>
          <a:xfrm>
            <a:off x="1288440" y="2075040"/>
            <a:ext cx="102308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ts val="2656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35200"/>
              </a:tabLst>
            </a:pPr>
            <a:r>
              <a:rPr b="0" lang="pt-BR" sz="2600" spc="-12" strike="noStrike">
                <a:solidFill>
                  <a:srgbClr val="000000"/>
                </a:solidFill>
                <a:latin typeface="Arial"/>
                <a:ea typeface="DejaVu Sans"/>
              </a:rPr>
              <a:t>Coleção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itens</a:t>
            </a:r>
            <a:r>
              <a:rPr b="0" lang="pt-BR" sz="26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26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2600" spc="-3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r</a:t>
            </a:r>
            <a:r>
              <a:rPr b="0" lang="pt-BR" sz="26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2600" spc="-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..., r</a:t>
            </a:r>
            <a:r>
              <a:rPr b="0" lang="pt-BR" sz="26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26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tamanho </a:t>
            </a:r>
            <a:r>
              <a:rPr b="1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pt-BR" sz="26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chamados registros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object 7_0"/>
          <p:cNvSpPr/>
          <p:nvPr/>
        </p:nvSpPr>
        <p:spPr>
          <a:xfrm>
            <a:off x="1288440" y="2834640"/>
            <a:ext cx="1058148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ts val="2656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21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2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chave</a:t>
            </a:r>
            <a:r>
              <a:rPr b="0" lang="pt-BR" sz="26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pt-BR" sz="26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26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26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associada</a:t>
            </a:r>
            <a:r>
              <a:rPr b="0" lang="pt-BR" sz="2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2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cada</a:t>
            </a: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registro</a:t>
            </a:r>
            <a:r>
              <a:rPr b="0" lang="pt-BR" sz="26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26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26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usualmente</a:t>
            </a:r>
            <a:r>
              <a:rPr b="0" lang="pt-BR" sz="2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26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campo</a:t>
            </a:r>
            <a:r>
              <a:rPr b="0" lang="pt-BR" sz="2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26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registro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object 10_1"/>
          <p:cNvSpPr/>
          <p:nvPr/>
        </p:nvSpPr>
        <p:spPr>
          <a:xfrm>
            <a:off x="1864080" y="4313160"/>
            <a:ext cx="29037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100" spc="-12" strike="noStrike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r>
              <a:rPr b="0" lang="pt-BR" sz="21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Arial"/>
                <a:ea typeface="DejaVu Sans"/>
              </a:rPr>
              <a:t>Principal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82" name="object 12_1"/>
          <p:cNvSpPr/>
          <p:nvPr/>
        </p:nvSpPr>
        <p:spPr>
          <a:xfrm>
            <a:off x="1288800" y="5101920"/>
            <a:ext cx="38394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Ordenação</a:t>
            </a:r>
            <a:r>
              <a:rPr b="0" lang="pt-BR" sz="26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externa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3" name="object 14_1"/>
          <p:cNvSpPr/>
          <p:nvPr/>
        </p:nvSpPr>
        <p:spPr>
          <a:xfrm>
            <a:off x="1864080" y="5641200"/>
            <a:ext cx="266220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100" spc="-12" strike="noStrike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r>
              <a:rPr b="0" lang="pt-BR" sz="21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100" spc="-7" strike="noStrike">
                <a:solidFill>
                  <a:srgbClr val="000000"/>
                </a:solidFill>
                <a:latin typeface="Arial"/>
                <a:ea typeface="DejaVu Sans"/>
              </a:rPr>
              <a:t>auxiliar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84" name="object 7_28"/>
          <p:cNvSpPr/>
          <p:nvPr/>
        </p:nvSpPr>
        <p:spPr>
          <a:xfrm>
            <a:off x="1288440" y="3850200"/>
            <a:ext cx="95108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ts val="2656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Ordenação</a:t>
            </a:r>
            <a:r>
              <a:rPr b="0" lang="pt-BR" sz="26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600" spc="-7" strike="noStrike">
                <a:solidFill>
                  <a:srgbClr val="000000"/>
                </a:solidFill>
                <a:latin typeface="Arial"/>
                <a:ea typeface="DejaVu Sans"/>
              </a:rPr>
              <a:t>interna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5" name="CustomShape 3_2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3A9314B-5104-4AE4-852E-15C382EFC75D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2_3"/>
          <p:cNvSpPr/>
          <p:nvPr/>
        </p:nvSpPr>
        <p:spPr>
          <a:xfrm>
            <a:off x="712800" y="340200"/>
            <a:ext cx="10765440" cy="10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Introdução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–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7" strike="noStrike">
                <a:solidFill>
                  <a:srgbClr val="03607a"/>
                </a:solidFill>
                <a:latin typeface="Calibri"/>
                <a:ea typeface="DejaVu Sans"/>
              </a:rPr>
              <a:t>Custo</a:t>
            </a:r>
            <a:r>
              <a:rPr b="0" lang="pt-BR" sz="4000" spc="-32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3607a"/>
                </a:solidFill>
                <a:latin typeface="Calibri"/>
                <a:ea typeface="DejaVu Sans"/>
              </a:rPr>
              <a:t>x</a:t>
            </a:r>
            <a:r>
              <a:rPr b="0" lang="pt-BR" sz="4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7" strike="noStrike">
                <a:solidFill>
                  <a:srgbClr val="03607a"/>
                </a:solidFill>
                <a:latin typeface="Calibri"/>
                <a:ea typeface="DejaVu Sans"/>
              </a:rPr>
              <a:t>Benefício </a:t>
            </a:r>
            <a:r>
              <a:rPr b="0" lang="pt-BR" sz="4000" spc="-1115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7" strike="noStrike">
                <a:solidFill>
                  <a:srgbClr val="03607a"/>
                </a:solidFill>
                <a:latin typeface="Calibri"/>
                <a:ea typeface="DejaVu Sans"/>
              </a:rPr>
              <a:t>da</a:t>
            </a:r>
            <a:r>
              <a:rPr b="0" lang="pt-BR" sz="4000" spc="-12" strike="noStrike">
                <a:solidFill>
                  <a:srgbClr val="03607a"/>
                </a:solidFill>
                <a:latin typeface="Calibri"/>
                <a:ea typeface="DejaVu Sans"/>
              </a:rPr>
              <a:t> Ordenação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7" name="object 3_5"/>
          <p:cNvSpPr/>
          <p:nvPr/>
        </p:nvSpPr>
        <p:spPr>
          <a:xfrm>
            <a:off x="1036800" y="2255400"/>
            <a:ext cx="9906480" cy="25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800" spc="-7" strike="noStrike">
                <a:solidFill>
                  <a:srgbClr val="000000"/>
                </a:solidFill>
                <a:latin typeface="Arial"/>
                <a:ea typeface="DejaVu Sans"/>
              </a:rPr>
              <a:t>Ordenação</a:t>
            </a:r>
            <a:r>
              <a:rPr b="0" lang="pt-BR" sz="28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28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busca</a:t>
            </a:r>
            <a:endParaRPr b="0" lang="pt-BR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800" spc="-46" strike="noStrike">
                <a:solidFill>
                  <a:srgbClr val="000000"/>
                </a:solidFill>
                <a:latin typeface="Arial"/>
                <a:ea typeface="DejaVu Sans"/>
              </a:rPr>
              <a:t>Vale</a:t>
            </a:r>
            <a:r>
              <a:rPr b="0" lang="pt-BR" sz="2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28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Arial"/>
                <a:ea typeface="DejaVu Sans"/>
              </a:rPr>
              <a:t>pena</a:t>
            </a:r>
            <a:r>
              <a:rPr b="0" lang="pt-BR" sz="2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Arial"/>
                <a:ea typeface="DejaVu Sans"/>
              </a:rPr>
              <a:t>ordenar</a:t>
            </a:r>
            <a:r>
              <a:rPr b="0" lang="pt-BR" sz="2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2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Arial"/>
                <a:ea typeface="DejaVu Sans"/>
              </a:rPr>
              <a:t>depois</a:t>
            </a:r>
            <a:r>
              <a:rPr b="0" lang="pt-BR" sz="2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buscar?</a:t>
            </a:r>
            <a:endParaRPr b="0" lang="pt-BR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800" spc="-6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800" spc="-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Bom</a:t>
            </a:r>
            <a:r>
              <a:rPr b="0" lang="pt-BR" sz="2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senso</a:t>
            </a:r>
            <a:r>
              <a:rPr b="0" lang="pt-BR" sz="24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2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programador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8" name="CustomShape 3_3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F191EE5-BCE7-4F05-9E6E-32D706D794E2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4_3"/>
          <p:cNvSpPr/>
          <p:nvPr/>
        </p:nvSpPr>
        <p:spPr>
          <a:xfrm>
            <a:off x="1389960" y="1328040"/>
            <a:ext cx="64065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000" spc="-12" strike="noStrike">
                <a:solidFill>
                  <a:srgbClr val="000000"/>
                </a:solidFill>
                <a:latin typeface="Arial"/>
                <a:ea typeface="DejaVu Sans"/>
              </a:rPr>
              <a:t>Complexidade</a:t>
            </a:r>
            <a:r>
              <a:rPr b="0" lang="pt-BR" sz="30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30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000" spc="-7" strike="noStrike">
                <a:solidFill>
                  <a:srgbClr val="000000"/>
                </a:solidFill>
                <a:latin typeface="Arial"/>
                <a:ea typeface="DejaVu Sans"/>
              </a:rPr>
              <a:t>algoritmos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90" name="object 6_3"/>
          <p:cNvSpPr/>
          <p:nvPr/>
        </p:nvSpPr>
        <p:spPr>
          <a:xfrm>
            <a:off x="1965960" y="2025000"/>
            <a:ext cx="9913320" cy="28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50000"/>
              </a:lnSpc>
              <a:spcBef>
                <a:spcPts val="99"/>
              </a:spcBef>
            </a:pPr>
            <a:r>
              <a:rPr b="0" lang="pt-BR" sz="2400" spc="-41" strike="noStrike">
                <a:solidFill>
                  <a:srgbClr val="000000"/>
                </a:solidFill>
                <a:latin typeface="Arial"/>
                <a:ea typeface="DejaVu Sans"/>
              </a:rPr>
              <a:t>Pode estar relacionado a diversos fatores:</a:t>
            </a:r>
            <a:endParaRPr b="0" lang="pt-BR" sz="2400" spc="-1" strike="noStrike">
              <a:latin typeface="Arial"/>
            </a:endParaRPr>
          </a:p>
          <a:p>
            <a:pPr marL="355680" indent="-34236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4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Tempo de execução</a:t>
            </a:r>
            <a:endParaRPr b="0" lang="pt-BR" sz="2400" spc="-1" strike="noStrike">
              <a:latin typeface="Arial"/>
            </a:endParaRPr>
          </a:p>
          <a:p>
            <a:pPr marL="355680" indent="-34236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Utilização de memória principal</a:t>
            </a:r>
            <a:endParaRPr b="0" lang="pt-BR" sz="2400" spc="-1" strike="noStrike">
              <a:latin typeface="Arial"/>
            </a:endParaRPr>
          </a:p>
          <a:p>
            <a:pPr marL="355680" indent="-34236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Utilização de disco (E/S)</a:t>
            </a:r>
            <a:endParaRPr b="0" lang="pt-BR" sz="2400" spc="-1" strike="noStrike">
              <a:latin typeface="Arial"/>
            </a:endParaRPr>
          </a:p>
          <a:p>
            <a:pPr marL="355680" indent="-34236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Consumo de energia etc...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1" name="CustomShape 3_4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797A3148-9D9D-4D3A-9699-A509ECDF56E0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2" name="object 2_3"/>
          <p:cNvSpPr/>
          <p:nvPr/>
        </p:nvSpPr>
        <p:spPr>
          <a:xfrm>
            <a:off x="712800" y="340200"/>
            <a:ext cx="1076544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Introdução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–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7" strike="noStrike">
                <a:solidFill>
                  <a:srgbClr val="03607a"/>
                </a:solidFill>
                <a:latin typeface="Calibri"/>
                <a:ea typeface="DejaVu Sans"/>
              </a:rPr>
              <a:t>Análise de algoritmo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8_3"/>
          <p:cNvSpPr/>
          <p:nvPr/>
        </p:nvSpPr>
        <p:spPr>
          <a:xfrm>
            <a:off x="1389960" y="1652400"/>
            <a:ext cx="42285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4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7" strike="noStrike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b="0" lang="pt-BR" sz="32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Arial"/>
                <a:ea typeface="DejaVu Sans"/>
              </a:rPr>
              <a:t>Assintótica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object 10_0"/>
          <p:cNvSpPr/>
          <p:nvPr/>
        </p:nvSpPr>
        <p:spPr>
          <a:xfrm>
            <a:off x="1965960" y="2509560"/>
            <a:ext cx="9913320" cy="12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À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medida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em que a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entrada cresce,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complexidade do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algoritmo </a:t>
            </a:r>
            <a:r>
              <a:rPr b="0" lang="pt-BR" sz="2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proporcionalmente</a:t>
            </a:r>
            <a:r>
              <a:rPr b="0" lang="pt-BR" sz="2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tende</a:t>
            </a:r>
            <a:r>
              <a:rPr b="0" lang="pt-BR" sz="2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2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uma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r>
              <a:rPr b="0" lang="pt-BR" sz="2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conhecida: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</a:pP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O(n</a:t>
            </a:r>
            <a:r>
              <a:rPr b="0" lang="pt-BR" sz="2400" spc="-7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),</a:t>
            </a:r>
            <a:r>
              <a:rPr b="0" lang="pt-BR" sz="2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O(log n), O(n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400" spc="-7" strike="noStrike">
                <a:solidFill>
                  <a:srgbClr val="000000"/>
                </a:solidFill>
                <a:latin typeface="Arial"/>
                <a:ea typeface="DejaVu Sans"/>
              </a:rPr>
              <a:t>log n)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5" name="CustomShape 3_4"/>
          <p:cNvSpPr/>
          <p:nvPr/>
        </p:nvSpPr>
        <p:spPr>
          <a:xfrm>
            <a:off x="502920" y="6325920"/>
            <a:ext cx="21283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6274D94-7A8F-4083-B925-CAFDFD360370}" type="slidenum">
              <a:rPr b="0" lang="pt-BR" sz="1200" spc="-1" strike="noStrike">
                <a:solidFill>
                  <a:srgbClr val="898989"/>
                </a:solidFill>
                <a:latin typeface="Arial"/>
                <a:ea typeface="DejaVu San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6" name="object 2_3"/>
          <p:cNvSpPr/>
          <p:nvPr/>
        </p:nvSpPr>
        <p:spPr>
          <a:xfrm>
            <a:off x="712800" y="340200"/>
            <a:ext cx="1076544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5000" spc="-7" strike="noStrike">
                <a:solidFill>
                  <a:srgbClr val="03607a"/>
                </a:solidFill>
                <a:latin typeface="Calibri"/>
                <a:ea typeface="DejaVu Sans"/>
              </a:rPr>
              <a:t>Introdução</a:t>
            </a:r>
            <a:r>
              <a:rPr b="0" lang="pt-BR" sz="5000" spc="-26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5000" spc="-1" strike="noStrike">
                <a:solidFill>
                  <a:srgbClr val="03607a"/>
                </a:solidFill>
                <a:latin typeface="Calibri"/>
                <a:ea typeface="DejaVu Sans"/>
              </a:rPr>
              <a:t>–</a:t>
            </a:r>
            <a:r>
              <a:rPr b="0" lang="pt-BR" sz="5000" spc="-21" strike="noStrike">
                <a:solidFill>
                  <a:srgbClr val="03607a"/>
                </a:solidFill>
                <a:latin typeface="Calibri"/>
                <a:ea typeface="DejaVu Sans"/>
              </a:rPr>
              <a:t> </a:t>
            </a:r>
            <a:r>
              <a:rPr b="0" lang="pt-BR" sz="4000" spc="-7" strike="noStrike">
                <a:solidFill>
                  <a:srgbClr val="03607a"/>
                </a:solidFill>
                <a:latin typeface="Calibri"/>
                <a:ea typeface="DejaVu Sans"/>
              </a:rPr>
              <a:t>Análise de algoritmo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Application>LibreOffice/7.1.3.2$Windows_X86_64 LibreOffice_project/47f78053abe362b9384784d31a6e56f8511eb1c1</Application>
  <AppVersion>15.0000</AppVersion>
  <Words>6157</Words>
  <Paragraphs>1295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2021-07-12T15:21:28Z</dcterms:created>
  <dc:creator/>
  <dc:description/>
  <dc:language>pt-BR</dc:language>
  <cp:lastModifiedBy/>
  <dcterms:modified xsi:type="dcterms:W3CDTF">2021-08-11T17:22:30Z</dcterms:modified>
  <cp:revision>63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LastSaved">
    <vt:filetime>2021-07-12T00:00:00Z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106</vt:i4>
  </property>
</Properties>
</file>