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65" r:id="rId16"/>
    <p:sldId id="266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53D10-FB84-413D-9BF6-675C2F4AD6AC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42B-7749-455A-8946-CE8D2635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4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1342B-7749-455A-8946-CE8D26351DA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2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 hidden="1"/>
          <p:cNvSpPr/>
          <p:nvPr/>
        </p:nvSpPr>
        <p:spPr>
          <a:xfrm>
            <a:off x="762120" y="826200"/>
            <a:ext cx="360" cy="90972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629DD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6"/>
          <p:cNvPicPr/>
          <p:nvPr/>
        </p:nvPicPr>
        <p:blipFill>
          <a:blip r:embed="rId14"/>
          <a:stretch/>
        </p:blipFill>
        <p:spPr>
          <a:xfrm>
            <a:off x="360" y="-82440"/>
            <a:ext cx="12187080" cy="6929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6"/>
          <p:cNvPicPr/>
          <p:nvPr/>
        </p:nvPicPr>
        <p:blipFill>
          <a:blip r:embed="rId14"/>
          <a:stretch/>
        </p:blipFill>
        <p:spPr>
          <a:xfrm>
            <a:off x="360" y="-81720"/>
            <a:ext cx="12187080" cy="6929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6"/>
          <p:cNvPicPr/>
          <p:nvPr/>
        </p:nvPicPr>
        <p:blipFill>
          <a:blip r:embed="rId14"/>
          <a:stretch/>
        </p:blipFill>
        <p:spPr>
          <a:xfrm>
            <a:off x="720" y="-81720"/>
            <a:ext cx="12187080" cy="69292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6"/>
          <p:cNvPicPr/>
          <p:nvPr/>
        </p:nvPicPr>
        <p:blipFill>
          <a:blip r:embed="rId14"/>
          <a:stretch/>
        </p:blipFill>
        <p:spPr>
          <a:xfrm>
            <a:off x="16560" y="-24120"/>
            <a:ext cx="12187080" cy="6929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g object 16" hidden="1"/>
          <p:cNvSpPr/>
          <p:nvPr/>
        </p:nvSpPr>
        <p:spPr>
          <a:xfrm>
            <a:off x="762120" y="826200"/>
            <a:ext cx="360" cy="90972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629DD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Imagem 6"/>
          <p:cNvPicPr/>
          <p:nvPr/>
        </p:nvPicPr>
        <p:blipFill>
          <a:blip r:embed="rId14"/>
          <a:stretch/>
        </p:blipFill>
        <p:spPr>
          <a:xfrm>
            <a:off x="360" y="-82440"/>
            <a:ext cx="12187080" cy="692928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-21600" y="360"/>
            <a:ext cx="12207600" cy="6851520"/>
            <a:chOff x="-21600" y="360"/>
            <a:chExt cx="12207600" cy="6851520"/>
          </a:xfrm>
        </p:grpSpPr>
        <p:sp>
          <p:nvSpPr>
            <p:cNvPr id="196" name="CustomShape 2"/>
            <p:cNvSpPr/>
            <p:nvPr/>
          </p:nvSpPr>
          <p:spPr>
            <a:xfrm>
              <a:off x="0" y="360"/>
              <a:ext cx="12186000" cy="685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97" name="Imagem 10"/>
            <p:cNvPicPr/>
            <p:nvPr/>
          </p:nvPicPr>
          <p:blipFill>
            <a:blip r:embed="rId2"/>
            <a:srcRect b="2550"/>
            <a:stretch/>
          </p:blipFill>
          <p:spPr>
            <a:xfrm>
              <a:off x="-21600" y="360"/>
              <a:ext cx="12207600" cy="6851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8" name="CustomShape 3"/>
          <p:cNvSpPr/>
          <p:nvPr/>
        </p:nvSpPr>
        <p:spPr>
          <a:xfrm>
            <a:off x="1040760" y="3276720"/>
            <a:ext cx="10703160" cy="97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800" b="1" strike="noStrike" spc="-1">
                <a:solidFill>
                  <a:srgbClr val="0070C0"/>
                </a:solidFill>
                <a:latin typeface="Calibri"/>
                <a:ea typeface="DejaVu Sans"/>
              </a:rPr>
              <a:t>Algoritmos e Estrutura de Dados 2</a:t>
            </a:r>
            <a:endParaRPr lang="pt-BR" sz="5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084480" y="4672080"/>
            <a:ext cx="40784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CC"/>
                </a:solidFill>
                <a:latin typeface="Calibri"/>
                <a:ea typeface="DejaVu Sans"/>
              </a:rPr>
              <a:t>Prof Pedro Corrêa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_1"/>
          <p:cNvSpPr/>
          <p:nvPr/>
        </p:nvSpPr>
        <p:spPr>
          <a:xfrm>
            <a:off x="712800" y="736560"/>
            <a:ext cx="943200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5000" b="0" strike="noStrike" spc="-7" dirty="0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Insertion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Sort</a:t>
            </a:r>
            <a:r>
              <a:rPr lang="pt-BR" sz="5000" b="0" strike="noStrike" spc="-21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12" dirty="0">
                <a:solidFill>
                  <a:srgbClr val="03607A"/>
                </a:solidFill>
                <a:latin typeface="Calibri"/>
                <a:ea typeface="DejaVu Sans"/>
              </a:rPr>
              <a:t>(Inserção)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243" name="CustomShape 3_6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A48E1A6-ED79-46C9-A18B-3AC7A45C19FF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4B8C35A-F7A0-4E5D-B955-6BA6FCD1A851}"/>
              </a:ext>
            </a:extLst>
          </p:cNvPr>
          <p:cNvSpPr txBox="1"/>
          <p:nvPr/>
        </p:nvSpPr>
        <p:spPr>
          <a:xfrm>
            <a:off x="989215" y="1327694"/>
            <a:ext cx="9667702" cy="5464637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94335" indent="-382270">
              <a:lnSpc>
                <a:spcPct val="150000"/>
              </a:lnSpc>
              <a:spcBef>
                <a:spcPts val="1355"/>
              </a:spcBef>
              <a:buClr>
                <a:srgbClr val="0095EB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800" spc="-30" dirty="0">
                <a:solidFill>
                  <a:srgbClr val="424242"/>
                </a:solidFill>
                <a:latin typeface="+mj-lt"/>
                <a:cs typeface="Microsoft Sans Serif"/>
              </a:rPr>
              <a:t>Exemplo:</a:t>
            </a:r>
            <a:r>
              <a:rPr sz="2800" spc="-3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5" dirty="0">
                <a:solidFill>
                  <a:srgbClr val="424242"/>
                </a:solidFill>
                <a:latin typeface="+mj-lt"/>
                <a:cs typeface="Courier New"/>
              </a:rPr>
              <a:t>[5,</a:t>
            </a:r>
            <a:r>
              <a:rPr lang="pt-BR" sz="2800" spc="-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15" dirty="0">
                <a:solidFill>
                  <a:srgbClr val="424242"/>
                </a:solidFill>
                <a:latin typeface="+mj-lt"/>
                <a:cs typeface="Courier New"/>
              </a:rPr>
              <a:t>3,</a:t>
            </a:r>
            <a:r>
              <a:rPr lang="pt-BR" sz="2800" spc="-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15" dirty="0">
                <a:solidFill>
                  <a:srgbClr val="424242"/>
                </a:solidFill>
                <a:latin typeface="+mj-lt"/>
                <a:cs typeface="Courier New"/>
              </a:rPr>
              <a:t>2,</a:t>
            </a:r>
            <a:r>
              <a:rPr lang="pt-BR" sz="2800" spc="-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15" dirty="0">
                <a:solidFill>
                  <a:srgbClr val="424242"/>
                </a:solidFill>
                <a:latin typeface="+mj-lt"/>
                <a:cs typeface="Courier New"/>
              </a:rPr>
              <a:t>1,</a:t>
            </a:r>
            <a:r>
              <a:rPr lang="pt-BR" sz="2800" spc="-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15" dirty="0">
                <a:solidFill>
                  <a:srgbClr val="424242"/>
                </a:solidFill>
                <a:latin typeface="+mj-lt"/>
                <a:cs typeface="Courier New"/>
              </a:rPr>
              <a:t>90,</a:t>
            </a:r>
            <a:r>
              <a:rPr lang="pt-BR" sz="2800" spc="-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15" dirty="0">
                <a:solidFill>
                  <a:srgbClr val="424242"/>
                </a:solidFill>
                <a:latin typeface="+mj-lt"/>
                <a:cs typeface="Courier New"/>
              </a:rPr>
              <a:t>6]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  <a:p>
            <a:pPr marL="851535" lvl="1" indent="-367030">
              <a:lnSpc>
                <a:spcPct val="150000"/>
              </a:lnSpc>
              <a:spcBef>
                <a:spcPts val="1135"/>
              </a:spcBef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[5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b="1" dirty="0">
                <a:solidFill>
                  <a:srgbClr val="0095EB"/>
                </a:solidFill>
                <a:latin typeface="+mj-lt"/>
                <a:cs typeface="Courier New"/>
              </a:rPr>
              <a:t>3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2,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1,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90,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6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]</a:t>
            </a:r>
            <a:r>
              <a:rPr sz="2800" spc="-6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: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li</a:t>
            </a:r>
            <a:r>
              <a:rPr sz="2800" spc="-25" dirty="0">
                <a:solidFill>
                  <a:srgbClr val="424242"/>
                </a:solidFill>
                <a:latin typeface="+mj-lt"/>
                <a:cs typeface="Microsoft Sans Serif"/>
              </a:rPr>
              <a:t>s</a:t>
            </a:r>
            <a:r>
              <a:rPr sz="2800" spc="30" dirty="0">
                <a:solidFill>
                  <a:srgbClr val="424242"/>
                </a:solidFill>
                <a:latin typeface="+mj-lt"/>
                <a:cs typeface="Microsoft Sans Serif"/>
              </a:rPr>
              <a:t>ta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20" dirty="0" err="1">
                <a:solidFill>
                  <a:srgbClr val="424242"/>
                </a:solidFill>
                <a:latin typeface="+mj-lt"/>
                <a:cs typeface="Microsoft Sans Serif"/>
              </a:rPr>
              <a:t>o</a:t>
            </a:r>
            <a:r>
              <a:rPr sz="2800" spc="-10" dirty="0" err="1">
                <a:solidFill>
                  <a:srgbClr val="424242"/>
                </a:solidFill>
                <a:latin typeface="+mj-lt"/>
                <a:cs typeface="Microsoft Sans Serif"/>
              </a:rPr>
              <a:t>rdenada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lang="pt-BR"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nos índices </a:t>
            </a:r>
            <a:r>
              <a:rPr sz="2800" spc="-5" dirty="0">
                <a:solidFill>
                  <a:srgbClr val="424242"/>
                </a:solidFill>
                <a:latin typeface="+mj-lt"/>
                <a:cs typeface="Microsoft Sans Serif"/>
              </a:rPr>
              <a:t>de</a:t>
            </a:r>
            <a:r>
              <a:rPr sz="2800" spc="-20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0−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0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  <a:p>
            <a:pPr marL="851535" lvl="1" indent="-367030">
              <a:lnSpc>
                <a:spcPct val="150000"/>
              </a:lnSpc>
              <a:spcBef>
                <a:spcPts val="1065"/>
              </a:spcBef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[3,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5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b="1" dirty="0">
                <a:solidFill>
                  <a:srgbClr val="0095EB"/>
                </a:solidFill>
                <a:latin typeface="+mj-lt"/>
                <a:cs typeface="Courier New"/>
              </a:rPr>
              <a:t>2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1,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90,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6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]</a:t>
            </a:r>
            <a:r>
              <a:rPr sz="2800" spc="-6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: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li</a:t>
            </a:r>
            <a:r>
              <a:rPr sz="2800" spc="-25" dirty="0">
                <a:solidFill>
                  <a:srgbClr val="424242"/>
                </a:solidFill>
                <a:latin typeface="+mj-lt"/>
                <a:cs typeface="Microsoft Sans Serif"/>
              </a:rPr>
              <a:t>s</a:t>
            </a:r>
            <a:r>
              <a:rPr sz="2800" spc="30" dirty="0">
                <a:solidFill>
                  <a:srgbClr val="424242"/>
                </a:solidFill>
                <a:latin typeface="+mj-lt"/>
                <a:cs typeface="Microsoft Sans Serif"/>
              </a:rPr>
              <a:t>ta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20" dirty="0">
                <a:solidFill>
                  <a:srgbClr val="424242"/>
                </a:solidFill>
                <a:latin typeface="+mj-lt"/>
                <a:cs typeface="Microsoft Sans Serif"/>
              </a:rPr>
              <a:t>o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rdenada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lang="pt-BR" sz="2800" spc="-15" dirty="0">
                <a:solidFill>
                  <a:srgbClr val="424242"/>
                </a:solidFill>
                <a:cs typeface="Microsoft Sans Serif"/>
              </a:rPr>
              <a:t>nos índices </a:t>
            </a:r>
            <a:r>
              <a:rPr sz="2800" spc="-5" dirty="0">
                <a:solidFill>
                  <a:srgbClr val="424242"/>
                </a:solidFill>
                <a:latin typeface="+mj-lt"/>
                <a:cs typeface="Microsoft Sans Serif"/>
              </a:rPr>
              <a:t>de</a:t>
            </a:r>
            <a:r>
              <a:rPr sz="2800" spc="-20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0−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1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  <a:p>
            <a:pPr marL="851535" lvl="1" indent="-367030">
              <a:lnSpc>
                <a:spcPct val="150000"/>
              </a:lnSpc>
              <a:spcBef>
                <a:spcPts val="1065"/>
              </a:spcBef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[2,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3,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5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b="1" dirty="0">
                <a:solidFill>
                  <a:srgbClr val="0095EB"/>
                </a:solidFill>
                <a:latin typeface="+mj-lt"/>
                <a:cs typeface="Courier New"/>
              </a:rPr>
              <a:t>1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90,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6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]</a:t>
            </a:r>
            <a:r>
              <a:rPr sz="2800" spc="-6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: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li</a:t>
            </a:r>
            <a:r>
              <a:rPr sz="2800" spc="-25" dirty="0">
                <a:solidFill>
                  <a:srgbClr val="424242"/>
                </a:solidFill>
                <a:latin typeface="+mj-lt"/>
                <a:cs typeface="Microsoft Sans Serif"/>
              </a:rPr>
              <a:t>s</a:t>
            </a:r>
            <a:r>
              <a:rPr sz="2800" spc="30" dirty="0">
                <a:solidFill>
                  <a:srgbClr val="424242"/>
                </a:solidFill>
                <a:latin typeface="+mj-lt"/>
                <a:cs typeface="Microsoft Sans Serif"/>
              </a:rPr>
              <a:t>ta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20" dirty="0">
                <a:solidFill>
                  <a:srgbClr val="424242"/>
                </a:solidFill>
                <a:latin typeface="+mj-lt"/>
                <a:cs typeface="Microsoft Sans Serif"/>
              </a:rPr>
              <a:t>o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rdenada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lang="pt-BR" sz="2800" spc="-15" dirty="0">
                <a:solidFill>
                  <a:srgbClr val="424242"/>
                </a:solidFill>
                <a:cs typeface="Microsoft Sans Serif"/>
              </a:rPr>
              <a:t>nos índices </a:t>
            </a:r>
            <a:r>
              <a:rPr sz="2800" spc="-5" dirty="0">
                <a:solidFill>
                  <a:srgbClr val="424242"/>
                </a:solidFill>
                <a:latin typeface="+mj-lt"/>
                <a:cs typeface="Microsoft Sans Serif"/>
              </a:rPr>
              <a:t>de</a:t>
            </a:r>
            <a:r>
              <a:rPr sz="2800" spc="-20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0−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2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  <a:p>
            <a:pPr marL="851535" lvl="1" indent="-367030">
              <a:lnSpc>
                <a:spcPct val="150000"/>
              </a:lnSpc>
              <a:spcBef>
                <a:spcPts val="1065"/>
              </a:spcBef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[1,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2,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3,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5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b="1" spc="-5" dirty="0">
                <a:solidFill>
                  <a:srgbClr val="0095EB"/>
                </a:solidFill>
                <a:latin typeface="+mj-lt"/>
                <a:cs typeface="Courier New"/>
              </a:rPr>
              <a:t>9</a:t>
            </a:r>
            <a:r>
              <a:rPr sz="2800" b="1" dirty="0">
                <a:solidFill>
                  <a:srgbClr val="0095EB"/>
                </a:solidFill>
                <a:latin typeface="+mj-lt"/>
                <a:cs typeface="Courier New"/>
              </a:rPr>
              <a:t>0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6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]</a:t>
            </a:r>
            <a:r>
              <a:rPr sz="2800" spc="-62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: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li</a:t>
            </a:r>
            <a:r>
              <a:rPr sz="2800" spc="-25" dirty="0">
                <a:solidFill>
                  <a:srgbClr val="424242"/>
                </a:solidFill>
                <a:latin typeface="+mj-lt"/>
                <a:cs typeface="Microsoft Sans Serif"/>
              </a:rPr>
              <a:t>s</a:t>
            </a:r>
            <a:r>
              <a:rPr sz="2800" spc="30" dirty="0">
                <a:solidFill>
                  <a:srgbClr val="424242"/>
                </a:solidFill>
                <a:latin typeface="+mj-lt"/>
                <a:cs typeface="Microsoft Sans Serif"/>
              </a:rPr>
              <a:t>ta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20" dirty="0">
                <a:solidFill>
                  <a:srgbClr val="424242"/>
                </a:solidFill>
                <a:latin typeface="+mj-lt"/>
                <a:cs typeface="Microsoft Sans Serif"/>
              </a:rPr>
              <a:t>o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rdenada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lang="pt-BR" sz="2800" spc="-15" dirty="0">
                <a:solidFill>
                  <a:srgbClr val="424242"/>
                </a:solidFill>
                <a:cs typeface="Microsoft Sans Serif"/>
              </a:rPr>
              <a:t>nos índices </a:t>
            </a:r>
            <a:r>
              <a:rPr sz="2800" spc="-5" dirty="0">
                <a:solidFill>
                  <a:srgbClr val="424242"/>
                </a:solidFill>
                <a:latin typeface="+mj-lt"/>
                <a:cs typeface="Microsoft Sans Serif"/>
              </a:rPr>
              <a:t>de</a:t>
            </a:r>
            <a:r>
              <a:rPr sz="2800" spc="-20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0−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3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  <a:p>
            <a:pPr marL="851535" lvl="1" indent="-367030">
              <a:lnSpc>
                <a:spcPct val="150000"/>
              </a:lnSpc>
              <a:spcBef>
                <a:spcPts val="1065"/>
              </a:spcBef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[1,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2,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3,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5,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90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,</a:t>
            </a:r>
            <a:r>
              <a:rPr lang="pt-BR" sz="280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b="1" dirty="0">
                <a:solidFill>
                  <a:srgbClr val="0095EB"/>
                </a:solidFill>
                <a:latin typeface="+mj-lt"/>
                <a:cs typeface="Courier New"/>
              </a:rPr>
              <a:t>6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]</a:t>
            </a:r>
            <a:r>
              <a:rPr sz="2800" spc="-620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: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li</a:t>
            </a:r>
            <a:r>
              <a:rPr sz="2800" spc="-25" dirty="0">
                <a:solidFill>
                  <a:srgbClr val="424242"/>
                </a:solidFill>
                <a:latin typeface="+mj-lt"/>
                <a:cs typeface="Microsoft Sans Serif"/>
              </a:rPr>
              <a:t>s</a:t>
            </a:r>
            <a:r>
              <a:rPr sz="2800" spc="30" dirty="0">
                <a:solidFill>
                  <a:srgbClr val="424242"/>
                </a:solidFill>
                <a:latin typeface="+mj-lt"/>
                <a:cs typeface="Microsoft Sans Serif"/>
              </a:rPr>
              <a:t>ta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20" dirty="0">
                <a:solidFill>
                  <a:srgbClr val="424242"/>
                </a:solidFill>
                <a:latin typeface="+mj-lt"/>
                <a:cs typeface="Microsoft Sans Serif"/>
              </a:rPr>
              <a:t>o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rdenada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lang="pt-BR" sz="2800" spc="-15" dirty="0">
                <a:solidFill>
                  <a:srgbClr val="424242"/>
                </a:solidFill>
                <a:cs typeface="Microsoft Sans Serif"/>
              </a:rPr>
              <a:t>nos índices </a:t>
            </a:r>
            <a:r>
              <a:rPr sz="2800" spc="-5" dirty="0">
                <a:solidFill>
                  <a:srgbClr val="424242"/>
                </a:solidFill>
                <a:latin typeface="+mj-lt"/>
                <a:cs typeface="Microsoft Sans Serif"/>
              </a:rPr>
              <a:t>de</a:t>
            </a:r>
            <a:r>
              <a:rPr sz="2800" spc="-20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0−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4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  <a:p>
            <a:pPr marL="851535" lvl="1" indent="-367030">
              <a:lnSpc>
                <a:spcPct val="150000"/>
              </a:lnSpc>
              <a:spcBef>
                <a:spcPts val="1065"/>
              </a:spcBef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[1,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2,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3,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5,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6,</a:t>
            </a:r>
            <a:r>
              <a:rPr lang="pt-BR" sz="2800" spc="-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90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]</a:t>
            </a:r>
            <a:r>
              <a:rPr sz="2800" spc="-615" dirty="0">
                <a:solidFill>
                  <a:srgbClr val="424242"/>
                </a:solidFill>
                <a:latin typeface="+mj-lt"/>
                <a:cs typeface="Courier New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: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li</a:t>
            </a:r>
            <a:r>
              <a:rPr sz="2800" spc="-25" dirty="0">
                <a:solidFill>
                  <a:srgbClr val="424242"/>
                </a:solidFill>
                <a:latin typeface="+mj-lt"/>
                <a:cs typeface="Microsoft Sans Serif"/>
              </a:rPr>
              <a:t>s</a:t>
            </a:r>
            <a:r>
              <a:rPr sz="2800" spc="30" dirty="0">
                <a:solidFill>
                  <a:srgbClr val="424242"/>
                </a:solidFill>
                <a:latin typeface="+mj-lt"/>
                <a:cs typeface="Microsoft Sans Serif"/>
              </a:rPr>
              <a:t>ta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20" dirty="0">
                <a:solidFill>
                  <a:srgbClr val="424242"/>
                </a:solidFill>
                <a:latin typeface="+mj-lt"/>
                <a:cs typeface="Microsoft Sans Serif"/>
              </a:rPr>
              <a:t>o</a:t>
            </a:r>
            <a:r>
              <a:rPr sz="2800" spc="-10" dirty="0">
                <a:solidFill>
                  <a:srgbClr val="424242"/>
                </a:solidFill>
                <a:latin typeface="+mj-lt"/>
                <a:cs typeface="Microsoft Sans Serif"/>
              </a:rPr>
              <a:t>rdenada</a:t>
            </a:r>
            <a:r>
              <a:rPr sz="2800" spc="-15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lang="pt-BR" sz="2800" spc="-15" dirty="0">
                <a:solidFill>
                  <a:srgbClr val="424242"/>
                </a:solidFill>
                <a:cs typeface="Microsoft Sans Serif"/>
              </a:rPr>
              <a:t>nos índices </a:t>
            </a:r>
            <a:r>
              <a:rPr sz="2800" spc="-5" dirty="0">
                <a:solidFill>
                  <a:srgbClr val="424242"/>
                </a:solidFill>
                <a:latin typeface="+mj-lt"/>
                <a:cs typeface="Microsoft Sans Serif"/>
              </a:rPr>
              <a:t>de</a:t>
            </a:r>
            <a:r>
              <a:rPr sz="2800" spc="-20" dirty="0">
                <a:solidFill>
                  <a:srgbClr val="424242"/>
                </a:solidFill>
                <a:latin typeface="+mj-lt"/>
                <a:cs typeface="Microsoft Sans Serif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+mj-lt"/>
                <a:cs typeface="Courier New"/>
              </a:rPr>
              <a:t>0−</a:t>
            </a:r>
            <a:r>
              <a:rPr sz="2800" dirty="0">
                <a:solidFill>
                  <a:srgbClr val="424242"/>
                </a:solidFill>
                <a:latin typeface="+mj-lt"/>
                <a:cs typeface="Courier New"/>
              </a:rPr>
              <a:t>5</a:t>
            </a:r>
            <a:r>
              <a:rPr sz="2800" spc="-90" dirty="0">
                <a:solidFill>
                  <a:srgbClr val="424242"/>
                </a:solidFill>
                <a:latin typeface="+mj-lt"/>
                <a:cs typeface="Microsoft Sans Serif"/>
              </a:rPr>
              <a:t>.</a:t>
            </a:r>
            <a:endParaRPr sz="2800" dirty="0">
              <a:latin typeface="+mj-lt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315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3_2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E901FEDE-F15A-4E0E-833E-C985C24A34BF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58" name="object 3_1"/>
          <p:cNvSpPr/>
          <p:nvPr/>
        </p:nvSpPr>
        <p:spPr>
          <a:xfrm>
            <a:off x="712800" y="1642320"/>
            <a:ext cx="11166480" cy="2254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600" b="0" strike="noStrike" spc="-7" dirty="0">
                <a:solidFill>
                  <a:srgbClr val="0000FF"/>
                </a:solidFill>
                <a:latin typeface="Arial"/>
                <a:ea typeface="DejaVu Sans"/>
              </a:rPr>
              <a:t>Vantagens</a:t>
            </a:r>
            <a:endParaRPr lang="pt-BR" sz="2600" b="0" strike="noStrike" spc="-1" dirty="0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lang="pt-BR" dirty="0"/>
              <a:t>É o método a ser utilizado quando o arquivo está "quase" ordenado</a:t>
            </a: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lang="pt-BR" dirty="0"/>
              <a:t>É um bom algoritmo quando se desejar adicionar poucos elementos em um arquivo já ordenado, pois seu custo é linear</a:t>
            </a:r>
            <a:endParaRPr lang="pt-BR" sz="2000" b="0" strike="noStrike" spc="-1" dirty="0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lang="pt-BR" dirty="0"/>
              <a:t>O algoritmo de ordenação por inserção é </a:t>
            </a:r>
            <a:r>
              <a:rPr lang="pt-BR" b="1" dirty="0"/>
              <a:t>estável</a:t>
            </a:r>
            <a:endParaRPr lang="pt-BR" sz="2000" b="1" strike="noStrike" spc="-1" dirty="0">
              <a:latin typeface="Arial"/>
            </a:endParaRPr>
          </a:p>
        </p:txBody>
      </p:sp>
      <p:sp>
        <p:nvSpPr>
          <p:cNvPr id="259" name="object 2_2"/>
          <p:cNvSpPr/>
          <p:nvPr/>
        </p:nvSpPr>
        <p:spPr>
          <a:xfrm>
            <a:off x="712800" y="736560"/>
            <a:ext cx="943200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5000" b="0" strike="noStrike" spc="-7" dirty="0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Insertion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Sort</a:t>
            </a:r>
            <a:r>
              <a:rPr lang="pt-BR" sz="5000" b="0" strike="noStrike" spc="-21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12" dirty="0">
                <a:solidFill>
                  <a:srgbClr val="03607A"/>
                </a:solidFill>
                <a:latin typeface="Calibri"/>
                <a:ea typeface="DejaVu Sans"/>
              </a:rPr>
              <a:t>(Inserção)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260" name="object 3_3"/>
          <p:cNvSpPr/>
          <p:nvPr/>
        </p:nvSpPr>
        <p:spPr>
          <a:xfrm>
            <a:off x="684000" y="4821238"/>
            <a:ext cx="11166480" cy="853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600" b="0" strike="noStrike" spc="-7" dirty="0">
                <a:solidFill>
                  <a:srgbClr val="0000FF"/>
                </a:solidFill>
                <a:latin typeface="Arial"/>
                <a:ea typeface="DejaVu Sans"/>
              </a:rPr>
              <a:t>Desvantagem</a:t>
            </a:r>
            <a:endParaRPr lang="pt-BR" sz="2600" b="0" strike="noStrike" spc="-1" dirty="0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lang="pt-BR" dirty="0"/>
              <a:t>Alto custo de movimentação de elementos no vetor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7FCA75D9-B1A9-4088-9F16-EC55E752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673330"/>
            <a:ext cx="4210427" cy="4703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1" name="CustomShape 3_7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0C3CB973-2E87-41BC-8CBB-7BF445770F54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4ED126-43B7-43E7-8803-4143FB7A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2327"/>
            <a:ext cx="3801687" cy="4256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409BDEC-CB95-431D-AF25-6C1C26BFF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440" y="1839427"/>
            <a:ext cx="4937160" cy="4703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991880" y="846360"/>
            <a:ext cx="8223480" cy="11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r>
              <a:rPr lang="pt-BR" sz="4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da aula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487880" y="2579760"/>
            <a:ext cx="9492120" cy="11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Utilizar o método de ordenação </a:t>
            </a:r>
            <a:r>
              <a:rPr lang="pt-BR" sz="3200" b="1" spc="-1" dirty="0" err="1">
                <a:solidFill>
                  <a:srgbClr val="000000"/>
                </a:solidFill>
                <a:latin typeface="Arial"/>
                <a:ea typeface="DejaVu Sans"/>
              </a:rPr>
              <a:t>Insert</a:t>
            </a:r>
            <a:r>
              <a:rPr lang="pt-BR" sz="3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ion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8EE2EB7-0D51-49F9-A91D-0D8A8B6C9779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207880" y="6356160"/>
            <a:ext cx="8147160" cy="299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998360" y="1403640"/>
            <a:ext cx="10187280" cy="49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pt-BR" sz="3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Insertion</a:t>
            </a: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 Conclusão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980720" y="214560"/>
            <a:ext cx="8223480" cy="11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D786D5E-B2D5-488F-9A88-476CBD841981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207880" y="6356160"/>
            <a:ext cx="8147160" cy="299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_0"/>
          <p:cNvSpPr/>
          <p:nvPr/>
        </p:nvSpPr>
        <p:spPr>
          <a:xfrm>
            <a:off x="1998360" y="1403640"/>
            <a:ext cx="10187280" cy="49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2. </a:t>
            </a:r>
            <a:r>
              <a:rPr lang="pt-BR" sz="3600" b="1" strike="noStrike" spc="-1" dirty="0" err="1">
                <a:solidFill>
                  <a:srgbClr val="CCCACA"/>
                </a:solidFill>
                <a:latin typeface="Arial"/>
                <a:ea typeface="DejaVu Sans"/>
              </a:rPr>
              <a:t>Insertion</a:t>
            </a: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 </a:t>
            </a:r>
            <a:r>
              <a:rPr lang="pt-BR" sz="3600" b="1" strike="noStrike" spc="-1" dirty="0" err="1">
                <a:solidFill>
                  <a:srgbClr val="CCCACA"/>
                </a:solidFill>
                <a:latin typeface="Arial"/>
                <a:ea typeface="DejaVu Sans"/>
              </a:rPr>
              <a:t>Sort</a:t>
            </a: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3. Conclusão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09" name="CustomShape 2_0"/>
          <p:cNvSpPr/>
          <p:nvPr/>
        </p:nvSpPr>
        <p:spPr>
          <a:xfrm>
            <a:off x="1980720" y="214560"/>
            <a:ext cx="8223480" cy="11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0" name="CustomShape 3_8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E01C2359-FFF9-42CC-AD85-AC298CD53B30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11" name="CustomShape 4_0"/>
          <p:cNvSpPr/>
          <p:nvPr/>
        </p:nvSpPr>
        <p:spPr>
          <a:xfrm>
            <a:off x="2207880" y="6356160"/>
            <a:ext cx="8147160" cy="299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_0"/>
          <p:cNvSpPr/>
          <p:nvPr/>
        </p:nvSpPr>
        <p:spPr>
          <a:xfrm>
            <a:off x="712800" y="736560"/>
            <a:ext cx="381096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5000" b="0" strike="noStrike" spc="-7">
                <a:solidFill>
                  <a:srgbClr val="03607A"/>
                </a:solidFill>
                <a:latin typeface="Calibri"/>
                <a:ea typeface="DejaVu Sans"/>
              </a:rPr>
              <a:t>In</a:t>
            </a:r>
            <a:r>
              <a:rPr lang="pt-BR" sz="5000" b="0" strike="noStrike" spc="-1">
                <a:solidFill>
                  <a:srgbClr val="03607A"/>
                </a:solidFill>
                <a:latin typeface="Calibri"/>
                <a:ea typeface="DejaVu Sans"/>
              </a:rPr>
              <a:t>t</a:t>
            </a:r>
            <a:r>
              <a:rPr lang="pt-BR" sz="5000" b="0" strike="noStrike" spc="-7">
                <a:solidFill>
                  <a:srgbClr val="03607A"/>
                </a:solidFill>
                <a:latin typeface="Calibri"/>
                <a:ea typeface="DejaVu Sans"/>
              </a:rPr>
              <a:t>rod</a:t>
            </a:r>
            <a:r>
              <a:rPr lang="pt-BR" sz="5000" b="0" strike="noStrike" spc="-12">
                <a:solidFill>
                  <a:srgbClr val="03607A"/>
                </a:solidFill>
                <a:latin typeface="Calibri"/>
                <a:ea typeface="DejaVu Sans"/>
              </a:rPr>
              <a:t>u</a:t>
            </a:r>
            <a:r>
              <a:rPr lang="pt-BR" sz="5000" b="0" strike="noStrike" spc="-1">
                <a:solidFill>
                  <a:srgbClr val="03607A"/>
                </a:solidFill>
                <a:latin typeface="Calibri"/>
                <a:ea typeface="DejaVu Sans"/>
              </a:rPr>
              <a:t>ç</a:t>
            </a:r>
            <a:r>
              <a:rPr lang="pt-BR" sz="5000" b="0" strike="noStrike" spc="-7">
                <a:solidFill>
                  <a:srgbClr val="03607A"/>
                </a:solidFill>
                <a:latin typeface="Calibri"/>
                <a:ea typeface="DejaVu Sans"/>
              </a:rPr>
              <a:t>ã</a:t>
            </a:r>
            <a:r>
              <a:rPr lang="pt-BR" sz="5000" b="0" strike="noStrike" spc="-1">
                <a:solidFill>
                  <a:srgbClr val="03607A"/>
                </a:solidFill>
                <a:latin typeface="Calibri"/>
                <a:ea typeface="DejaVu Sans"/>
              </a:rPr>
              <a:t>o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213" name="CustomShape 3_0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79B6E9A-05B6-4823-B9ED-E113D09A15B7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14" name="object 3_0"/>
          <p:cNvSpPr/>
          <p:nvPr/>
        </p:nvSpPr>
        <p:spPr>
          <a:xfrm>
            <a:off x="712800" y="1894320"/>
            <a:ext cx="11166480" cy="3903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6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A ordenação </a:t>
            </a:r>
            <a:r>
              <a:rPr lang="pt-BR" sz="2600" b="0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Insertion</a:t>
            </a:r>
            <a:r>
              <a:rPr lang="pt-BR" sz="26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0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r>
              <a:rPr lang="pt-BR" sz="26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 é a 3ª ordenação mais básica </a:t>
            </a:r>
            <a:endParaRPr lang="pt-BR" sz="2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6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pt-BR" sz="22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A 1ª é a </a:t>
            </a:r>
            <a:r>
              <a:rPr lang="pt-BR" sz="2200" b="0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Bubble</a:t>
            </a:r>
            <a:r>
              <a:rPr lang="pt-BR" sz="22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r>
              <a:rPr lang="pt-BR" sz="22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 e a 2ª é a </a:t>
            </a:r>
            <a:r>
              <a:rPr lang="pt-BR" sz="2200" b="0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Selection</a:t>
            </a:r>
            <a:r>
              <a:rPr lang="pt-BR" sz="22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endParaRPr lang="pt-BR" sz="2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lang="pt-BR" sz="2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pt-BR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Inicialmente ordena os dois primeiros elementos do vetor e em seguida vai inserindo os demais, um de cada vez, em suas respectivas posições</a:t>
            </a:r>
            <a:endParaRPr lang="pt-BR" sz="2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2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lang="pt-BR" sz="2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pt-BR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complexidade deste algoritmo será sempre O(n</a:t>
            </a:r>
            <a:r>
              <a:rPr lang="pt-BR" sz="2600" b="0" strike="noStrike" spc="-1" baseline="33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pt-BR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t-BR" sz="2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lang="pt-BR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_1"/>
          <p:cNvSpPr/>
          <p:nvPr/>
        </p:nvSpPr>
        <p:spPr>
          <a:xfrm>
            <a:off x="1998360" y="1403640"/>
            <a:ext cx="10187280" cy="49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2. </a:t>
            </a:r>
            <a:r>
              <a:rPr lang="pt-BR" sz="3600" b="1" strike="noStrike" spc="-1" dirty="0" err="1">
                <a:solidFill>
                  <a:srgbClr val="CCCACA"/>
                </a:solidFill>
                <a:latin typeface="Arial"/>
                <a:ea typeface="DejaVu Sans"/>
              </a:rPr>
              <a:t>Insertion</a:t>
            </a: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 </a:t>
            </a:r>
            <a:r>
              <a:rPr lang="pt-BR" sz="3600" b="1" strike="noStrike" spc="-1" dirty="0" err="1">
                <a:solidFill>
                  <a:srgbClr val="CCCACA"/>
                </a:solidFill>
                <a:latin typeface="Arial"/>
                <a:ea typeface="DejaVu Sans"/>
              </a:rPr>
              <a:t>Sort</a:t>
            </a: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3. Conclusão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16" name="CustomShape 2_2"/>
          <p:cNvSpPr/>
          <p:nvPr/>
        </p:nvSpPr>
        <p:spPr>
          <a:xfrm>
            <a:off x="1980720" y="214560"/>
            <a:ext cx="8223480" cy="11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7" name="CustomShape 3_9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80B0E72-E0DE-4CA5-AD30-B8D899573062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18" name="CustomShape 4_2"/>
          <p:cNvSpPr/>
          <p:nvPr/>
        </p:nvSpPr>
        <p:spPr>
          <a:xfrm>
            <a:off x="2207880" y="6356160"/>
            <a:ext cx="8147160" cy="299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_2"/>
          <p:cNvSpPr/>
          <p:nvPr/>
        </p:nvSpPr>
        <p:spPr>
          <a:xfrm>
            <a:off x="1998360" y="1403640"/>
            <a:ext cx="10187280" cy="49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1. Introdução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pt-BR" sz="3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Insertion</a:t>
            </a:r>
            <a:r>
              <a:rPr lang="pt-BR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endParaRPr lang="pt-BR" sz="3600" b="0" strike="noStrike" spc="-1" dirty="0">
              <a:latin typeface="Arial"/>
            </a:endParaRPr>
          </a:p>
          <a:p>
            <a:pPr marL="533520" indent="-527760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 dirty="0">
                <a:solidFill>
                  <a:srgbClr val="CCCACA"/>
                </a:solidFill>
                <a:latin typeface="Arial"/>
                <a:ea typeface="DejaVu Sans"/>
              </a:rPr>
              <a:t>3. Conclusão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20" name="CustomShape 2_1"/>
          <p:cNvSpPr/>
          <p:nvPr/>
        </p:nvSpPr>
        <p:spPr>
          <a:xfrm>
            <a:off x="1980720" y="214560"/>
            <a:ext cx="8223480" cy="11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21" name="CustomShape 3_10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EE713B09-72E3-4B2F-9219-8345365F0F84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2" name="CustomShape 4_1"/>
          <p:cNvSpPr/>
          <p:nvPr/>
        </p:nvSpPr>
        <p:spPr>
          <a:xfrm>
            <a:off x="2207880" y="6356160"/>
            <a:ext cx="8147160" cy="299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_7"/>
          <p:cNvSpPr/>
          <p:nvPr/>
        </p:nvSpPr>
        <p:spPr>
          <a:xfrm>
            <a:off x="712800" y="736560"/>
            <a:ext cx="943200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5000" b="0" strike="noStrike" spc="-7" dirty="0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Insertion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Sort</a:t>
            </a:r>
            <a:r>
              <a:rPr lang="pt-BR" sz="5000" b="0" strike="noStrike" spc="-21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12" dirty="0">
                <a:solidFill>
                  <a:srgbClr val="03607A"/>
                </a:solidFill>
                <a:latin typeface="Calibri"/>
                <a:ea typeface="DejaVu Sans"/>
              </a:rPr>
              <a:t>(Inserção)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224" name="object 4_1"/>
          <p:cNvSpPr/>
          <p:nvPr/>
        </p:nvSpPr>
        <p:spPr>
          <a:xfrm>
            <a:off x="928439" y="1499040"/>
            <a:ext cx="11108389" cy="8539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92960" rIns="0" bIns="0">
            <a:spAutoFit/>
          </a:bodyPr>
          <a:lstStyle/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lang="pt-BR" sz="3200" b="1" strike="noStrike" spc="-41" dirty="0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lang="pt-BR" sz="3200" b="1" strike="noStrike" spc="-32" dirty="0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pt-BR" sz="3200" b="1" strike="noStrike" spc="-7" dirty="0">
                <a:solidFill>
                  <a:srgbClr val="000000"/>
                </a:solidFill>
                <a:latin typeface="Constantia"/>
                <a:ea typeface="DejaVu Sans"/>
              </a:rPr>
              <a:t>básica: (</a:t>
            </a:r>
            <a:r>
              <a:rPr lang="pt-BR" sz="3200" b="1" strike="noStrike" spc="-7" dirty="0">
                <a:solidFill>
                  <a:srgbClr val="0000CC"/>
                </a:solidFill>
                <a:latin typeface="Constantia"/>
                <a:ea typeface="DejaVu Sans"/>
              </a:rPr>
              <a:t>Analogia com o jogo de cartas de baralho</a:t>
            </a:r>
            <a:r>
              <a:rPr lang="pt-BR" sz="3200" b="1" strike="noStrike" spc="-7" dirty="0">
                <a:solidFill>
                  <a:srgbClr val="000000"/>
                </a:solidFill>
                <a:latin typeface="Constantia"/>
                <a:ea typeface="DejaVu Sans"/>
              </a:rPr>
              <a:t>)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25" name="CustomShape 3_1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DC609E5-E546-4B9F-8354-12DE0109EBF6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BEF461-FBE4-40EF-99B6-B94FB9A11E13}"/>
              </a:ext>
            </a:extLst>
          </p:cNvPr>
          <p:cNvSpPr txBox="1"/>
          <p:nvPr/>
        </p:nvSpPr>
        <p:spPr>
          <a:xfrm>
            <a:off x="413549" y="2717543"/>
            <a:ext cx="11673164" cy="39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9300" marR="358775" lvl="1" indent="-279400">
              <a:lnSpc>
                <a:spcPts val="2300"/>
              </a:lnSpc>
              <a:spcBef>
                <a:spcPts val="1015"/>
              </a:spcBef>
              <a:buChar char="•"/>
              <a:tabLst>
                <a:tab pos="755015" algn="l"/>
                <a:tab pos="755650" algn="l"/>
              </a:tabLst>
            </a:pPr>
            <a:r>
              <a:rPr lang="pt-BR" sz="2800" dirty="0">
                <a:latin typeface="+mj-lt"/>
                <a:cs typeface="Tahoma"/>
              </a:rPr>
              <a:t>As </a:t>
            </a:r>
            <a:r>
              <a:rPr lang="pt-BR" sz="2800" spc="-5" dirty="0">
                <a:latin typeface="+mj-lt"/>
                <a:cs typeface="Tahoma"/>
              </a:rPr>
              <a:t>cartas </a:t>
            </a:r>
            <a:r>
              <a:rPr lang="pt-BR" sz="2800" dirty="0">
                <a:latin typeface="+mj-lt"/>
                <a:cs typeface="Tahoma"/>
              </a:rPr>
              <a:t>são </a:t>
            </a:r>
            <a:r>
              <a:rPr lang="pt-BR" sz="2800" spc="-5" dirty="0">
                <a:latin typeface="+mj-lt"/>
                <a:cs typeface="Tahoma"/>
              </a:rPr>
              <a:t>ordenadas da esquerda para direita uma por  uma.</a:t>
            </a:r>
            <a:endParaRPr lang="pt-BR" sz="2800" dirty="0">
              <a:latin typeface="+mj-lt"/>
              <a:cs typeface="Tahoma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DFD8D1-8AEB-48C7-A659-B852A0282469}"/>
              </a:ext>
            </a:extLst>
          </p:cNvPr>
          <p:cNvSpPr txBox="1"/>
          <p:nvPr/>
        </p:nvSpPr>
        <p:spPr>
          <a:xfrm>
            <a:off x="413549" y="3491825"/>
            <a:ext cx="12338174" cy="6902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2pPr marL="749300" marR="358775" lvl="1" indent="-279400">
              <a:lnSpc>
                <a:spcPts val="2300"/>
              </a:lnSpc>
              <a:spcBef>
                <a:spcPts val="1015"/>
              </a:spcBef>
              <a:buChar char="•"/>
              <a:tabLst>
                <a:tab pos="755015" algn="l"/>
                <a:tab pos="755650" algn="l"/>
              </a:tabLst>
              <a:defRPr sz="2800">
                <a:latin typeface="+mj-lt"/>
                <a:cs typeface="Tahoma"/>
              </a:defRPr>
            </a:lvl2pPr>
          </a:lstStyle>
          <a:p>
            <a:pPr lvl="1"/>
            <a:r>
              <a:rPr lang="pt-BR" dirty="0"/>
              <a:t>O jogador escolhe a segunda carta e verifica se ela deve ficar  antes ou na posição que está.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8F65802-C92A-431D-97AA-7DE439F96651}"/>
              </a:ext>
            </a:extLst>
          </p:cNvPr>
          <p:cNvSpPr txBox="1"/>
          <p:nvPr/>
        </p:nvSpPr>
        <p:spPr>
          <a:xfrm>
            <a:off x="413549" y="4561060"/>
            <a:ext cx="12055541" cy="6902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2pPr marL="749300" marR="358775" lvl="1" indent="-279400">
              <a:lnSpc>
                <a:spcPts val="2300"/>
              </a:lnSpc>
              <a:spcBef>
                <a:spcPts val="1015"/>
              </a:spcBef>
              <a:buChar char="•"/>
              <a:tabLst>
                <a:tab pos="755015" algn="l"/>
                <a:tab pos="755650" algn="l"/>
              </a:tabLst>
              <a:defRPr sz="2800">
                <a:latin typeface="+mj-lt"/>
                <a:cs typeface="Tahoma"/>
              </a:defRPr>
            </a:lvl2pPr>
          </a:lstStyle>
          <a:p>
            <a:pPr lvl="1"/>
            <a:r>
              <a:rPr lang="pt-BR" dirty="0"/>
              <a:t>Depois a terceira carta é classificada, deslocando-a até sua  correta posição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04A59D-F455-49E2-B347-7E1B6B9C11A6}"/>
              </a:ext>
            </a:extLst>
          </p:cNvPr>
          <p:cNvSpPr txBox="1"/>
          <p:nvPr/>
        </p:nvSpPr>
        <p:spPr>
          <a:xfrm>
            <a:off x="413549" y="5815306"/>
            <a:ext cx="10077114" cy="6902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2pPr marL="749300" marR="358775" lvl="1" indent="-279400">
              <a:lnSpc>
                <a:spcPts val="2300"/>
              </a:lnSpc>
              <a:spcBef>
                <a:spcPts val="1015"/>
              </a:spcBef>
              <a:buChar char="•"/>
              <a:tabLst>
                <a:tab pos="755015" algn="l"/>
                <a:tab pos="755650" algn="l"/>
              </a:tabLst>
              <a:defRPr sz="2800">
                <a:latin typeface="+mj-lt"/>
                <a:cs typeface="Tahoma"/>
              </a:defRPr>
            </a:lvl2pPr>
          </a:lstStyle>
          <a:p>
            <a:pPr lvl="1"/>
            <a:r>
              <a:rPr lang="pt-BR" dirty="0"/>
              <a:t>O jogador realiza esse procedimento até ordenar todas as  cartas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_1"/>
          <p:cNvSpPr/>
          <p:nvPr/>
        </p:nvSpPr>
        <p:spPr>
          <a:xfrm>
            <a:off x="712800" y="736560"/>
            <a:ext cx="943200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5000" b="0" strike="noStrike" spc="-7" dirty="0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Insertion</a:t>
            </a:r>
            <a:r>
              <a:rPr lang="pt-BR" sz="5000" b="0" strike="noStrike" spc="-35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35" dirty="0" err="1">
                <a:solidFill>
                  <a:srgbClr val="03607A"/>
                </a:solidFill>
                <a:latin typeface="Calibri"/>
                <a:ea typeface="DejaVu Sans"/>
              </a:rPr>
              <a:t>Sort</a:t>
            </a:r>
            <a:r>
              <a:rPr lang="pt-BR" sz="5000" b="0" strike="noStrike" spc="-21" dirty="0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lang="pt-BR" sz="5000" b="0" strike="noStrike" spc="-12" dirty="0">
                <a:solidFill>
                  <a:srgbClr val="03607A"/>
                </a:solidFill>
                <a:latin typeface="Calibri"/>
                <a:ea typeface="DejaVu Sans"/>
              </a:rPr>
              <a:t>(Inserção)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242" name="object 4_0"/>
          <p:cNvSpPr/>
          <p:nvPr/>
        </p:nvSpPr>
        <p:spPr>
          <a:xfrm>
            <a:off x="928440" y="1499040"/>
            <a:ext cx="10770480" cy="92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2960" rIns="0" bIns="0">
            <a:spAutoFit/>
          </a:bodyPr>
          <a:lstStyle/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lang="pt-BR" sz="3200" b="1" strike="noStrike" spc="-41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lang="pt-BR" sz="3200" b="1" strike="noStrike" spc="-32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pt-BR" sz="3200" b="1" strike="noStrike" spc="-7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43" name="CustomShape 3_6"/>
          <p:cNvSpPr/>
          <p:nvPr/>
        </p:nvSpPr>
        <p:spPr>
          <a:xfrm>
            <a:off x="502920" y="6325920"/>
            <a:ext cx="212796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A48E1A6-ED79-46C9-A18B-3AC7A45C19FF}" type="slidenum">
              <a:rPr lang="pt-BR" sz="1200" b="0" strike="noStrike" spc="-1">
                <a:solidFill>
                  <a:srgbClr val="898989"/>
                </a:solidFill>
                <a:latin typeface="Arial"/>
                <a:ea typeface="DejaVu Sans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2B1B1E-D4B0-48E6-8AA7-63F2E2EC8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0" y="2634742"/>
            <a:ext cx="5588067" cy="3352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449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Arial</vt:lpstr>
      <vt:lpstr>Arial Narrow</vt:lpstr>
      <vt:lpstr>Calibri</vt:lpstr>
      <vt:lpstr>Constantia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</dc:creator>
  <dc:description/>
  <cp:lastModifiedBy>Pedro Corrêa</cp:lastModifiedBy>
  <cp:revision>68</cp:revision>
  <dcterms:created xsi:type="dcterms:W3CDTF">2021-07-12T15:21:28Z</dcterms:created>
  <dcterms:modified xsi:type="dcterms:W3CDTF">2021-08-14T05:21:50Z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LastSaved">
    <vt:filetime>2021-07-12T00:00:00Z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106</vt:i4>
  </property>
</Properties>
</file>