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3/14/19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D162-9619-574A-8383-701D4D7DE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421" y="1432223"/>
            <a:ext cx="10033099" cy="3035808"/>
          </a:xfrm>
        </p:spPr>
        <p:txBody>
          <a:bodyPr/>
          <a:lstStyle/>
          <a:p>
            <a:r>
              <a:rPr lang="en-US" sz="7200" dirty="0"/>
              <a:t>Learn TO CODE in Golang - 2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DDCB0-0D41-CA42-9A60-DA6A3679B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76144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03E2-C407-AE47-9C1F-8C7AFEA0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4881-74AF-6847-95DD-03B0129F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“</a:t>
            </a:r>
            <a:r>
              <a:rPr lang="en-US" sz="2800" dirty="0" err="1"/>
              <a:t>fmt</a:t>
            </a:r>
            <a:r>
              <a:rPr lang="en-US" sz="2800" dirty="0"/>
              <a:t>”</a:t>
            </a:r>
          </a:p>
          <a:p>
            <a:r>
              <a:rPr lang="en-US" sz="2800" dirty="0"/>
              <a:t>“strings”</a:t>
            </a:r>
          </a:p>
          <a:p>
            <a:r>
              <a:rPr lang="en-US" sz="2800" dirty="0"/>
              <a:t>“math”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4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010D-5C1E-F04C-A7A9-50C22652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Escape Chars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06DB0B-3C77-374D-9F4F-3C8DC9DB1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894975"/>
              </p:ext>
            </p:extLst>
          </p:nvPr>
        </p:nvGraphicFramePr>
        <p:xfrm>
          <a:off x="1488521" y="2093976"/>
          <a:ext cx="8191500" cy="3086100"/>
        </p:xfrm>
        <a:graphic>
          <a:graphicData uri="http://schemas.openxmlformats.org/drawingml/2006/table">
            <a:tbl>
              <a:tblPr/>
              <a:tblGrid>
                <a:gridCol w="4095750">
                  <a:extLst>
                    <a:ext uri="{9D8B030D-6E8A-4147-A177-3AD203B41FA5}">
                      <a16:colId xmlns:a16="http://schemas.microsoft.com/office/drawing/2014/main" val="3554072504"/>
                    </a:ext>
                  </a:extLst>
                </a:gridCol>
                <a:gridCol w="4095750">
                  <a:extLst>
                    <a:ext uri="{9D8B030D-6E8A-4147-A177-3AD203B41FA5}">
                      <a16:colId xmlns:a16="http://schemas.microsoft.com/office/drawing/2014/main" val="34574775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dirty="0">
                          <a:solidFill>
                            <a:srgbClr val="86878A"/>
                          </a:solidFill>
                          <a:effectLst/>
                          <a:latin typeface="JansonTextLTStd"/>
                        </a:rPr>
                        <a:t>Escape sequence</a:t>
                      </a:r>
                      <a:endParaRPr lang="en-GB" sz="2800" dirty="0">
                        <a:effectLst/>
                        <a:latin typeface="JansonTextLTStd"/>
                      </a:endParaRPr>
                    </a:p>
                  </a:txBody>
                  <a:tcPr marL="95250" marR="95250" marT="95250" marB="9525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>
                          <a:solidFill>
                            <a:srgbClr val="86878A"/>
                          </a:solidFill>
                          <a:effectLst/>
                          <a:latin typeface="JansonTextLTStd"/>
                        </a:rPr>
                        <a:t>Value</a:t>
                      </a:r>
                      <a:endParaRPr lang="en-GB" sz="2800">
                        <a:effectLst/>
                        <a:latin typeface="JansonTextLTStd"/>
                      </a:endParaRPr>
                    </a:p>
                  </a:txBody>
                  <a:tcPr marL="95250" marR="95250" marT="95250" marB="952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738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  <a:latin typeface="UbuntuMono"/>
                        </a:rPr>
                        <a:t>\n</a:t>
                      </a:r>
                      <a:endParaRPr lang="en-GB" sz="2800" dirty="0">
                        <a:effectLst/>
                        <a:latin typeface="JansonTextLTStd"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  <a:latin typeface="JansonTextLTStd"/>
                        </a:rPr>
                        <a:t>A newline character.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93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effectLst/>
                          <a:latin typeface="UbuntuMono"/>
                        </a:rPr>
                        <a:t>\t</a:t>
                      </a:r>
                      <a:endParaRPr lang="en-GB" sz="2800">
                        <a:effectLst/>
                        <a:latin typeface="JansonTextLTStd"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effectLst/>
                          <a:latin typeface="JansonTextLTStd"/>
                        </a:rPr>
                        <a:t>A tab character.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54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effectLst/>
                          <a:latin typeface="UbuntuMono"/>
                        </a:rPr>
                        <a:t>\"</a:t>
                      </a:r>
                      <a:endParaRPr lang="en-GB" sz="2800">
                        <a:effectLst/>
                        <a:latin typeface="JansonTextLTStd"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>
                          <a:effectLst/>
                          <a:latin typeface="JansonTextLTStd"/>
                        </a:rPr>
                        <a:t>Double quotation marks.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44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  <a:latin typeface="UbuntuMono"/>
                        </a:rPr>
                        <a:t>\\</a:t>
                      </a:r>
                      <a:endParaRPr lang="en-GB" sz="2800" dirty="0">
                        <a:effectLst/>
                        <a:latin typeface="JansonTextLTStd"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2800" dirty="0">
                          <a:effectLst/>
                          <a:latin typeface="JansonTextLTStd"/>
                        </a:rPr>
                        <a:t>A backslash.</a:t>
                      </a:r>
                    </a:p>
                  </a:txBody>
                  <a:tcPr marL="95250" marR="95250" marT="95250" marB="952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47167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D7D97EE-2F95-754B-BB0B-2354B0976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8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2FE4-1E8D-7A4E-B0BE-2DF7100A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EB6E-DE2F-5343-AF2A-20901D83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bool         true/false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            3</a:t>
            </a:r>
          </a:p>
          <a:p>
            <a:r>
              <a:rPr lang="en-US" sz="2800" dirty="0"/>
              <a:t>float64     3.14 </a:t>
            </a:r>
          </a:p>
          <a:p>
            <a:r>
              <a:rPr lang="en-US" sz="2800" dirty="0"/>
              <a:t> string      ”Hello World”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29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2041-3DDD-B543-A0C2-13162BB2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370E-C8B3-944A-BE50-60BCFD40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>
                <a:solidFill>
                  <a:srgbClr val="0070C0"/>
                </a:solidFill>
              </a:rPr>
              <a:t>var</a:t>
            </a:r>
            <a:r>
              <a:rPr lang="en-US" sz="2800" dirty="0"/>
              <a:t>  age  </a:t>
            </a:r>
            <a:r>
              <a:rPr lang="en-US" sz="2800" dirty="0" err="1">
                <a:solidFill>
                  <a:srgbClr val="0070C0"/>
                </a:solidFill>
              </a:rPr>
              <a:t>int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      age = 30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>
                <a:solidFill>
                  <a:srgbClr val="0070C0"/>
                </a:solidFill>
              </a:rPr>
              <a:t>var</a:t>
            </a:r>
            <a:r>
              <a:rPr lang="en-US" sz="2800" dirty="0"/>
              <a:t> name </a:t>
            </a:r>
            <a:r>
              <a:rPr lang="en-US" sz="2800" dirty="0">
                <a:solidFill>
                  <a:srgbClr val="0070C0"/>
                </a:solidFill>
              </a:rPr>
              <a:t>string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      name = “XYZ”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dirty="0" err="1">
                <a:solidFill>
                  <a:srgbClr val="0070C0"/>
                </a:solidFill>
              </a:rPr>
              <a:t>var</a:t>
            </a:r>
            <a:r>
              <a:rPr lang="en-US" sz="2800" dirty="0"/>
              <a:t> firstname,lastname </a:t>
            </a:r>
            <a:r>
              <a:rPr lang="en-US" sz="2800" dirty="0">
                <a:solidFill>
                  <a:srgbClr val="0070C0"/>
                </a:solidFill>
              </a:rPr>
              <a:t>string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dirty="0" err="1"/>
              <a:t>firstname</a:t>
            </a:r>
            <a:r>
              <a:rPr lang="en-US" sz="2800" dirty="0"/>
              <a:t>=“XYZ”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dirty="0" err="1"/>
              <a:t>lastname</a:t>
            </a:r>
            <a:r>
              <a:rPr lang="en-US" sz="2800" dirty="0"/>
              <a:t>=“WXY”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2748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DFD8-D667-1F48-89B0-65BC71A3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Variable declaration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4334-D459-9442-AE0C-831FB6BF0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sz="2800" dirty="0"/>
              <a:t>           age:=30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</a:p>
          <a:p>
            <a:pPr marL="0" indent="0">
              <a:buNone/>
            </a:pPr>
            <a:r>
              <a:rPr lang="en-US" sz="2800" dirty="0"/>
              <a:t>           name , address := “Peter Parker” , “London”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</a:p>
          <a:p>
            <a:pPr marL="0" indent="0">
              <a:buNone/>
            </a:pPr>
            <a:r>
              <a:rPr lang="en-US" sz="2800" dirty="0"/>
              <a:t>           height:= 6.2</a:t>
            </a:r>
          </a:p>
        </p:txBody>
      </p:sp>
    </p:spTree>
    <p:extLst>
      <p:ext uri="{BB962C8B-B14F-4D97-AF65-F5344CB8AC3E}">
        <p14:creationId xmlns:p14="http://schemas.microsoft.com/office/powerpoint/2010/main" val="370118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F030-F488-3341-A829-D930D2F8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rules in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07115-3768-3948-895D-DA06ECB3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Rule1: </a:t>
            </a:r>
            <a:r>
              <a:rPr lang="en-GB" sz="2800" dirty="0"/>
              <a:t>A name must begin with a letter, and can have any number of additional letters and numbers.</a:t>
            </a:r>
          </a:p>
          <a:p>
            <a:pPr marL="0" indent="0">
              <a:buNone/>
            </a:pPr>
            <a:r>
              <a:rPr lang="en-GB" sz="2800" b="1" dirty="0"/>
              <a:t>Rule2: </a:t>
            </a:r>
            <a:r>
              <a:rPr lang="en-GB" sz="2800" dirty="0"/>
              <a:t>If the name of a variable, function, or type begins with a capital letter, it is considered </a:t>
            </a:r>
            <a:r>
              <a:rPr lang="en-GB" sz="2800" b="1" dirty="0"/>
              <a:t>exported</a:t>
            </a:r>
            <a:r>
              <a:rPr lang="en-GB" sz="2800" dirty="0"/>
              <a:t> and can be accessed from packages outside the current one.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e.g.   In  </a:t>
            </a:r>
            <a:r>
              <a:rPr lang="en-US" sz="2800" dirty="0" err="1"/>
              <a:t>fmt.Println</a:t>
            </a:r>
            <a:r>
              <a:rPr lang="en-US" sz="2800" dirty="0"/>
              <a:t> , </a:t>
            </a:r>
            <a:r>
              <a:rPr lang="en-US" sz="2800" dirty="0" err="1"/>
              <a:t>math.Floor</a:t>
            </a:r>
            <a:r>
              <a:rPr lang="en-US" sz="2800" dirty="0"/>
              <a:t>  </a:t>
            </a:r>
          </a:p>
          <a:p>
            <a:pPr marL="0" indent="0">
              <a:buNone/>
            </a:pPr>
            <a:r>
              <a:rPr lang="en-US" sz="2800" dirty="0"/>
              <a:t>Un-exported variable/function/type can only be accessed inside the current package.  </a:t>
            </a:r>
          </a:p>
        </p:txBody>
      </p:sp>
    </p:spTree>
    <p:extLst>
      <p:ext uri="{BB962C8B-B14F-4D97-AF65-F5344CB8AC3E}">
        <p14:creationId xmlns:p14="http://schemas.microsoft.com/office/powerpoint/2010/main" val="1768634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818</TotalTime>
  <Words>168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JansonTextLTStd</vt:lpstr>
      <vt:lpstr>Rockwell</vt:lpstr>
      <vt:lpstr>Rockwell Condensed</vt:lpstr>
      <vt:lpstr>Rockwell Extra Bold</vt:lpstr>
      <vt:lpstr>UbuntuMono</vt:lpstr>
      <vt:lpstr>Wingdings</vt:lpstr>
      <vt:lpstr>Wood Type</vt:lpstr>
      <vt:lpstr>Learn TO CODE in Golang - 2 </vt:lpstr>
      <vt:lpstr>                Packages</vt:lpstr>
      <vt:lpstr>          Escape Chars</vt:lpstr>
      <vt:lpstr>Basic data types</vt:lpstr>
      <vt:lpstr>Variables</vt:lpstr>
      <vt:lpstr>Short Variable declaration </vt:lpstr>
      <vt:lpstr>Naming rules in 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Go Programming - 1 </dc:title>
  <dc:creator>DANESHWAR Mishra</dc:creator>
  <cp:lastModifiedBy>DANESHWAR Mishra</cp:lastModifiedBy>
  <cp:revision>14</cp:revision>
  <dcterms:created xsi:type="dcterms:W3CDTF">2019-03-14T20:19:02Z</dcterms:created>
  <dcterms:modified xsi:type="dcterms:W3CDTF">2019-03-15T09:57:31Z</dcterms:modified>
</cp:coreProperties>
</file>