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19" autoAdjust="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urizioman.carto.com/tables/rome_admin/public/map" TargetMode="External"/><Relationship Id="rId2" Type="http://schemas.openxmlformats.org/officeDocument/2006/relationships/hyperlink" Target="https://www.statista.com/statistics/670698/asking-price-for-properties-for-sale-in-rome-by-area-italy" TargetMode="External"/><Relationship Id="rId1" Type="http://schemas.openxmlformats.org/officeDocument/2006/relationships/slideLayout" Target="../slideLayouts/slideLayout4.xml"/><Relationship Id="rId4" Type="http://schemas.openxmlformats.org/officeDocument/2006/relationships/hyperlink" Target="https://foursquare.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urizioman.carto.com/tables/rome_admin/public/map" TargetMode="External"/><Relationship Id="rId2" Type="http://schemas.openxmlformats.org/officeDocument/2006/relationships/hyperlink" Target="https://www.statista.com/statistics/670698/asking-price-for-properties-for-sale-in-rome-by-area-italy" TargetMode="External"/><Relationship Id="rId1" Type="http://schemas.openxmlformats.org/officeDocument/2006/relationships/slideLayout" Target="../slideLayouts/slideLayout2.xml"/><Relationship Id="rId4"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a:t>Housing Sales Prices &amp; Business Opportunities in Rome</a:t>
            </a:r>
            <a:endParaRPr lang="en-CA" sz="2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Daneyal Anis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F6FE6C-6585-4AFA-8BCA-74A85D39CAE8}"/>
              </a:ext>
            </a:extLst>
          </p:cNvPr>
          <p:cNvPicPr/>
          <p:nvPr/>
        </p:nvPicPr>
        <p:blipFill>
          <a:blip r:embed="rId2"/>
          <a:stretch>
            <a:fillRect/>
          </a:stretch>
        </p:blipFill>
        <p:spPr>
          <a:xfrm>
            <a:off x="228599" y="485203"/>
            <a:ext cx="7696201" cy="5887593"/>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r>
              <a:rPr lang="en-US" dirty="0"/>
              <a:t>I then used </a:t>
            </a:r>
            <a:r>
              <a:rPr lang="en-US" dirty="0" err="1"/>
              <a:t>Scipy</a:t>
            </a:r>
            <a:r>
              <a:rPr lang="en-US" dirty="0"/>
              <a:t> spatial distance library to apply the K-means algorithm and that divided up Rome’s neighborhoods into clusters as follows: </a:t>
            </a:r>
            <a:endParaRPr lang="en-CA" dirty="0"/>
          </a:p>
          <a:p>
            <a:endParaRPr lang="en-CA" dirty="0"/>
          </a:p>
          <a:p>
            <a:pPr marL="274320" lvl="1" indent="0">
              <a:buNone/>
            </a:pPr>
            <a:endParaRPr lang="en-CA" sz="1800"/>
          </a:p>
        </p:txBody>
      </p:sp>
    </p:spTree>
    <p:extLst>
      <p:ext uri="{BB962C8B-B14F-4D97-AF65-F5344CB8AC3E}">
        <p14:creationId xmlns:p14="http://schemas.microsoft.com/office/powerpoint/2010/main" val="333694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1066800" y="2103120"/>
            <a:ext cx="4663440" cy="3749040"/>
          </a:xfrm>
        </p:spPr>
        <p:txBody>
          <a:bodyPr>
            <a:normAutofit/>
          </a:bodyPr>
          <a:lstStyle/>
          <a:p>
            <a:r>
              <a:rPr lang="en-US" dirty="0"/>
              <a:t>Based on above, Rome neighborhoods have been divided up into clusters 0 and 1 with one outlier (</a:t>
            </a:r>
            <a:r>
              <a:rPr lang="en-US" dirty="0" err="1"/>
              <a:t>Flaminio</a:t>
            </a:r>
            <a:r>
              <a:rPr lang="en-US" dirty="0"/>
              <a:t>) that did not fit either of the clusters. </a:t>
            </a:r>
            <a:endParaRPr lang="en-CA" dirty="0"/>
          </a:p>
          <a:p>
            <a:r>
              <a:rPr lang="en-US" dirty="0"/>
              <a:t>This can be visualized as follows based on bar chart and table as follows:</a:t>
            </a:r>
            <a:endParaRPr lang="en-CA" dirty="0"/>
          </a:p>
          <a:p>
            <a:endParaRPr lang="en-CA" dirty="0"/>
          </a:p>
          <a:p>
            <a:pPr marL="274320" lvl="1" indent="0">
              <a:lnSpc>
                <a:spcPct val="90000"/>
              </a:lnSpc>
              <a:buNone/>
            </a:pPr>
            <a:endParaRPr lang="en-CA" sz="1700" dirty="0"/>
          </a:p>
        </p:txBody>
      </p:sp>
      <p:pic>
        <p:nvPicPr>
          <p:cNvPr id="6" name="Picture 5">
            <a:extLst>
              <a:ext uri="{FF2B5EF4-FFF2-40B4-BE49-F238E27FC236}">
                <a16:creationId xmlns:a16="http://schemas.microsoft.com/office/drawing/2014/main" id="{D090269E-FF15-4AB4-8460-2A6CEEA8BA9B}"/>
              </a:ext>
            </a:extLst>
          </p:cNvPr>
          <p:cNvPicPr/>
          <p:nvPr/>
        </p:nvPicPr>
        <p:blipFill>
          <a:blip r:embed="rId2"/>
          <a:stretch>
            <a:fillRect/>
          </a:stretch>
        </p:blipFill>
        <p:spPr>
          <a:xfrm>
            <a:off x="5782088" y="1742974"/>
            <a:ext cx="5943600" cy="2599055"/>
          </a:xfrm>
          <a:prstGeom prst="rect">
            <a:avLst/>
          </a:prstGeom>
        </p:spPr>
      </p:pic>
      <p:pic>
        <p:nvPicPr>
          <p:cNvPr id="7" name="Picture 6">
            <a:extLst>
              <a:ext uri="{FF2B5EF4-FFF2-40B4-BE49-F238E27FC236}">
                <a16:creationId xmlns:a16="http://schemas.microsoft.com/office/drawing/2014/main" id="{4E0D4244-3DF9-4BDF-A969-6E734D96BA24}"/>
              </a:ext>
            </a:extLst>
          </p:cNvPr>
          <p:cNvPicPr/>
          <p:nvPr/>
        </p:nvPicPr>
        <p:blipFill>
          <a:blip r:embed="rId3"/>
          <a:stretch>
            <a:fillRect/>
          </a:stretch>
        </p:blipFill>
        <p:spPr>
          <a:xfrm>
            <a:off x="5782088" y="4676681"/>
            <a:ext cx="2143125" cy="914400"/>
          </a:xfrm>
          <a:prstGeom prst="rect">
            <a:avLst/>
          </a:prstGeom>
        </p:spPr>
      </p:pic>
    </p:spTree>
    <p:extLst>
      <p:ext uri="{BB962C8B-B14F-4D97-AF65-F5344CB8AC3E}">
        <p14:creationId xmlns:p14="http://schemas.microsoft.com/office/powerpoint/2010/main" val="109050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E9E45B-DAF5-4B3E-87BB-15249B8E93E8}"/>
              </a:ext>
            </a:extLst>
          </p:cNvPr>
          <p:cNvPicPr/>
          <p:nvPr/>
        </p:nvPicPr>
        <p:blipFill>
          <a:blip r:embed="rId2"/>
          <a:stretch>
            <a:fillRect/>
          </a:stretch>
        </p:blipFill>
        <p:spPr>
          <a:xfrm>
            <a:off x="520729" y="237744"/>
            <a:ext cx="7111941" cy="6382512"/>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r>
              <a:rPr lang="en-US" dirty="0"/>
              <a:t>We can also present counts of different venue types in each neighborhood </a:t>
            </a:r>
            <a:endParaRPr lang="en-CA" dirty="0"/>
          </a:p>
          <a:p>
            <a:endParaRPr lang="en-CA" dirty="0"/>
          </a:p>
          <a:p>
            <a:pPr marL="274320" lvl="1" indent="0">
              <a:buNone/>
            </a:pPr>
            <a:endParaRPr lang="en-CA" sz="1800" dirty="0"/>
          </a:p>
        </p:txBody>
      </p:sp>
    </p:spTree>
    <p:extLst>
      <p:ext uri="{BB962C8B-B14F-4D97-AF65-F5344CB8AC3E}">
        <p14:creationId xmlns:p14="http://schemas.microsoft.com/office/powerpoint/2010/main" val="126227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1066800" y="2103120"/>
            <a:ext cx="4663440" cy="3749040"/>
          </a:xfrm>
        </p:spPr>
        <p:txBody>
          <a:bodyPr>
            <a:normAutofit/>
          </a:bodyPr>
          <a:lstStyle/>
          <a:p>
            <a:pPr marL="274320" lvl="1" indent="0">
              <a:lnSpc>
                <a:spcPct val="90000"/>
              </a:lnSpc>
              <a:buNone/>
            </a:pPr>
            <a:r>
              <a:rPr lang="en-US" b="1" dirty="0"/>
              <a:t>Analyzing House Prices by Borough</a:t>
            </a:r>
          </a:p>
          <a:p>
            <a:pPr marL="274320" lvl="1" indent="0">
              <a:lnSpc>
                <a:spcPct val="90000"/>
              </a:lnSpc>
              <a:buNone/>
            </a:pPr>
            <a:endParaRPr lang="en-US" b="1" dirty="0"/>
          </a:p>
          <a:p>
            <a:r>
              <a:rPr lang="en-US" dirty="0"/>
              <a:t>I then analyzed house sales prices by borough for per square meter and divided up the prices in ranges using a histogram to further group the boroughs. </a:t>
            </a:r>
            <a:endParaRPr lang="en-CA" dirty="0"/>
          </a:p>
          <a:p>
            <a:endParaRPr lang="en-CA" dirty="0"/>
          </a:p>
          <a:p>
            <a:pPr marL="274320" lvl="1" indent="0">
              <a:lnSpc>
                <a:spcPct val="90000"/>
              </a:lnSpc>
              <a:buNone/>
            </a:pPr>
            <a:endParaRPr lang="en-CA" sz="1700" dirty="0"/>
          </a:p>
        </p:txBody>
      </p:sp>
      <p:pic>
        <p:nvPicPr>
          <p:cNvPr id="6" name="Picture 5">
            <a:extLst>
              <a:ext uri="{FF2B5EF4-FFF2-40B4-BE49-F238E27FC236}">
                <a16:creationId xmlns:a16="http://schemas.microsoft.com/office/drawing/2014/main" id="{FAE4E724-EDF3-4601-910B-60A322F50B6E}"/>
              </a:ext>
            </a:extLst>
          </p:cNvPr>
          <p:cNvPicPr/>
          <p:nvPr/>
        </p:nvPicPr>
        <p:blipFill>
          <a:blip r:embed="rId2"/>
          <a:stretch>
            <a:fillRect/>
          </a:stretch>
        </p:blipFill>
        <p:spPr>
          <a:xfrm>
            <a:off x="8868954" y="576606"/>
            <a:ext cx="2457450" cy="3543300"/>
          </a:xfrm>
          <a:prstGeom prst="rect">
            <a:avLst/>
          </a:prstGeom>
        </p:spPr>
      </p:pic>
      <p:pic>
        <p:nvPicPr>
          <p:cNvPr id="7" name="Picture 6">
            <a:extLst>
              <a:ext uri="{FF2B5EF4-FFF2-40B4-BE49-F238E27FC236}">
                <a16:creationId xmlns:a16="http://schemas.microsoft.com/office/drawing/2014/main" id="{374F5F71-4028-4F9E-9A9E-182DF99424C1}"/>
              </a:ext>
            </a:extLst>
          </p:cNvPr>
          <p:cNvPicPr/>
          <p:nvPr/>
        </p:nvPicPr>
        <p:blipFill>
          <a:blip r:embed="rId3"/>
          <a:stretch>
            <a:fillRect/>
          </a:stretch>
        </p:blipFill>
        <p:spPr>
          <a:xfrm>
            <a:off x="5322531" y="3701772"/>
            <a:ext cx="3200400" cy="2555875"/>
          </a:xfrm>
          <a:prstGeom prst="rect">
            <a:avLst/>
          </a:prstGeom>
        </p:spPr>
      </p:pic>
    </p:spTree>
    <p:extLst>
      <p:ext uri="{BB962C8B-B14F-4D97-AF65-F5344CB8AC3E}">
        <p14:creationId xmlns:p14="http://schemas.microsoft.com/office/powerpoint/2010/main" val="320620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1C4584-B0C0-4D85-AB8D-99B23E8CC0C9}"/>
              </a:ext>
            </a:extLst>
          </p:cNvPr>
          <p:cNvPicPr/>
          <p:nvPr/>
        </p:nvPicPr>
        <p:blipFill>
          <a:blip r:embed="rId2"/>
          <a:stretch>
            <a:fillRect/>
          </a:stretch>
        </p:blipFill>
        <p:spPr>
          <a:xfrm>
            <a:off x="1267007" y="237744"/>
            <a:ext cx="5619385" cy="6382512"/>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pPr marL="274320" lvl="1" indent="0">
              <a:lnSpc>
                <a:spcPct val="90000"/>
              </a:lnSpc>
              <a:buNone/>
            </a:pPr>
            <a:r>
              <a:rPr lang="en-US" sz="1500" b="1" dirty="0"/>
              <a:t>Analyzing House Prices by Borough</a:t>
            </a:r>
          </a:p>
          <a:p>
            <a:pPr marL="274320" lvl="1" indent="0">
              <a:lnSpc>
                <a:spcPct val="90000"/>
              </a:lnSpc>
              <a:buNone/>
            </a:pPr>
            <a:endParaRPr lang="en-US" sz="1500" b="1" dirty="0"/>
          </a:p>
          <a:p>
            <a:pPr>
              <a:lnSpc>
                <a:spcPct val="90000"/>
              </a:lnSpc>
            </a:pPr>
            <a:r>
              <a:rPr lang="en-US" sz="1500" dirty="0"/>
              <a:t>Based on the above histogram, house sales price (HSP) ranges can be defined as follows:</a:t>
            </a:r>
            <a:endParaRPr lang="en-CA" sz="1500" dirty="0"/>
          </a:p>
          <a:p>
            <a:pPr lvl="0">
              <a:lnSpc>
                <a:spcPct val="90000"/>
              </a:lnSpc>
            </a:pPr>
            <a:r>
              <a:rPr lang="en-US" sz="1500" dirty="0"/>
              <a:t>4000 AHP : "Low Level HSP"</a:t>
            </a:r>
            <a:endParaRPr lang="en-CA" sz="1500" dirty="0"/>
          </a:p>
          <a:p>
            <a:pPr lvl="0">
              <a:lnSpc>
                <a:spcPct val="90000"/>
              </a:lnSpc>
            </a:pPr>
            <a:r>
              <a:rPr lang="en-US" sz="1500" dirty="0"/>
              <a:t>4000-6000 AHP : "Mid Level HSP"</a:t>
            </a:r>
            <a:endParaRPr lang="en-CA" sz="1500" dirty="0"/>
          </a:p>
          <a:p>
            <a:pPr lvl="0">
              <a:lnSpc>
                <a:spcPct val="90000"/>
              </a:lnSpc>
            </a:pPr>
            <a:r>
              <a:rPr lang="en-US" sz="1500" dirty="0"/>
              <a:t>6000-8000 AHP : "High Level HSP"</a:t>
            </a:r>
            <a:endParaRPr lang="en-CA" sz="1500" dirty="0"/>
          </a:p>
          <a:p>
            <a:pPr>
              <a:lnSpc>
                <a:spcPct val="90000"/>
              </a:lnSpc>
            </a:pPr>
            <a:r>
              <a:rPr lang="en-US" sz="1500" dirty="0"/>
              <a:t>We can now put the boroughs in the following price range labels</a:t>
            </a:r>
            <a:endParaRPr lang="en-CA" sz="1500" dirty="0"/>
          </a:p>
          <a:p>
            <a:pPr>
              <a:lnSpc>
                <a:spcPct val="90000"/>
              </a:lnSpc>
            </a:pPr>
            <a:endParaRPr lang="en-CA" sz="1500" dirty="0"/>
          </a:p>
          <a:p>
            <a:pPr marL="274320" lvl="1" indent="0">
              <a:lnSpc>
                <a:spcPct val="90000"/>
              </a:lnSpc>
              <a:buNone/>
            </a:pPr>
            <a:endParaRPr lang="en-CA" sz="1500" dirty="0"/>
          </a:p>
        </p:txBody>
      </p:sp>
    </p:spTree>
    <p:extLst>
      <p:ext uri="{BB962C8B-B14F-4D97-AF65-F5344CB8AC3E}">
        <p14:creationId xmlns:p14="http://schemas.microsoft.com/office/powerpoint/2010/main" val="97085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912EB5-21D2-4855-B763-7C48BAAB5C46}"/>
              </a:ext>
            </a:extLst>
          </p:cNvPr>
          <p:cNvPicPr/>
          <p:nvPr/>
        </p:nvPicPr>
        <p:blipFill>
          <a:blip r:embed="rId2"/>
          <a:stretch>
            <a:fillRect/>
          </a:stretch>
        </p:blipFill>
        <p:spPr>
          <a:xfrm>
            <a:off x="1220525" y="237744"/>
            <a:ext cx="5712348" cy="5366491"/>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Results</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pPr marL="274320" lvl="1" indent="0">
              <a:buNone/>
            </a:pPr>
            <a:r>
              <a:rPr lang="en-US" sz="1800" b="1" dirty="0"/>
              <a:t>Consolidated Table with Analysis Results</a:t>
            </a:r>
            <a:endParaRPr lang="en-CA" sz="1800" b="1" dirty="0"/>
          </a:p>
          <a:p>
            <a:pPr marL="274320" lvl="1" indent="0">
              <a:buNone/>
            </a:pPr>
            <a:endParaRPr lang="en-US" sz="1800" b="1" dirty="0"/>
          </a:p>
          <a:p>
            <a:r>
              <a:rPr lang="en-US" dirty="0"/>
              <a:t>We can now add house sales price details to the cluster table that also include the top venue list by neighborhood</a:t>
            </a:r>
            <a:endParaRPr lang="en-CA" dirty="0"/>
          </a:p>
          <a:p>
            <a:endParaRPr lang="en-CA" dirty="0"/>
          </a:p>
          <a:p>
            <a:pPr marL="274320" lvl="1" indent="0">
              <a:buNone/>
            </a:pPr>
            <a:endParaRPr lang="en-CA" sz="1800" dirty="0"/>
          </a:p>
        </p:txBody>
      </p:sp>
      <p:pic>
        <p:nvPicPr>
          <p:cNvPr id="9" name="Picture 8">
            <a:extLst>
              <a:ext uri="{FF2B5EF4-FFF2-40B4-BE49-F238E27FC236}">
                <a16:creationId xmlns:a16="http://schemas.microsoft.com/office/drawing/2014/main" id="{44C4D62F-9E58-42FD-BE99-90DB43642DB1}"/>
              </a:ext>
            </a:extLst>
          </p:cNvPr>
          <p:cNvPicPr/>
          <p:nvPr/>
        </p:nvPicPr>
        <p:blipFill>
          <a:blip r:embed="rId3"/>
          <a:stretch>
            <a:fillRect/>
          </a:stretch>
        </p:blipFill>
        <p:spPr>
          <a:xfrm>
            <a:off x="1267905" y="5604235"/>
            <a:ext cx="5608949" cy="1195188"/>
          </a:xfrm>
          <a:prstGeom prst="rect">
            <a:avLst/>
          </a:prstGeom>
        </p:spPr>
      </p:pic>
    </p:spTree>
    <p:extLst>
      <p:ext uri="{BB962C8B-B14F-4D97-AF65-F5344CB8AC3E}">
        <p14:creationId xmlns:p14="http://schemas.microsoft.com/office/powerpoint/2010/main" val="42463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4E3028-8262-4FC7-A2EB-1D81C5DE6DF3}"/>
              </a:ext>
            </a:extLst>
          </p:cNvPr>
          <p:cNvPicPr/>
          <p:nvPr/>
        </p:nvPicPr>
        <p:blipFill>
          <a:blip r:embed="rId2"/>
          <a:stretch>
            <a:fillRect/>
          </a:stretch>
        </p:blipFill>
        <p:spPr>
          <a:xfrm>
            <a:off x="833412" y="237744"/>
            <a:ext cx="6486574" cy="6382512"/>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Results </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pPr marL="274320" lvl="1" indent="0">
              <a:buNone/>
            </a:pPr>
            <a:r>
              <a:rPr lang="en-US" sz="1800" b="1"/>
              <a:t>Visualizing the Clusters Using Folium </a:t>
            </a:r>
            <a:endParaRPr lang="en-CA" sz="1800" b="1"/>
          </a:p>
          <a:p>
            <a:pPr marL="274320" lvl="1" indent="0">
              <a:buNone/>
            </a:pPr>
            <a:endParaRPr lang="en-US" sz="1800" b="1"/>
          </a:p>
          <a:p>
            <a:r>
              <a:rPr lang="en-US" dirty="0"/>
              <a:t>We can now visualize the clusters created earlier using Folium:</a:t>
            </a:r>
            <a:endParaRPr lang="en-CA" dirty="0"/>
          </a:p>
          <a:p>
            <a:endParaRPr lang="en-CA" dirty="0"/>
          </a:p>
          <a:p>
            <a:pPr marL="274320" lvl="1" indent="0">
              <a:buNone/>
            </a:pPr>
            <a:endParaRPr lang="en-CA" sz="1800"/>
          </a:p>
        </p:txBody>
      </p:sp>
    </p:spTree>
    <p:extLst>
      <p:ext uri="{BB962C8B-B14F-4D97-AF65-F5344CB8AC3E}">
        <p14:creationId xmlns:p14="http://schemas.microsoft.com/office/powerpoint/2010/main" val="378846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F80BC-45DB-405F-9660-9DEF3E758823}"/>
              </a:ext>
            </a:extLst>
          </p:cNvPr>
          <p:cNvPicPr/>
          <p:nvPr/>
        </p:nvPicPr>
        <p:blipFill>
          <a:blip r:embed="rId2"/>
          <a:stretch>
            <a:fillRect/>
          </a:stretch>
        </p:blipFill>
        <p:spPr>
          <a:xfrm>
            <a:off x="228599" y="1581912"/>
            <a:ext cx="7696201" cy="3694175"/>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Results </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pPr lvl="1"/>
            <a:r>
              <a:rPr lang="en-US" sz="1800" b="1"/>
              <a:t>Overlaying House Sales Prices as Choropleth Map</a:t>
            </a:r>
            <a:endParaRPr lang="en-CA" sz="1800" b="1"/>
          </a:p>
          <a:p>
            <a:pPr marL="274320" lvl="1" indent="0">
              <a:buNone/>
            </a:pPr>
            <a:endParaRPr lang="en-US" sz="1800" b="1" dirty="0"/>
          </a:p>
          <a:p>
            <a:r>
              <a:rPr lang="en-US" dirty="0"/>
              <a:t>We then overlay house sales prices on the cluster map using choropleth and json file containing coordinates of Rome that I obtained from </a:t>
            </a:r>
            <a:endParaRPr lang="en-CA" dirty="0"/>
          </a:p>
          <a:p>
            <a:pPr marL="274320" lvl="1" indent="0">
              <a:buNone/>
            </a:pPr>
            <a:endParaRPr lang="en-CA" sz="1800" dirty="0"/>
          </a:p>
        </p:txBody>
      </p:sp>
    </p:spTree>
    <p:extLst>
      <p:ext uri="{BB962C8B-B14F-4D97-AF65-F5344CB8AC3E}">
        <p14:creationId xmlns:p14="http://schemas.microsoft.com/office/powerpoint/2010/main" val="418232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Summary of Analysis</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562708" y="2103120"/>
            <a:ext cx="10823330" cy="3749040"/>
          </a:xfrm>
        </p:spPr>
        <p:txBody>
          <a:bodyPr>
            <a:normAutofit fontScale="92500" lnSpcReduction="10000"/>
          </a:bodyPr>
          <a:lstStyle/>
          <a:p>
            <a:r>
              <a:rPr lang="en-US" dirty="0"/>
              <a:t>As a summary of my analysis, I used a data set containing the names of different neighborhoods for Rome as well as the average house price and longitude and latitude coordinates of those neighborhoods. I further augmented this dataset by using Foursquare API, to bring in details of the most common venues in each neighborhood. </a:t>
            </a:r>
            <a:endParaRPr lang="en-CA" dirty="0"/>
          </a:p>
          <a:p>
            <a:r>
              <a:rPr lang="en-US" dirty="0"/>
              <a:t>I used K-mean algorithm and elbow method that recommended segmenting the data into 2 clusters overall where </a:t>
            </a:r>
            <a:r>
              <a:rPr lang="en-US" dirty="0" err="1"/>
              <a:t>Camillucia</a:t>
            </a:r>
            <a:r>
              <a:rPr lang="en-US" dirty="0"/>
              <a:t> neighborhood ended up in Cluster 0 and remaining neighborhoods ended up in Cluster 1. When I analyzed the most common venues in each neighborhood, it also became quite apparent that while in Cluster 1, there are a number of </a:t>
            </a:r>
            <a:r>
              <a:rPr lang="en-US" dirty="0" err="1"/>
              <a:t>italian</a:t>
            </a:r>
            <a:r>
              <a:rPr lang="en-US" dirty="0"/>
              <a:t> restaurants and other socialization venues like cafes and hotels, Cluster 0 mainly had night clubs and wine bars.</a:t>
            </a:r>
            <a:endParaRPr lang="en-CA" dirty="0"/>
          </a:p>
          <a:p>
            <a:r>
              <a:rPr lang="en-US" dirty="0"/>
              <a:t>When I further visualized the data by overlaying the real estate prices, Cluster 0 looks even more attractive from a business investment perspective as the real estate prices fall in the mid level sales price range.</a:t>
            </a:r>
            <a:endParaRPr lang="en-CA" dirty="0"/>
          </a:p>
          <a:p>
            <a:pPr marL="274320" lvl="1" indent="0">
              <a:lnSpc>
                <a:spcPct val="90000"/>
              </a:lnSpc>
              <a:buNone/>
            </a:pPr>
            <a:endParaRPr lang="en-CA" sz="1700" dirty="0"/>
          </a:p>
        </p:txBody>
      </p:sp>
    </p:spTree>
    <p:extLst>
      <p:ext uri="{BB962C8B-B14F-4D97-AF65-F5344CB8AC3E}">
        <p14:creationId xmlns:p14="http://schemas.microsoft.com/office/powerpoint/2010/main" val="206447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Conclusion</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562708" y="2103120"/>
            <a:ext cx="10823330" cy="3749040"/>
          </a:xfrm>
        </p:spPr>
        <p:txBody>
          <a:bodyPr>
            <a:normAutofit/>
          </a:bodyPr>
          <a:lstStyle/>
          <a:p>
            <a:r>
              <a:rPr lang="en-US" dirty="0"/>
              <a:t>Based on the above analysis, I recommend Cluster 0 (</a:t>
            </a:r>
            <a:r>
              <a:rPr lang="en-US" dirty="0" err="1"/>
              <a:t>Camillucia</a:t>
            </a:r>
            <a:r>
              <a:rPr lang="en-US" dirty="0"/>
              <a:t> neighborhood) as a good option for business investment and more specifically opening up an Italian restaurant or Pizza joint as there is minimum to no competition for food locations for night club goers and the real estate price is in the mid-range.</a:t>
            </a:r>
            <a:endParaRPr lang="en-CA" dirty="0"/>
          </a:p>
          <a:p>
            <a:pPr marL="274320" lvl="1" indent="0">
              <a:lnSpc>
                <a:spcPct val="90000"/>
              </a:lnSpc>
              <a:buNone/>
            </a:pPr>
            <a:endParaRPr lang="en-CA" sz="1700" dirty="0"/>
          </a:p>
        </p:txBody>
      </p:sp>
    </p:spTree>
    <p:extLst>
      <p:ext uri="{BB962C8B-B14F-4D97-AF65-F5344CB8AC3E}">
        <p14:creationId xmlns:p14="http://schemas.microsoft.com/office/powerpoint/2010/main" val="362131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idx="1"/>
          </p:nvPr>
        </p:nvSpPr>
        <p:spPr/>
        <p:txBody>
          <a:bodyPr/>
          <a:lstStyle/>
          <a:p>
            <a:r>
              <a:rPr lang="en-US" sz="1800" dirty="0"/>
              <a:t>Rome is the eternal city and my favorite city in Europe. I have a lot of fond memories from it when I went back packing through it with my university friends back in 2003. Given that it has been so hard hit by COVID-19 pandemic, I want to pay tribute to it by using it as my project. </a:t>
            </a:r>
            <a:endParaRPr lang="en-CA" sz="1800" dirty="0"/>
          </a:p>
          <a:p>
            <a:r>
              <a:rPr lang="en-US" sz="1800" dirty="0"/>
              <a:t>Given that Rome is such a popular tourist destination and has so much history, it has really expensive real estate as well as population density. With the impacts to its economy due to COVID-19, investors can be looking at boroughs of Rome that have a high population and relatively lower real estate prices. In addition, using </a:t>
            </a:r>
            <a:r>
              <a:rPr lang="en-US" sz="1800" dirty="0" err="1"/>
              <a:t>FourSquare</a:t>
            </a:r>
            <a:r>
              <a:rPr lang="en-US" sz="1800" dirty="0"/>
              <a:t> data, I will also look at type of businesses in each borough to be able to recommend the best Rome neighborhood to start a business in and type of business to start based on the real estate prices and population density.</a:t>
            </a:r>
            <a:endParaRPr lang="en-CA" sz="1800" dirty="0"/>
          </a:p>
          <a:p>
            <a:pPr marL="0" indent="0">
              <a:buNone/>
            </a:pPr>
            <a:endParaRPr lang="en-CA" dirty="0"/>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References</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562708" y="2103120"/>
            <a:ext cx="10823330" cy="3749040"/>
          </a:xfrm>
        </p:spPr>
        <p:txBody>
          <a:bodyPr>
            <a:normAutofit/>
          </a:bodyPr>
          <a:lstStyle/>
          <a:p>
            <a:r>
              <a:rPr lang="en-US" b="1" dirty="0"/>
              <a:t>[1]  Rome – Statista: </a:t>
            </a:r>
            <a:r>
              <a:rPr lang="en-US" dirty="0"/>
              <a:t>Real estate prices by different neighborhoods of Rome as of December, 2019 [</a:t>
            </a:r>
            <a:r>
              <a:rPr lang="en-US" u="sng" dirty="0">
                <a:hlinkClick r:id="rId2"/>
              </a:rPr>
              <a:t>https://www.statista.com/statistics/670698/asking-price-for-properties-for-sale-in-rome-by-area-italy</a:t>
            </a:r>
            <a:r>
              <a:rPr lang="en-US" dirty="0"/>
              <a:t>/]. </a:t>
            </a:r>
            <a:endParaRPr lang="en-CA" dirty="0"/>
          </a:p>
          <a:p>
            <a:r>
              <a:rPr lang="en-US" b="1" dirty="0"/>
              <a:t> </a:t>
            </a:r>
            <a:endParaRPr lang="en-CA" dirty="0"/>
          </a:p>
          <a:p>
            <a:r>
              <a:rPr lang="en-US" b="1" dirty="0"/>
              <a:t>[2] Carto Rome: </a:t>
            </a:r>
            <a:r>
              <a:rPr lang="en-US" dirty="0"/>
              <a:t>.json file for Rome neighborhoods [</a:t>
            </a:r>
            <a:r>
              <a:rPr lang="en-US" u="sng" dirty="0">
                <a:hlinkClick r:id="rId3"/>
              </a:rPr>
              <a:t>https://maurizioman.carto.com/tables/rome_admin/public/map</a:t>
            </a:r>
            <a:r>
              <a:rPr lang="en-US" dirty="0"/>
              <a:t>].</a:t>
            </a:r>
            <a:endParaRPr lang="en-CA" dirty="0"/>
          </a:p>
          <a:p>
            <a:r>
              <a:rPr lang="en-US" b="1" dirty="0"/>
              <a:t> </a:t>
            </a:r>
            <a:endParaRPr lang="en-CA" dirty="0"/>
          </a:p>
          <a:p>
            <a:r>
              <a:rPr lang="en-US" b="1" dirty="0"/>
              <a:t>[3] Foursquare API</a:t>
            </a:r>
            <a:r>
              <a:rPr lang="en-US" dirty="0"/>
              <a:t> for most common venues of by boroughs in Rome [</a:t>
            </a:r>
            <a:r>
              <a:rPr lang="en-US" u="sng" dirty="0">
                <a:hlinkClick r:id="rId4"/>
              </a:rPr>
              <a:t>https://foursquare.com/</a:t>
            </a:r>
            <a:r>
              <a:rPr lang="en-US" dirty="0"/>
              <a:t>].</a:t>
            </a:r>
            <a:endParaRPr lang="en-CA" dirty="0"/>
          </a:p>
          <a:p>
            <a:pPr marL="274320" lvl="1" indent="0">
              <a:lnSpc>
                <a:spcPct val="90000"/>
              </a:lnSpc>
              <a:buNone/>
            </a:pPr>
            <a:endParaRPr lang="en-CA" sz="1700" dirty="0"/>
          </a:p>
        </p:txBody>
      </p:sp>
    </p:spTree>
    <p:extLst>
      <p:ext uri="{BB962C8B-B14F-4D97-AF65-F5344CB8AC3E}">
        <p14:creationId xmlns:p14="http://schemas.microsoft.com/office/powerpoint/2010/main" val="316313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Data Description</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idx="1"/>
          </p:nvPr>
        </p:nvSpPr>
        <p:spPr/>
        <p:txBody>
          <a:bodyPr/>
          <a:lstStyle/>
          <a:p>
            <a:r>
              <a:rPr lang="en-US" dirty="0"/>
              <a:t>For this analysis, I used the following data sources: </a:t>
            </a:r>
            <a:endParaRPr lang="en-CA" dirty="0"/>
          </a:p>
          <a:p>
            <a:pPr lvl="0"/>
            <a:r>
              <a:rPr lang="en-US" dirty="0"/>
              <a:t>I got the real estate prices by different neighborhoods of Rome using the statist.com site that contains data as of December, 2019 [</a:t>
            </a:r>
            <a:r>
              <a:rPr lang="en-US" u="sng" dirty="0">
                <a:hlinkClick r:id="rId2"/>
              </a:rPr>
              <a:t>https://www.statista.com/statistics/670698/asking-price-for-properties-for-sale-in-rome-by-area-italy</a:t>
            </a:r>
            <a:r>
              <a:rPr lang="en-US" dirty="0"/>
              <a:t>/]. </a:t>
            </a:r>
            <a:endParaRPr lang="en-CA" dirty="0"/>
          </a:p>
          <a:p>
            <a:pPr lvl="0"/>
            <a:r>
              <a:rPr lang="en-US" dirty="0"/>
              <a:t>I got the .json file for Rome from carto.com site that will help us create the choropleth map of it's neighborhoods [</a:t>
            </a:r>
            <a:r>
              <a:rPr lang="en-US" u="sng" dirty="0">
                <a:hlinkClick r:id="rId3"/>
              </a:rPr>
              <a:t>https://maurizioman.carto.com/tables/rome_admin/public/map</a:t>
            </a:r>
            <a:r>
              <a:rPr lang="en-US" dirty="0"/>
              <a:t>].</a:t>
            </a:r>
            <a:endParaRPr lang="en-CA" dirty="0"/>
          </a:p>
          <a:p>
            <a:pPr lvl="0"/>
            <a:r>
              <a:rPr lang="en-US" dirty="0"/>
              <a:t>I used **</a:t>
            </a:r>
            <a:r>
              <a:rPr lang="en-US" dirty="0" err="1"/>
              <a:t>Forsquare</a:t>
            </a:r>
            <a:r>
              <a:rPr lang="en-US" dirty="0"/>
              <a:t> API** to get the most common venues of given Borough of Rome [</a:t>
            </a:r>
            <a:r>
              <a:rPr lang="en-US" u="sng" dirty="0">
                <a:hlinkClick r:id="rId4"/>
              </a:rPr>
              <a:t>https://foursquare.com/</a:t>
            </a:r>
            <a:r>
              <a:rPr lang="en-US" dirty="0"/>
              <a:t>].</a:t>
            </a:r>
            <a:endParaRPr lang="en-CA" dirty="0"/>
          </a:p>
          <a:p>
            <a:pPr marL="0" indent="0">
              <a:buNone/>
            </a:pPr>
            <a:endParaRPr lang="en-CA" dirty="0"/>
          </a:p>
        </p:txBody>
      </p:sp>
    </p:spTree>
    <p:extLst>
      <p:ext uri="{BB962C8B-B14F-4D97-AF65-F5344CB8AC3E}">
        <p14:creationId xmlns:p14="http://schemas.microsoft.com/office/powerpoint/2010/main" val="84908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Methodology</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idx="1"/>
          </p:nvPr>
        </p:nvSpPr>
        <p:spPr/>
        <p:txBody>
          <a:bodyPr/>
          <a:lstStyle/>
          <a:p>
            <a:pPr marL="274320" lvl="1" indent="0">
              <a:buNone/>
            </a:pPr>
            <a:r>
              <a:rPr lang="en-US" sz="1600" b="1" dirty="0"/>
              <a:t>Getting Geocodes and Creating Data-frame</a:t>
            </a:r>
            <a:endParaRPr lang="en-CA" sz="1600" b="1" dirty="0"/>
          </a:p>
          <a:p>
            <a:r>
              <a:rPr lang="en-US" sz="1600" dirty="0"/>
              <a:t>As a database, I created the dataset of Rome boroughs by populating the neighborhood names, real estate prices and geographic coordinates and saved it in my </a:t>
            </a:r>
            <a:r>
              <a:rPr lang="en-US" sz="1600" dirty="0" err="1"/>
              <a:t>github</a:t>
            </a:r>
            <a:r>
              <a:rPr lang="en-US" sz="1600" dirty="0"/>
              <a:t> repository. I then saved it in the pandas </a:t>
            </a:r>
            <a:r>
              <a:rPr lang="en-US" sz="1600" dirty="0" err="1"/>
              <a:t>dataframe</a:t>
            </a:r>
            <a:r>
              <a:rPr lang="en-US" sz="1600" dirty="0"/>
              <a:t> which has the following columns *Borough, Average House Price, Latitude* and *Longitude*.</a:t>
            </a:r>
            <a:endParaRPr lang="en-CA" sz="1600" dirty="0"/>
          </a:p>
          <a:p>
            <a:pPr marL="0" indent="0">
              <a:buNone/>
            </a:pPr>
            <a:endParaRPr lang="en-CA" dirty="0"/>
          </a:p>
        </p:txBody>
      </p:sp>
      <p:pic>
        <p:nvPicPr>
          <p:cNvPr id="5" name="Picture 4">
            <a:extLst>
              <a:ext uri="{FF2B5EF4-FFF2-40B4-BE49-F238E27FC236}">
                <a16:creationId xmlns:a16="http://schemas.microsoft.com/office/drawing/2014/main" id="{65F13EA2-B5DE-4809-B03A-C4198FDA5C33}"/>
              </a:ext>
            </a:extLst>
          </p:cNvPr>
          <p:cNvPicPr/>
          <p:nvPr/>
        </p:nvPicPr>
        <p:blipFill>
          <a:blip r:embed="rId2"/>
          <a:stretch>
            <a:fillRect/>
          </a:stretch>
        </p:blipFill>
        <p:spPr>
          <a:xfrm>
            <a:off x="3522354" y="3914518"/>
            <a:ext cx="3409950" cy="1619250"/>
          </a:xfrm>
          <a:prstGeom prst="rect">
            <a:avLst/>
          </a:prstGeom>
        </p:spPr>
      </p:pic>
    </p:spTree>
    <p:extLst>
      <p:ext uri="{BB962C8B-B14F-4D97-AF65-F5344CB8AC3E}">
        <p14:creationId xmlns:p14="http://schemas.microsoft.com/office/powerpoint/2010/main" val="84234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7B829A-042C-4B37-9ECB-3327D58088ED}"/>
              </a:ext>
            </a:extLst>
          </p:cNvPr>
          <p:cNvPicPr/>
          <p:nvPr/>
        </p:nvPicPr>
        <p:blipFill>
          <a:blip r:embed="rId2"/>
          <a:stretch>
            <a:fillRect/>
          </a:stretch>
        </p:blipFill>
        <p:spPr>
          <a:xfrm>
            <a:off x="588988" y="237744"/>
            <a:ext cx="6975422" cy="6382512"/>
          </a:xfrm>
          <a:prstGeom prst="rect">
            <a:avLst/>
          </a:prstGeo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a:t>Methodology (cont’d)</a:t>
            </a:r>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type="body" sz="half" idx="2"/>
          </p:nvPr>
        </p:nvSpPr>
        <p:spPr>
          <a:xfrm>
            <a:off x="8477250" y="2386584"/>
            <a:ext cx="3144774" cy="3511296"/>
          </a:xfrm>
        </p:spPr>
        <p:txBody>
          <a:bodyPr>
            <a:normAutofit/>
          </a:bodyPr>
          <a:lstStyle/>
          <a:p>
            <a:pPr marL="274320" lvl="1" indent="0">
              <a:lnSpc>
                <a:spcPct val="90000"/>
              </a:lnSpc>
              <a:buNone/>
            </a:pPr>
            <a:r>
              <a:rPr lang="en-US" sz="1700" b="1" dirty="0"/>
              <a:t>Visualizing Geographic Details and Boroughs – Using Folium and </a:t>
            </a:r>
            <a:r>
              <a:rPr lang="en-US" sz="1700" b="1" dirty="0" err="1"/>
              <a:t>Geopy</a:t>
            </a:r>
            <a:endParaRPr lang="en-CA" sz="1700" b="1" dirty="0"/>
          </a:p>
          <a:p>
            <a:pPr>
              <a:lnSpc>
                <a:spcPct val="90000"/>
              </a:lnSpc>
            </a:pPr>
            <a:r>
              <a:rPr lang="en-US" sz="1700" dirty="0"/>
              <a:t> Once the data-frame was ready, I used Folium library to visualize geographic details of Rome and its boroughs and further augmented that by using </a:t>
            </a:r>
            <a:r>
              <a:rPr lang="en-US" sz="1700" dirty="0" err="1"/>
              <a:t>Geopy</a:t>
            </a:r>
            <a:r>
              <a:rPr lang="en-US" sz="1700" dirty="0"/>
              <a:t> library to get the longitude and latitude values of Rome. </a:t>
            </a:r>
            <a:endParaRPr lang="en-CA" sz="1700" dirty="0"/>
          </a:p>
          <a:p>
            <a:pPr marL="0" indent="0">
              <a:lnSpc>
                <a:spcPct val="90000"/>
              </a:lnSpc>
              <a:buNone/>
            </a:pPr>
            <a:endParaRPr lang="en-CA" sz="1700" dirty="0"/>
          </a:p>
        </p:txBody>
      </p:sp>
    </p:spTree>
    <p:extLst>
      <p:ext uri="{BB962C8B-B14F-4D97-AF65-F5344CB8AC3E}">
        <p14:creationId xmlns:p14="http://schemas.microsoft.com/office/powerpoint/2010/main" val="218600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1066800" y="2103120"/>
            <a:ext cx="4663440" cy="3749040"/>
          </a:xfrm>
        </p:spPr>
        <p:txBody>
          <a:bodyPr>
            <a:normAutofit/>
          </a:bodyPr>
          <a:lstStyle/>
          <a:p>
            <a:pPr marL="274320" lvl="1" indent="0">
              <a:lnSpc>
                <a:spcPct val="90000"/>
              </a:lnSpc>
              <a:buNone/>
            </a:pPr>
            <a:r>
              <a:rPr lang="en-US" sz="1700" b="1"/>
              <a:t>Exploring Boroughs in Rome and Common Venues – Using </a:t>
            </a:r>
            <a:r>
              <a:rPr lang="en-US" sz="1700" b="1" err="1"/>
              <a:t>FourSquare</a:t>
            </a:r>
            <a:r>
              <a:rPr lang="en-US" sz="1700" b="1"/>
              <a:t> API</a:t>
            </a:r>
            <a:endParaRPr lang="en-CA" sz="1700" b="1"/>
          </a:p>
          <a:p>
            <a:pPr>
              <a:lnSpc>
                <a:spcPct val="90000"/>
              </a:lnSpc>
            </a:pPr>
            <a:r>
              <a:rPr lang="en-US" sz="1700"/>
              <a:t>I then used </a:t>
            </a:r>
            <a:r>
              <a:rPr lang="en-US" sz="1700" err="1"/>
              <a:t>FourSquare</a:t>
            </a:r>
            <a:r>
              <a:rPr lang="en-US" sz="1700"/>
              <a:t> API to get details of the nearby venues in each borough of Rome. </a:t>
            </a:r>
            <a:endParaRPr lang="en-CA" sz="1700"/>
          </a:p>
          <a:p>
            <a:pPr>
              <a:lnSpc>
                <a:spcPct val="90000"/>
              </a:lnSpc>
            </a:pPr>
            <a:r>
              <a:rPr lang="en-US" sz="1700"/>
              <a:t>Overall </a:t>
            </a:r>
            <a:r>
              <a:rPr lang="en-US" sz="1700" err="1"/>
              <a:t>FourSquare</a:t>
            </a:r>
            <a:r>
              <a:rPr lang="en-US" sz="1700"/>
              <a:t> API returned the following results. </a:t>
            </a:r>
            <a:endParaRPr lang="en-CA" sz="1700"/>
          </a:p>
          <a:p>
            <a:pPr lvl="0">
              <a:lnSpc>
                <a:spcPct val="90000"/>
              </a:lnSpc>
            </a:pPr>
            <a:r>
              <a:rPr lang="en-US" sz="1700"/>
              <a:t>100 different categories of venues in Rome</a:t>
            </a:r>
            <a:endParaRPr lang="en-CA" sz="1700"/>
          </a:p>
          <a:p>
            <a:pPr lvl="0">
              <a:lnSpc>
                <a:spcPct val="90000"/>
              </a:lnSpc>
            </a:pPr>
            <a:r>
              <a:rPr lang="en-US" sz="1700"/>
              <a:t>Counts of venues by borough – snapshot below for reference:</a:t>
            </a:r>
            <a:endParaRPr lang="en-CA" sz="1700"/>
          </a:p>
          <a:p>
            <a:pPr marL="0" indent="0">
              <a:lnSpc>
                <a:spcPct val="90000"/>
              </a:lnSpc>
              <a:buNone/>
            </a:pPr>
            <a:endParaRPr lang="en-CA" sz="1700"/>
          </a:p>
        </p:txBody>
      </p:sp>
      <p:pic>
        <p:nvPicPr>
          <p:cNvPr id="6" name="Picture 5">
            <a:extLst>
              <a:ext uri="{FF2B5EF4-FFF2-40B4-BE49-F238E27FC236}">
                <a16:creationId xmlns:a16="http://schemas.microsoft.com/office/drawing/2014/main" id="{DFC9C0C1-6CC7-4C66-B8A9-143EE842D2B4}"/>
              </a:ext>
            </a:extLst>
          </p:cNvPr>
          <p:cNvPicPr/>
          <p:nvPr/>
        </p:nvPicPr>
        <p:blipFill>
          <a:blip r:embed="rId2"/>
          <a:stretch>
            <a:fillRect/>
          </a:stretch>
        </p:blipFill>
        <p:spPr>
          <a:xfrm>
            <a:off x="7745788" y="2103120"/>
            <a:ext cx="2095384" cy="3749040"/>
          </a:xfrm>
          <a:prstGeom prst="rect">
            <a:avLst/>
          </a:prstGeom>
          <a:noFill/>
        </p:spPr>
      </p:pic>
    </p:spTree>
    <p:extLst>
      <p:ext uri="{BB962C8B-B14F-4D97-AF65-F5344CB8AC3E}">
        <p14:creationId xmlns:p14="http://schemas.microsoft.com/office/powerpoint/2010/main" val="17446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1066800" y="2103120"/>
            <a:ext cx="4663440" cy="3749040"/>
          </a:xfrm>
        </p:spPr>
        <p:txBody>
          <a:bodyPr>
            <a:normAutofit/>
          </a:bodyPr>
          <a:lstStyle/>
          <a:p>
            <a:pPr marL="274320" lvl="1" indent="0">
              <a:lnSpc>
                <a:spcPct val="90000"/>
              </a:lnSpc>
              <a:buNone/>
            </a:pPr>
            <a:r>
              <a:rPr lang="en-US" dirty="0"/>
              <a:t>I then visualized these results as a bar chart</a:t>
            </a:r>
          </a:p>
          <a:p>
            <a:pPr marL="274320" lvl="1" indent="0">
              <a:lnSpc>
                <a:spcPct val="90000"/>
              </a:lnSpc>
              <a:buNone/>
            </a:pPr>
            <a:r>
              <a:rPr lang="en-US" dirty="0"/>
              <a:t>The bar chart shows us that Centro </a:t>
            </a:r>
            <a:r>
              <a:rPr lang="en-US" dirty="0" err="1"/>
              <a:t>Storico</a:t>
            </a:r>
            <a:r>
              <a:rPr lang="en-US" dirty="0"/>
              <a:t> and Trieste have close to 100 venues, followed by </a:t>
            </a:r>
            <a:r>
              <a:rPr lang="en-US" dirty="0" err="1"/>
              <a:t>Tremini</a:t>
            </a:r>
            <a:r>
              <a:rPr lang="en-US" dirty="0"/>
              <a:t>, </a:t>
            </a:r>
            <a:r>
              <a:rPr lang="en-US" dirty="0" err="1"/>
              <a:t>Trastavere</a:t>
            </a:r>
            <a:r>
              <a:rPr lang="en-US" dirty="0"/>
              <a:t>, Corso Francia, Della Vittoria and Bologna that have venues in 40-60 range. Remaining boroughs are less venue rich like </a:t>
            </a:r>
            <a:r>
              <a:rPr lang="en-US" dirty="0" err="1"/>
              <a:t>Georgio</a:t>
            </a:r>
            <a:r>
              <a:rPr lang="en-US" dirty="0"/>
              <a:t> VII, </a:t>
            </a:r>
            <a:r>
              <a:rPr lang="en-US" dirty="0" err="1"/>
              <a:t>Balduina</a:t>
            </a:r>
            <a:r>
              <a:rPr lang="en-US" dirty="0"/>
              <a:t>, Caracalla and </a:t>
            </a:r>
            <a:r>
              <a:rPr lang="en-US" dirty="0" err="1"/>
              <a:t>Camillucia</a:t>
            </a:r>
            <a:r>
              <a:rPr lang="en-US" dirty="0"/>
              <a:t>. </a:t>
            </a:r>
            <a:r>
              <a:rPr lang="en-US" dirty="0" err="1"/>
              <a:t>Camillucia</a:t>
            </a:r>
            <a:r>
              <a:rPr lang="en-US" dirty="0"/>
              <a:t> specially seems really low in venues and potentially ripe for further investment. </a:t>
            </a:r>
            <a:endParaRPr lang="en-CA" dirty="0"/>
          </a:p>
          <a:p>
            <a:pPr marL="274320" lvl="1" indent="0">
              <a:lnSpc>
                <a:spcPct val="90000"/>
              </a:lnSpc>
              <a:buNone/>
            </a:pPr>
            <a:endParaRPr lang="en-CA" sz="1700" dirty="0"/>
          </a:p>
        </p:txBody>
      </p:sp>
      <p:pic>
        <p:nvPicPr>
          <p:cNvPr id="5" name="Picture 4">
            <a:extLst>
              <a:ext uri="{FF2B5EF4-FFF2-40B4-BE49-F238E27FC236}">
                <a16:creationId xmlns:a16="http://schemas.microsoft.com/office/drawing/2014/main" id="{4B417422-8E78-4503-83CF-041A304C8EB6}"/>
              </a:ext>
            </a:extLst>
          </p:cNvPr>
          <p:cNvPicPr/>
          <p:nvPr/>
        </p:nvPicPr>
        <p:blipFill>
          <a:blip r:embed="rId2"/>
          <a:stretch>
            <a:fillRect/>
          </a:stretch>
        </p:blipFill>
        <p:spPr>
          <a:xfrm>
            <a:off x="6426995" y="1751902"/>
            <a:ext cx="4305935" cy="3853815"/>
          </a:xfrm>
          <a:prstGeom prst="rect">
            <a:avLst/>
          </a:prstGeom>
        </p:spPr>
      </p:pic>
    </p:spTree>
    <p:extLst>
      <p:ext uri="{BB962C8B-B14F-4D97-AF65-F5344CB8AC3E}">
        <p14:creationId xmlns:p14="http://schemas.microsoft.com/office/powerpoint/2010/main" val="227242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1066800" y="2103120"/>
            <a:ext cx="4663440" cy="3749040"/>
          </a:xfrm>
        </p:spPr>
        <p:txBody>
          <a:bodyPr>
            <a:normAutofit/>
          </a:bodyPr>
          <a:lstStyle/>
          <a:p>
            <a:pPr marL="274320" lvl="1" indent="0">
              <a:lnSpc>
                <a:spcPct val="90000"/>
              </a:lnSpc>
              <a:buNone/>
            </a:pPr>
            <a:r>
              <a:rPr lang="en-US" b="1" dirty="0"/>
              <a:t>Analyzing Each Borough</a:t>
            </a:r>
          </a:p>
          <a:p>
            <a:pPr marL="274320" lvl="1" indent="0">
              <a:lnSpc>
                <a:spcPct val="90000"/>
              </a:lnSpc>
              <a:buNone/>
            </a:pPr>
            <a:endParaRPr lang="en-US" dirty="0"/>
          </a:p>
          <a:p>
            <a:r>
              <a:rPr lang="en-US" dirty="0"/>
              <a:t>Using one hot encoding, I categorized the venue types further and sorted them based on occurrence by each borough. That gave me the following results showing the top 3 most common venues by each borough. This will help me further determine the best investment opportunity in each borough depending on the types of venues that exist currently. </a:t>
            </a:r>
            <a:endParaRPr lang="en-CA" dirty="0"/>
          </a:p>
          <a:p>
            <a:pPr marL="274320" lvl="1" indent="0">
              <a:lnSpc>
                <a:spcPct val="90000"/>
              </a:lnSpc>
              <a:buNone/>
            </a:pPr>
            <a:endParaRPr lang="en-CA" sz="1700" dirty="0"/>
          </a:p>
        </p:txBody>
      </p:sp>
      <p:pic>
        <p:nvPicPr>
          <p:cNvPr id="6" name="Picture 5">
            <a:extLst>
              <a:ext uri="{FF2B5EF4-FFF2-40B4-BE49-F238E27FC236}">
                <a16:creationId xmlns:a16="http://schemas.microsoft.com/office/drawing/2014/main" id="{BE517F03-7861-471B-8A4B-DDF6BF6A11CF}"/>
              </a:ext>
            </a:extLst>
          </p:cNvPr>
          <p:cNvPicPr/>
          <p:nvPr/>
        </p:nvPicPr>
        <p:blipFill>
          <a:blip r:embed="rId2"/>
          <a:stretch>
            <a:fillRect/>
          </a:stretch>
        </p:blipFill>
        <p:spPr>
          <a:xfrm>
            <a:off x="6096000" y="2014194"/>
            <a:ext cx="4943475" cy="3914775"/>
          </a:xfrm>
          <a:prstGeom prst="rect">
            <a:avLst/>
          </a:prstGeom>
        </p:spPr>
      </p:pic>
    </p:spTree>
    <p:extLst>
      <p:ext uri="{BB962C8B-B14F-4D97-AF65-F5344CB8AC3E}">
        <p14:creationId xmlns:p14="http://schemas.microsoft.com/office/powerpoint/2010/main" val="265059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Methodology (cont’d)</a:t>
            </a:r>
            <a:endParaRPr lang="en-US"/>
          </a:p>
        </p:txBody>
      </p:sp>
      <p:sp>
        <p:nvSpPr>
          <p:cNvPr id="4" name="Content Placeholder 3">
            <a:extLst>
              <a:ext uri="{FF2B5EF4-FFF2-40B4-BE49-F238E27FC236}">
                <a16:creationId xmlns:a16="http://schemas.microsoft.com/office/drawing/2014/main" id="{709223F8-4C1A-4E75-9779-6767F294D6D4}"/>
              </a:ext>
            </a:extLst>
          </p:cNvPr>
          <p:cNvSpPr>
            <a:spLocks noGrp="1"/>
          </p:cNvSpPr>
          <p:nvPr>
            <p:ph sz="half" idx="1"/>
          </p:nvPr>
        </p:nvSpPr>
        <p:spPr>
          <a:xfrm>
            <a:off x="1066800" y="2103120"/>
            <a:ext cx="4663440" cy="3749040"/>
          </a:xfrm>
        </p:spPr>
        <p:txBody>
          <a:bodyPr>
            <a:normAutofit/>
          </a:bodyPr>
          <a:lstStyle/>
          <a:p>
            <a:pPr marL="274320" lvl="1" indent="0">
              <a:lnSpc>
                <a:spcPct val="90000"/>
              </a:lnSpc>
              <a:buNone/>
            </a:pPr>
            <a:r>
              <a:rPr lang="en-US" b="1" dirty="0"/>
              <a:t>Clustering of Boroughs based on Venue Types Using K-Means</a:t>
            </a:r>
            <a:endParaRPr lang="en-US" dirty="0"/>
          </a:p>
          <a:p>
            <a:r>
              <a:rPr lang="en-US" dirty="0"/>
              <a:t>I used K-means analysis for creating cluster neighborhoods based on venue types. I first applied the elbow method to determine the optimal number of clusters to use in the K-means analysis</a:t>
            </a:r>
          </a:p>
          <a:p>
            <a:r>
              <a:rPr lang="en-US" dirty="0"/>
              <a:t>Elbow method recommends the optimal number of clusters as 2 for the K-means analysis. </a:t>
            </a:r>
            <a:endParaRPr lang="en-CA" dirty="0"/>
          </a:p>
          <a:p>
            <a:endParaRPr lang="en-CA" dirty="0"/>
          </a:p>
          <a:p>
            <a:pPr marL="274320" lvl="1" indent="0">
              <a:lnSpc>
                <a:spcPct val="90000"/>
              </a:lnSpc>
              <a:buNone/>
            </a:pPr>
            <a:endParaRPr lang="en-CA" sz="1700" dirty="0"/>
          </a:p>
        </p:txBody>
      </p:sp>
      <p:pic>
        <p:nvPicPr>
          <p:cNvPr id="5" name="Picture 4">
            <a:extLst>
              <a:ext uri="{FF2B5EF4-FFF2-40B4-BE49-F238E27FC236}">
                <a16:creationId xmlns:a16="http://schemas.microsoft.com/office/drawing/2014/main" id="{CC8B0169-2372-4119-92FE-0854BD176437}"/>
              </a:ext>
            </a:extLst>
          </p:cNvPr>
          <p:cNvPicPr/>
          <p:nvPr/>
        </p:nvPicPr>
        <p:blipFill>
          <a:blip r:embed="rId2"/>
          <a:stretch>
            <a:fillRect/>
          </a:stretch>
        </p:blipFill>
        <p:spPr>
          <a:xfrm>
            <a:off x="5969032" y="1875884"/>
            <a:ext cx="5429250" cy="4124325"/>
          </a:xfrm>
          <a:prstGeom prst="rect">
            <a:avLst/>
          </a:prstGeom>
        </p:spPr>
      </p:pic>
    </p:spTree>
    <p:extLst>
      <p:ext uri="{BB962C8B-B14F-4D97-AF65-F5344CB8AC3E}">
        <p14:creationId xmlns:p14="http://schemas.microsoft.com/office/powerpoint/2010/main" val="3973640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1275</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Century Gothic</vt:lpstr>
      <vt:lpstr>Garamond</vt:lpstr>
      <vt:lpstr>SavonVTI</vt:lpstr>
      <vt:lpstr>Housing Sales Prices &amp; Business Opportunities in Rome</vt:lpstr>
      <vt:lpstr>Introduction</vt:lpstr>
      <vt:lpstr>Data Description</vt:lpstr>
      <vt:lpstr>Methodology</vt:lpstr>
      <vt:lpstr>Methodology (cont’d)</vt:lpstr>
      <vt:lpstr>Methodology (cont’d)</vt:lpstr>
      <vt:lpstr>Methodology (cont’d)</vt:lpstr>
      <vt:lpstr>Methodology (cont’d)</vt:lpstr>
      <vt:lpstr>Methodology (cont’d)</vt:lpstr>
      <vt:lpstr>Methodology (cont’d)</vt:lpstr>
      <vt:lpstr>Methodology (cont’d)</vt:lpstr>
      <vt:lpstr>Methodology (cont’d)</vt:lpstr>
      <vt:lpstr>Methodology (cont’d)</vt:lpstr>
      <vt:lpstr>Methodology (cont’d)</vt:lpstr>
      <vt:lpstr>Results</vt:lpstr>
      <vt:lpstr>Results </vt:lpstr>
      <vt:lpstr>Results </vt:lpstr>
      <vt:lpstr>Summary of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2020-03-28T22:10:33Z</dcterms:created>
  <dcterms:modified xsi:type="dcterms:W3CDTF">2020-03-28T22:19:56Z</dcterms:modified>
</cp:coreProperties>
</file>