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9" r:id="rId8"/>
    <p:sldId id="270" r:id="rId9"/>
    <p:sldId id="271" r:id="rId10"/>
    <p:sldId id="272" r:id="rId11"/>
    <p:sldId id="267" r:id="rId12"/>
    <p:sldId id="259" r:id="rId13"/>
    <p:sldId id="260" r:id="rId14"/>
    <p:sldId id="26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84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44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8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8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32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0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63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1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B005-D4DA-4B03-BC81-6715BB06A3E0}" type="datetimeFigureOut">
              <a:rPr lang="es-CO" smtClean="0"/>
              <a:t>23/07/2023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EBB2AA-1461-42FC-ADED-EAD63EC8321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96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B973F-C6C5-9D48-5F9A-9DAE832D1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400" b="1" dirty="0"/>
              <a:t>Estrategias para la prevención y control de los impactos ambientales, accidentes y enfermedades laborales (ATEL)</a:t>
            </a:r>
            <a:endParaRPr lang="es-CO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64D3D-1B61-EA8D-4BF5-3ACEB3DF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028491"/>
            <a:ext cx="8637072" cy="1485205"/>
          </a:xfrm>
        </p:spPr>
        <p:txBody>
          <a:bodyPr/>
          <a:lstStyle/>
          <a:p>
            <a:r>
              <a:rPr lang="es-CO" dirty="0"/>
              <a:t>Daniel Felipe Arias Corredor</a:t>
            </a:r>
          </a:p>
          <a:p>
            <a:r>
              <a:rPr lang="es-CO" dirty="0"/>
              <a:t>Tecnología en Análisis y Desarrollo de Software</a:t>
            </a:r>
          </a:p>
          <a:p>
            <a:r>
              <a:rPr lang="es-CO" dirty="0"/>
              <a:t>Ficha 2675805</a:t>
            </a:r>
          </a:p>
        </p:txBody>
      </p:sp>
    </p:spTree>
    <p:extLst>
      <p:ext uri="{BB962C8B-B14F-4D97-AF65-F5344CB8AC3E}">
        <p14:creationId xmlns:p14="http://schemas.microsoft.com/office/powerpoint/2010/main" val="106844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7. Apoyo a la mejora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1997"/>
            <a:ext cx="9603275" cy="3901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La mejora continua es un proceso recurrente de optimización del SG-SST. Una herramienta para lograr este mejoramiento es el Ciclo PHVA, el cual es un procedimiento secuencial, el cual se ilustra en la siguiente imagen: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E52ECD-E621-5FC6-D17A-1F4C7E54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46" y="3049200"/>
            <a:ext cx="4328615" cy="36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2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B973F-C6C5-9D48-5F9A-9DAE832D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1341698"/>
            <a:ext cx="8637073" cy="2618554"/>
          </a:xfrm>
        </p:spPr>
        <p:txBody>
          <a:bodyPr>
            <a:normAutofit/>
          </a:bodyPr>
          <a:lstStyle/>
          <a:p>
            <a:r>
              <a:rPr lang="es-CO" sz="4400" dirty="0"/>
              <a:t>Herramientas para la prevención y control de impactos ambientales</a:t>
            </a:r>
            <a:endParaRPr lang="es-CO" sz="4400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0EF6FDE-75DC-0240-7F5F-4E36A9F0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683584"/>
            <a:ext cx="8637072" cy="107109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EAD5CD-CD57-0CDB-A283-38C4DF65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851" y="3611554"/>
            <a:ext cx="3905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dirty="0"/>
              <a:t>1. Evaluación de impacto ambiental (EIA)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196350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un instrumento encaminado a identificar las consecuencias ambientales de la ejecución y funcionamiento de una actividad humana. Tiene como objetivo establecer medidas para permitir el desarrollo de la actividad humana afectando lo menos posible al medio ambiente. Entre sus principios se encuentran: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6B999E6-A8B6-7E2D-65D6-9F58FDD3D6FE}"/>
              </a:ext>
            </a:extLst>
          </p:cNvPr>
          <p:cNvSpPr txBox="1">
            <a:spLocks/>
          </p:cNvSpPr>
          <p:nvPr/>
        </p:nvSpPr>
        <p:spPr>
          <a:xfrm>
            <a:off x="1130271" y="4166618"/>
            <a:ext cx="3619150" cy="1579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Carácter preventivo</a:t>
            </a:r>
          </a:p>
          <a:p>
            <a:r>
              <a:rPr lang="es-MX" dirty="0"/>
              <a:t>Gradualidad</a:t>
            </a:r>
          </a:p>
          <a:p>
            <a:r>
              <a:rPr lang="es-MX" dirty="0"/>
              <a:t>Énfasis en lo importante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6674FA5-ADBE-3747-2C8F-5C383AA03CBC}"/>
              </a:ext>
            </a:extLst>
          </p:cNvPr>
          <p:cNvSpPr txBox="1">
            <a:spLocks/>
          </p:cNvSpPr>
          <p:nvPr/>
        </p:nvSpPr>
        <p:spPr>
          <a:xfrm>
            <a:off x="5240522" y="4135272"/>
            <a:ext cx="3619150" cy="1579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Flexibilidad</a:t>
            </a:r>
          </a:p>
          <a:p>
            <a:r>
              <a:rPr lang="es-MX" dirty="0"/>
              <a:t>Objetividad</a:t>
            </a:r>
          </a:p>
          <a:p>
            <a:r>
              <a:rPr lang="es-MX" dirty="0"/>
              <a:t>Sistematicidad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496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2. Medidas de manejo ambiental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Medidas de prevención: Acciones encaminadas a evitar los impactos de una actividad humana sobre el medio ambiente</a:t>
            </a:r>
          </a:p>
          <a:p>
            <a:r>
              <a:rPr lang="es-CO" dirty="0"/>
              <a:t>Medidas de mitigación: Acciones dirigidas a minimizar los impactos de una actividad humana sobre el medio ambiente</a:t>
            </a:r>
          </a:p>
          <a:p>
            <a:r>
              <a:rPr lang="es-CO" dirty="0"/>
              <a:t>Medidas de corrección: Acciones dirigidas a recuperar o restaurar las condiciones del medio ambiente afectadas por una actividad humana</a:t>
            </a:r>
          </a:p>
          <a:p>
            <a:r>
              <a:rPr lang="es-CO" dirty="0"/>
              <a:t>Medidas de compensación: Acciones dirigidas a resarcir a las comunidades o al entorno natural por los efectos negativos de una actividad humana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571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dirty="0"/>
              <a:t>3. Sistemas de gestión ambiental (SGA)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956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2200" dirty="0"/>
              <a:t>Integrados a las actividades de gestión general de la organización. Entre sus objetivos se encuentran:</a:t>
            </a:r>
          </a:p>
          <a:p>
            <a:r>
              <a:rPr lang="es-CO" sz="2200" dirty="0"/>
              <a:t>Identificar aspectos e impactos ambientales</a:t>
            </a:r>
          </a:p>
          <a:p>
            <a:r>
              <a:rPr lang="es-MX" sz="2200" dirty="0"/>
              <a:t>Lograr la política ambiental y cumplir los requisitos legales</a:t>
            </a:r>
          </a:p>
          <a:p>
            <a:r>
              <a:rPr lang="es-MX" sz="2200" dirty="0"/>
              <a:t>Definir principios y responsabilidades ambientales</a:t>
            </a:r>
          </a:p>
          <a:p>
            <a:r>
              <a:rPr lang="es-MX" sz="2200" dirty="0"/>
              <a:t>Establecer metas ambientales de corto, mediano y largo plazo</a:t>
            </a:r>
          </a:p>
          <a:p>
            <a:r>
              <a:rPr lang="es-MX" sz="2200" dirty="0"/>
              <a:t>Equilibrar los costos y beneficios</a:t>
            </a:r>
          </a:p>
          <a:p>
            <a:r>
              <a:rPr lang="es-MX" sz="2200" dirty="0"/>
              <a:t>Definir y documentar, tareas, responsabilidades, competencias y procedimientos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00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estrategias presentadas anteriormente constituyen un conjunto de herramientas para controlar y mitigar riesgos, los cuales contribuirán en una empresa no solo a evitar accidentes, sino que ahorrarán costos internos, costos ambientales y salvaguardarán el talento humano.</a:t>
            </a:r>
          </a:p>
          <a:p>
            <a:r>
              <a:rPr lang="es-CO" dirty="0"/>
              <a:t>Puesto que son herramientas preventivas, no se tratan de planes y programas estructurados para atender y lidiar con consecuencias de accidentes o impactos.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90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0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17011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siguiente presentación tiene como objetivo dar a conocer algunas estrategias y herramientas de obligatorio cumplimiento para las empresas según el marco legal vigente, con el fin de mitigar, controlar y eliminar los riesgos en el contexto laboral. Primero se presentarán las estrategias encaminadas a la prevención y control de accidentes y enfermedades laborales. Posteriormente se presentarán las estrategias orientadas a la prevención de y control de impactos ambientales.</a:t>
            </a:r>
          </a:p>
        </p:txBody>
      </p:sp>
    </p:spTree>
    <p:extLst>
      <p:ext uri="{BB962C8B-B14F-4D97-AF65-F5344CB8AC3E}">
        <p14:creationId xmlns:p14="http://schemas.microsoft.com/office/powerpoint/2010/main" val="297713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B973F-C6C5-9D48-5F9A-9DAE832D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4" y="1341698"/>
            <a:ext cx="8637073" cy="2618554"/>
          </a:xfrm>
        </p:spPr>
        <p:txBody>
          <a:bodyPr>
            <a:normAutofit/>
          </a:bodyPr>
          <a:lstStyle/>
          <a:p>
            <a:r>
              <a:rPr lang="es-CO" sz="4400" dirty="0"/>
              <a:t>Herramientas para la prevención y control de accidentes y enfermedades laborales (ATEL)</a:t>
            </a:r>
            <a:endParaRPr lang="es-CO" sz="4400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0EF6FDE-75DC-0240-7F5F-4E36A9F04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683584"/>
            <a:ext cx="8637072" cy="107109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061492-8718-BCCE-FFEB-1A0E51F0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04" y="3739487"/>
            <a:ext cx="5031352" cy="20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9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dirty="0"/>
              <a:t>1. Responsabilidades de los trabajadores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3191"/>
            <a:ext cx="9603275" cy="3901485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Procurar el cuidado integral de su salud</a:t>
            </a:r>
          </a:p>
          <a:p>
            <a:r>
              <a:rPr lang="es-MX" dirty="0"/>
              <a:t>Suministrar información clara y completa sobre su estado de salud, en el examen médico de ingreso</a:t>
            </a:r>
          </a:p>
          <a:p>
            <a:r>
              <a:rPr lang="es-MX" dirty="0"/>
              <a:t>Cumplir las normas, reglamentos e instrucciones del SG-SST de la empresa</a:t>
            </a:r>
          </a:p>
          <a:p>
            <a:r>
              <a:rPr lang="es-MX" dirty="0"/>
              <a:t>Informar oportunamente al empleador acerca de los peligros y riesgos latentes en su sitio de trabajo</a:t>
            </a:r>
          </a:p>
          <a:p>
            <a:r>
              <a:rPr lang="es-MX" dirty="0"/>
              <a:t>Participar en las actividades de capacitación en seguridad y salud en el trabajo definido en el plan de capacitación del SG–SST</a:t>
            </a:r>
          </a:p>
          <a:p>
            <a:r>
              <a:rPr lang="es-MX" dirty="0"/>
              <a:t>Participar y contribuir al cumplimiento de los objetivos del SG-SST. Capacitaciones y correcto uso de implementos de protección</a:t>
            </a:r>
            <a:endParaRPr lang="es-CO" dirty="0"/>
          </a:p>
        </p:txBody>
      </p:sp>
      <p:pic>
        <p:nvPicPr>
          <p:cNvPr id="1026" name="Picture 2" descr="Dibujo Animado Del Trabajador PNG Imágenes Transparentes - Pngtree">
            <a:extLst>
              <a:ext uri="{FF2B5EF4-FFF2-40B4-BE49-F238E27FC236}">
                <a16:creationId xmlns:a16="http://schemas.microsoft.com/office/drawing/2014/main" id="{6FABEF62-217F-3E5A-3176-E1999D7B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25" y="3549300"/>
            <a:ext cx="2355376" cy="23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2.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3191"/>
            <a:ext cx="9603275" cy="3901485"/>
          </a:xfrm>
        </p:spPr>
        <p:txBody>
          <a:bodyPr>
            <a:normAutofit/>
          </a:bodyPr>
          <a:lstStyle/>
          <a:p>
            <a:r>
              <a:rPr lang="es-CO" dirty="0"/>
              <a:t>Responsabilidades comunicativas del empleador</a:t>
            </a:r>
          </a:p>
          <a:p>
            <a:pPr marL="457200" indent="-457200">
              <a:buAutoNum type="arabicPeriod"/>
            </a:pPr>
            <a:r>
              <a:rPr lang="es-CO" dirty="0"/>
              <a:t>Participar en actividades que se le comuniquen con relación a SST</a:t>
            </a:r>
          </a:p>
          <a:p>
            <a:pPr marL="457200" indent="-457200">
              <a:buAutoNum type="arabicPeriod"/>
            </a:pPr>
            <a:r>
              <a:rPr lang="es-CO" dirty="0"/>
              <a:t>Comunicar sus inquietudes frente al SG-SST</a:t>
            </a:r>
          </a:p>
          <a:p>
            <a:pPr marL="457200" indent="-457200">
              <a:buAutoNum type="arabicPeriod"/>
            </a:pPr>
            <a:r>
              <a:rPr lang="es-CO" dirty="0"/>
              <a:t>Informar aportes o ideas que beneficien al SG-SST</a:t>
            </a:r>
          </a:p>
          <a:p>
            <a:r>
              <a:rPr lang="es-CO" dirty="0"/>
              <a:t>Responsabilidades comunicativas del trabajador</a:t>
            </a:r>
          </a:p>
          <a:p>
            <a:pPr marL="457200" indent="-457200">
              <a:buAutoNum type="arabicPeriod"/>
            </a:pPr>
            <a:r>
              <a:rPr lang="es-CO" dirty="0"/>
              <a:t>Recibir y responder adecuadamente a las comunicaciones relativas al SG-SST</a:t>
            </a:r>
          </a:p>
          <a:p>
            <a:pPr marL="457200" indent="-457200">
              <a:buAutoNum type="arabicPeriod"/>
            </a:pPr>
            <a:r>
              <a:rPr lang="es-CO" dirty="0"/>
              <a:t>Garantizar que se de a conocer el SG-SST a otros trabajadores</a:t>
            </a:r>
          </a:p>
          <a:p>
            <a:pPr marL="457200" indent="-457200">
              <a:buAutoNum type="arabicPeriod"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457200" indent="-457200">
              <a:buAutoNum type="arabicPeriod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B2B59F-C7FE-74FC-F264-B483CDE0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34" y="953324"/>
            <a:ext cx="2304422" cy="15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/>
              <a:t>3. </a:t>
            </a:r>
            <a:r>
              <a:rPr lang="es-MX" sz="3600" dirty="0"/>
              <a:t>Identificación de peligros, evaluación y valoración de los riesgos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3191"/>
            <a:ext cx="9603275" cy="390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El empleador debe proveer una Metodología adecuada para identificación de peligros y valoración de riesgos. Un ejemplo es:</a:t>
            </a:r>
          </a:p>
          <a:p>
            <a:r>
              <a:rPr lang="es-CO" dirty="0"/>
              <a:t>GTC 45 – Guía para la identificación de los peligros y la valoración de los riesgos en seguridad y salud ocupacional: Contiene una tabla de peligros y matriz de riesgos (la matriz debe ser actualizada constantemente cada vez que se identifique un riesgo. A su vez estos se deben priorizar de acuerdo a su ocurrencia)</a:t>
            </a:r>
          </a:p>
          <a:p>
            <a:pPr marL="0" indent="0">
              <a:buNone/>
            </a:pPr>
            <a:endParaRPr lang="es-CO" dirty="0"/>
          </a:p>
          <a:p>
            <a:pPr marL="457200" indent="-457200">
              <a:buAutoNum type="arabicPeriod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8C78FF-59F1-0FD2-A56D-A5FC8DB4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752" y="4216020"/>
            <a:ext cx="1787857" cy="17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/>
              <a:t>4. </a:t>
            </a:r>
            <a:r>
              <a:rPr lang="es-MX" sz="3600" dirty="0"/>
              <a:t>Prevención, preparación y respuesta ante emergencias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3191"/>
            <a:ext cx="9603275" cy="3901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/>
              <a:t>Es deber del empleador implementar y mantener un plan de prevención, preparación y respuesta ante emergencias. Este plan debe contener características como:</a:t>
            </a:r>
          </a:p>
          <a:p>
            <a:r>
              <a:rPr lang="es-MX" sz="1800" dirty="0"/>
              <a:t>Identificación de amenazas que puedan afectar a la empresa</a:t>
            </a:r>
          </a:p>
          <a:p>
            <a:r>
              <a:rPr lang="es-MX" sz="1800" dirty="0"/>
              <a:t>Análisis de la vulnerabilidad de la empresa frente a las amenazas identificadas</a:t>
            </a:r>
          </a:p>
          <a:p>
            <a:r>
              <a:rPr lang="es-MX" sz="1800" dirty="0"/>
              <a:t>Formulación un plan de emergencia para responder a posibles eventos desastrosos</a:t>
            </a:r>
          </a:p>
          <a:p>
            <a:r>
              <a:rPr lang="es-MX" sz="1800" dirty="0"/>
              <a:t>Capacitación y entrenamiento a trabajadores, con simulacros mínimo una vez al año</a:t>
            </a:r>
          </a:p>
          <a:p>
            <a:r>
              <a:rPr lang="es-MX" sz="1800" dirty="0"/>
              <a:t>Conformación de una brigada de emergencias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93724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dirty="0"/>
              <a:t>5. </a:t>
            </a:r>
            <a:r>
              <a:rPr lang="es-MX" sz="3600" dirty="0"/>
              <a:t>Participación en reporte de incidentes, accidentes de trabajo y enfermedades laborales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276147"/>
            <a:ext cx="9603275" cy="3901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La investigación de las causas de los incidentes, accidentes de trabajo y enfermedades laborales debe permitir:</a:t>
            </a:r>
          </a:p>
          <a:p>
            <a:pPr marL="0" indent="0">
              <a:buNone/>
            </a:pPr>
            <a:r>
              <a:rPr lang="es-MX" dirty="0"/>
              <a:t>1. Identificar posibles deficiencias del SG-SST</a:t>
            </a:r>
          </a:p>
          <a:p>
            <a:pPr marL="0" indent="0">
              <a:buNone/>
            </a:pPr>
            <a:r>
              <a:rPr lang="es-MX" dirty="0"/>
              <a:t>2. Informar resultados a trabajadores directamente relacionados para participar en planes de mejora</a:t>
            </a:r>
          </a:p>
          <a:p>
            <a:pPr marL="0" indent="0">
              <a:buNone/>
            </a:pPr>
            <a:r>
              <a:rPr lang="es-MX" dirty="0"/>
              <a:t>3. Informar a la alta dirección sobre ausentismo laboral relacionado con accidentes o enfermedad laboral</a:t>
            </a:r>
          </a:p>
          <a:p>
            <a:pPr marL="0" indent="0">
              <a:buNone/>
            </a:pPr>
            <a:r>
              <a:rPr lang="es-MX" dirty="0"/>
              <a:t>4. Alimentar el proceso de revisión que haga la alta dirección de SG-SST para alimentar las acciones de mejora continua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230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DEC3A-6638-2ECF-857D-807CE57F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600" dirty="0"/>
              <a:t>6. Capacitación en SST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C9A6-27AB-4980-22A9-7E5ED0B8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003191"/>
            <a:ext cx="9603275" cy="3901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/>
              <a:t>Tanto el empleador como el trabajador tienen responsabilidad en favorecer espacios para </a:t>
            </a:r>
            <a:r>
              <a:rPr lang="es-MX" dirty="0"/>
              <a:t>la proporción de conocimientos para identificar los peligros y controlar los riesgos relacionados con el trabajo.</a:t>
            </a:r>
          </a:p>
          <a:p>
            <a:pPr marL="0" indent="0">
              <a:buNone/>
            </a:pPr>
            <a:r>
              <a:rPr lang="es-MX" dirty="0"/>
              <a:t>El programa de capacitación de SST debe ser revisado una vez al año por el comité paritario y la alta dirección de la empresa</a:t>
            </a:r>
          </a:p>
          <a:p>
            <a:pPr marL="0" indent="0">
              <a:buNone/>
            </a:pPr>
            <a:r>
              <a:rPr lang="es-MX" dirty="0"/>
              <a:t>Todo trabajador nuevo debe ser capacitado para la identificación y control de riegos y peligros en el trabajo, así como en prevención de accidentes y enfermedades laborales.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CC7CB-658C-5A3D-C297-47F3669D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731" y="477671"/>
            <a:ext cx="1778047" cy="17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8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397</TotalTime>
  <Words>973</Words>
  <Application>Microsoft Office PowerPoint</Application>
  <PresentationFormat>Panorámica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Galería</vt:lpstr>
      <vt:lpstr>Estrategias para la prevención y control de los impactos ambientales, accidentes y enfermedades laborales (ATEL)</vt:lpstr>
      <vt:lpstr>Introducción</vt:lpstr>
      <vt:lpstr>Herramientas para la prevención y control de accidentes y enfermedades laborales (ATEL)</vt:lpstr>
      <vt:lpstr>1. Responsabilidades de los trabajadores</vt:lpstr>
      <vt:lpstr>2. Comunicación</vt:lpstr>
      <vt:lpstr>3. Identificación de peligros, evaluación y valoración de los riesgos</vt:lpstr>
      <vt:lpstr>4. Prevención, preparación y respuesta ante emergencias</vt:lpstr>
      <vt:lpstr>5. Participación en reporte de incidentes, accidentes de trabajo y enfermedades laborales</vt:lpstr>
      <vt:lpstr>6. Capacitación en SST</vt:lpstr>
      <vt:lpstr>7. Apoyo a la mejora continua</vt:lpstr>
      <vt:lpstr>Herramientas para la prevención y control de impactos ambientales</vt:lpstr>
      <vt:lpstr>1. Evaluación de impacto ambiental (EIA)</vt:lpstr>
      <vt:lpstr>2. Medidas de manejo ambiental</vt:lpstr>
      <vt:lpstr>3. Sistemas de gestión ambiental (SGA)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para la prevención y control de los impactos ambientales, accidentes y enfermedades laborales (ATEL)</dc:title>
  <dc:creator>VALENTINA ARIAS CORREDOR</dc:creator>
  <cp:lastModifiedBy>VALENTINA ARIAS CORREDOR</cp:lastModifiedBy>
  <cp:revision>5</cp:revision>
  <dcterms:created xsi:type="dcterms:W3CDTF">2023-07-23T16:11:25Z</dcterms:created>
  <dcterms:modified xsi:type="dcterms:W3CDTF">2023-07-23T22:49:15Z</dcterms:modified>
</cp:coreProperties>
</file>