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1" r:id="rId1"/>
  </p:sldMasterIdLst>
  <p:notesMasterIdLst>
    <p:notesMasterId r:id="rId18"/>
  </p:notesMasterIdLst>
  <p:handoutMasterIdLst>
    <p:handoutMasterId r:id="rId19"/>
  </p:handoutMasterIdLst>
  <p:sldIdLst>
    <p:sldId id="328" r:id="rId2"/>
    <p:sldId id="344" r:id="rId3"/>
    <p:sldId id="345" r:id="rId4"/>
    <p:sldId id="346" r:id="rId5"/>
    <p:sldId id="357" r:id="rId6"/>
    <p:sldId id="347" r:id="rId7"/>
    <p:sldId id="348" r:id="rId8"/>
    <p:sldId id="358" r:id="rId9"/>
    <p:sldId id="350" r:id="rId10"/>
    <p:sldId id="351" r:id="rId11"/>
    <p:sldId id="356" r:id="rId12"/>
    <p:sldId id="352" r:id="rId13"/>
    <p:sldId id="353" r:id="rId14"/>
    <p:sldId id="354" r:id="rId15"/>
    <p:sldId id="355" r:id="rId16"/>
    <p:sldId id="258" r:id="rId17"/>
  </p:sldIdLst>
  <p:sldSz cx="12192000" cy="6858000"/>
  <p:notesSz cx="6858000" cy="9144000"/>
  <p:embeddedFontLst>
    <p:embeddedFont>
      <p:font typeface="Ericsson Capital TT" charset="0"/>
      <p:regular r:id="rId20"/>
    </p:embeddedFont>
  </p:embeddedFontLst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BE5"/>
    <a:srgbClr val="33BADD"/>
    <a:srgbClr val="9099AE"/>
    <a:srgbClr val="A5A5B0"/>
    <a:srgbClr val="A5A5B7"/>
    <a:srgbClr val="87888A"/>
    <a:srgbClr val="AECAE4"/>
    <a:srgbClr val="92CCE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0" autoAdjust="0"/>
    <p:restoredTop sz="90657" autoAdjust="0"/>
  </p:normalViewPr>
  <p:slideViewPr>
    <p:cSldViewPr>
      <p:cViewPr varScale="1">
        <p:scale>
          <a:sx n="100" d="100"/>
          <a:sy n="100" d="100"/>
        </p:scale>
        <p:origin x="-1068" y="-102"/>
      </p:cViewPr>
      <p:guideLst>
        <p:guide orient="horz" pos="2172"/>
        <p:guide orient="horz" pos="663"/>
        <p:guide orient="horz" pos="867"/>
        <p:guide orient="horz" pos="2262"/>
        <p:guide orient="horz" pos="3567"/>
        <p:guide orient="horz" pos="4111"/>
        <p:guide pos="3902"/>
        <p:guide pos="331"/>
        <p:guide pos="2712"/>
        <p:guide pos="2587"/>
        <p:guide pos="5093"/>
        <p:guide pos="4968"/>
        <p:guide pos="7348"/>
        <p:guide pos="37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r>
              <a:rPr lang="en-US" altLang="zh-CN"/>
              <a:t>  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r>
              <a:rPr lang="en-US" altLang="zh-CN"/>
              <a:t>  </a:t>
            </a:r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r>
              <a:rPr lang="en-US" altLang="zh-CN"/>
              <a:t> </a:t>
            </a:r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17D9F5A2-65D6-4744-9B24-D5FED9565F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r>
              <a:rPr lang="en-US" altLang="zh-CN"/>
              <a:t> 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r>
              <a:rPr lang="en-US" altLang="zh-CN"/>
              <a:t>  </a:t>
            </a:r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Klicka här för att ändra format på bakgrundstexten</a:t>
            </a:r>
          </a:p>
          <a:p>
            <a:pPr lvl="1"/>
            <a:r>
              <a:rPr lang="en-US" altLang="zh-CN" noProof="0" smtClean="0"/>
              <a:t>Nivå två</a:t>
            </a:r>
          </a:p>
          <a:p>
            <a:pPr lvl="2"/>
            <a:r>
              <a:rPr lang="en-US" altLang="zh-CN" noProof="0" smtClean="0"/>
              <a:t>Nivå tre</a:t>
            </a:r>
          </a:p>
          <a:p>
            <a:pPr lvl="3"/>
            <a:r>
              <a:rPr lang="en-US" altLang="zh-CN" noProof="0" smtClean="0"/>
              <a:t>Nivå fyra</a:t>
            </a:r>
          </a:p>
          <a:p>
            <a:pPr lvl="4"/>
            <a:r>
              <a:rPr lang="en-US" altLang="zh-CN" noProof="0" smtClean="0"/>
              <a:t>Nivå fem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r>
              <a:rPr lang="en-US" altLang="zh-CN"/>
              <a:t> 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2D01F1EA-A4B3-4086-B65E-419ED07518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/>
              <a:t>  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/>
              <a:t>  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48D585-A04F-4974-B74C-9D38CDDAED4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 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 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2D01F1EA-A4B3-4086-B65E-419ED075186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 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 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2D01F1EA-A4B3-4086-B65E-419ED075186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/>
              <a:t> 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/>
              <a:t>  </a:t>
            </a:r>
          </a:p>
        </p:txBody>
      </p:sp>
      <p:sp>
        <p:nvSpPr>
          <p:cNvPr id="55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55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70E202-D2DC-48C3-9197-FA068F641E9A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553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Info"/>
          <p:cNvSpPr txBox="1">
            <a:spLocks noChangeArrowheads="1"/>
          </p:cNvSpPr>
          <p:nvPr/>
        </p:nvSpPr>
        <p:spPr bwMode="auto">
          <a:xfrm>
            <a:off x="-2070100" y="2490788"/>
            <a:ext cx="1970087" cy="246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altLang="zh-CN" sz="1200">
                <a:solidFill>
                  <a:srgbClr val="FFFFFF"/>
                </a:solidFill>
                <a:ea typeface="宋体" pitchFamily="2" charset="-122"/>
              </a:rPr>
              <a:t>Slide title</a:t>
            </a:r>
          </a:p>
          <a:p>
            <a:pPr algn="r">
              <a:spcBef>
                <a:spcPct val="0"/>
              </a:spcBef>
              <a:defRPr/>
            </a:pPr>
            <a:r>
              <a:rPr lang="en-US" altLang="zh-CN" sz="1200">
                <a:solidFill>
                  <a:srgbClr val="FFFFFF"/>
                </a:solidFill>
                <a:ea typeface="宋体" pitchFamily="2" charset="-122"/>
              </a:rPr>
              <a:t>48 pt</a:t>
            </a:r>
          </a:p>
          <a:p>
            <a:pPr algn="r">
              <a:spcBef>
                <a:spcPct val="0"/>
              </a:spcBef>
              <a:defRPr/>
            </a:pPr>
            <a:endParaRPr lang="en-US" altLang="zh-CN" sz="1200">
              <a:solidFill>
                <a:srgbClr val="FFFFFF"/>
              </a:solidFill>
              <a:ea typeface="宋体" pitchFamily="2" charset="-122"/>
            </a:endParaRPr>
          </a:p>
          <a:p>
            <a:pPr algn="r">
              <a:spcBef>
                <a:spcPct val="0"/>
              </a:spcBef>
              <a:defRPr/>
            </a:pPr>
            <a:endParaRPr lang="en-US" altLang="zh-CN" sz="1200">
              <a:solidFill>
                <a:srgbClr val="FFFFFF"/>
              </a:solidFill>
              <a:ea typeface="宋体" pitchFamily="2" charset="-122"/>
            </a:endParaRPr>
          </a:p>
          <a:p>
            <a:pPr algn="r">
              <a:spcBef>
                <a:spcPct val="0"/>
              </a:spcBef>
              <a:defRPr/>
            </a:pPr>
            <a:endParaRPr lang="en-US" altLang="zh-CN" sz="1200">
              <a:solidFill>
                <a:srgbClr val="FFFFFF"/>
              </a:solidFill>
              <a:ea typeface="宋体" pitchFamily="2" charset="-122"/>
            </a:endParaRPr>
          </a:p>
          <a:p>
            <a:pPr algn="r">
              <a:spcBef>
                <a:spcPct val="0"/>
              </a:spcBef>
              <a:defRPr/>
            </a:pPr>
            <a:endParaRPr lang="en-US" altLang="zh-CN" sz="1200">
              <a:solidFill>
                <a:srgbClr val="FFFFFF"/>
              </a:solidFill>
              <a:ea typeface="宋体" pitchFamily="2" charset="-122"/>
            </a:endParaRPr>
          </a:p>
          <a:p>
            <a:pPr algn="r">
              <a:spcBef>
                <a:spcPct val="0"/>
              </a:spcBef>
              <a:defRPr/>
            </a:pPr>
            <a:endParaRPr lang="en-US" altLang="zh-CN" sz="1200">
              <a:solidFill>
                <a:srgbClr val="FFFFFF"/>
              </a:solidFill>
              <a:ea typeface="宋体" pitchFamily="2" charset="-122"/>
            </a:endParaRPr>
          </a:p>
          <a:p>
            <a:pPr algn="r">
              <a:spcBef>
                <a:spcPct val="0"/>
              </a:spcBef>
              <a:defRPr/>
            </a:pPr>
            <a:endParaRPr lang="en-US" altLang="zh-CN" sz="1200">
              <a:solidFill>
                <a:srgbClr val="FFFFFF"/>
              </a:solidFill>
              <a:ea typeface="宋体" pitchFamily="2" charset="-122"/>
            </a:endParaRPr>
          </a:p>
          <a:p>
            <a:pPr algn="r">
              <a:spcBef>
                <a:spcPct val="0"/>
              </a:spcBef>
              <a:defRPr/>
            </a:pPr>
            <a:endParaRPr lang="en-US" altLang="zh-CN" sz="1200">
              <a:solidFill>
                <a:srgbClr val="FFFFFF"/>
              </a:solidFill>
              <a:ea typeface="宋体" pitchFamily="2" charset="-122"/>
            </a:endParaRPr>
          </a:p>
          <a:p>
            <a:pPr algn="r">
              <a:spcBef>
                <a:spcPct val="0"/>
              </a:spcBef>
              <a:defRPr/>
            </a:pPr>
            <a:endParaRPr lang="en-US" altLang="zh-CN" sz="1200">
              <a:solidFill>
                <a:srgbClr val="FFFFFF"/>
              </a:solidFill>
              <a:ea typeface="宋体" pitchFamily="2" charset="-122"/>
            </a:endParaRPr>
          </a:p>
          <a:p>
            <a:pPr algn="r">
              <a:spcBef>
                <a:spcPct val="0"/>
              </a:spcBef>
              <a:defRPr/>
            </a:pPr>
            <a:endParaRPr lang="en-US" altLang="zh-CN" sz="1200">
              <a:solidFill>
                <a:srgbClr val="FFFFFF"/>
              </a:solidFill>
              <a:ea typeface="宋体" pitchFamily="2" charset="-122"/>
            </a:endParaRPr>
          </a:p>
          <a:p>
            <a:pPr algn="r">
              <a:spcBef>
                <a:spcPct val="0"/>
              </a:spcBef>
              <a:defRPr/>
            </a:pPr>
            <a:r>
              <a:rPr lang="en-US" altLang="zh-CN" sz="1200">
                <a:solidFill>
                  <a:srgbClr val="FFFFFF"/>
                </a:solidFill>
                <a:ea typeface="宋体" pitchFamily="2" charset="-122"/>
              </a:rPr>
              <a:t>Slide subtitle </a:t>
            </a:r>
          </a:p>
          <a:p>
            <a:pPr algn="r">
              <a:spcBef>
                <a:spcPct val="0"/>
              </a:spcBef>
              <a:defRPr/>
            </a:pPr>
            <a:r>
              <a:rPr lang="en-US" altLang="zh-CN" sz="1200">
                <a:solidFill>
                  <a:srgbClr val="FFFFFF"/>
                </a:solidFill>
                <a:ea typeface="宋体" pitchFamily="2" charset="-122"/>
              </a:rPr>
              <a:t>30 pt</a:t>
            </a:r>
          </a:p>
        </p:txBody>
      </p:sp>
      <p:sp>
        <p:nvSpPr>
          <p:cNvPr id="5" name="Line" hidden="1"/>
          <p:cNvSpPr>
            <a:spLocks noChangeShapeType="1"/>
          </p:cNvSpPr>
          <p:nvPr/>
        </p:nvSpPr>
        <p:spPr bwMode="auto">
          <a:xfrm>
            <a:off x="-1057275" y="6569075"/>
            <a:ext cx="2909888" cy="0"/>
          </a:xfrm>
          <a:prstGeom prst="line">
            <a:avLst/>
          </a:prstGeom>
          <a:noFill/>
          <a:ln w="12700">
            <a:solidFill>
              <a:srgbClr val="9099AE"/>
            </a:solidFill>
            <a:round/>
            <a:headEnd/>
            <a:tailEnd/>
          </a:ln>
          <a:effectLst/>
        </p:spPr>
        <p:txBody>
          <a:bodyPr wrap="none" lIns="0" rIns="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/>
          </p:nvPr>
        </p:nvSpPr>
        <p:spPr>
          <a:xfrm>
            <a:off x="525463" y="4067175"/>
            <a:ext cx="9836150" cy="2039938"/>
          </a:xfrm>
        </p:spPr>
        <p:txBody>
          <a:bodyPr rIns="54000"/>
          <a:lstStyle>
            <a:lvl1pPr marL="0" indent="0">
              <a:buFont typeface="Arial" charset="0"/>
              <a:buNone/>
              <a:defRPr sz="3000">
                <a:latin typeface="Ericsson Capital TT" pitchFamily="2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/>
          </p:nvPr>
        </p:nvSpPr>
        <p:spPr>
          <a:xfrm>
            <a:off x="525463" y="2097088"/>
            <a:ext cx="11134725" cy="1463675"/>
          </a:xfrm>
        </p:spPr>
        <p:txBody>
          <a:bodyPr rIns="0" anchor="ctr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pic>
        <p:nvPicPr>
          <p:cNvPr id="7" name="Picture 2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1620" y="500042"/>
            <a:ext cx="1357322" cy="13347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80475" y="565150"/>
            <a:ext cx="2784475" cy="50958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5463" y="565150"/>
            <a:ext cx="8202612" cy="5095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463" y="565150"/>
            <a:ext cx="10542587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30225" y="1376363"/>
            <a:ext cx="11134725" cy="428466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463" y="565150"/>
            <a:ext cx="10542587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0225" y="1376363"/>
            <a:ext cx="5491163" cy="4284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376363"/>
            <a:ext cx="5491162" cy="4284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0225" y="1376363"/>
            <a:ext cx="5491163" cy="4284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376363"/>
            <a:ext cx="5491162" cy="4284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525463" y="565150"/>
            <a:ext cx="10542587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7200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style</a:t>
            </a:r>
          </a:p>
        </p:txBody>
      </p:sp>
      <p:sp>
        <p:nvSpPr>
          <p:cNvPr id="2051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0225" y="1376363"/>
            <a:ext cx="11134725" cy="42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26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21508" name="LeftInfo"/>
          <p:cNvSpPr txBox="1">
            <a:spLocks noChangeArrowheads="1"/>
          </p:cNvSpPr>
          <p:nvPr/>
        </p:nvSpPr>
        <p:spPr bwMode="auto">
          <a:xfrm>
            <a:off x="-2065338" y="476250"/>
            <a:ext cx="2065338" cy="627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altLang="zh-CN" sz="1400" dirty="0">
                <a:solidFill>
                  <a:srgbClr val="FFFFFF"/>
                </a:solidFill>
                <a:ea typeface="宋体" pitchFamily="2" charset="-122"/>
              </a:rPr>
              <a:t>Slide title </a:t>
            </a:r>
          </a:p>
          <a:p>
            <a:pPr algn="r">
              <a:spcBef>
                <a:spcPct val="0"/>
              </a:spcBef>
              <a:defRPr/>
            </a:pPr>
            <a:r>
              <a:rPr lang="en-US" altLang="zh-CN" sz="1400" dirty="0">
                <a:solidFill>
                  <a:srgbClr val="FFFFFF"/>
                </a:solidFill>
                <a:ea typeface="宋体" pitchFamily="2" charset="-122"/>
              </a:rPr>
              <a:t>32 pt</a:t>
            </a:r>
          </a:p>
          <a:p>
            <a:pPr algn="r">
              <a:spcBef>
                <a:spcPct val="0"/>
              </a:spcBef>
              <a:defRPr/>
            </a:pPr>
            <a:endParaRPr lang="en-US" altLang="zh-CN" sz="1400" dirty="0">
              <a:solidFill>
                <a:srgbClr val="FFFFFF"/>
              </a:solidFill>
              <a:ea typeface="宋体" pitchFamily="2" charset="-122"/>
            </a:endParaRPr>
          </a:p>
          <a:p>
            <a:pPr algn="r">
              <a:spcBef>
                <a:spcPct val="0"/>
              </a:spcBef>
              <a:defRPr/>
            </a:pPr>
            <a:endParaRPr lang="en-US" altLang="zh-CN" sz="1400" dirty="0">
              <a:solidFill>
                <a:srgbClr val="FFFFFF"/>
              </a:solidFill>
              <a:ea typeface="宋体" pitchFamily="2" charset="-122"/>
            </a:endParaRPr>
          </a:p>
          <a:p>
            <a:pPr algn="r">
              <a:spcBef>
                <a:spcPct val="0"/>
              </a:spcBef>
              <a:defRPr/>
            </a:pPr>
            <a:endParaRPr lang="en-US" altLang="zh-CN" sz="1400" dirty="0">
              <a:solidFill>
                <a:srgbClr val="FFFFFF"/>
              </a:solidFill>
              <a:ea typeface="宋体" pitchFamily="2" charset="-122"/>
            </a:endParaRPr>
          </a:p>
          <a:p>
            <a:pPr algn="r">
              <a:spcBef>
                <a:spcPct val="0"/>
              </a:spcBef>
              <a:defRPr/>
            </a:pPr>
            <a:r>
              <a:rPr lang="en-US" altLang="zh-CN" sz="1400" dirty="0">
                <a:solidFill>
                  <a:srgbClr val="FFFFFF"/>
                </a:solidFill>
                <a:ea typeface="宋体" pitchFamily="2" charset="-122"/>
              </a:rPr>
              <a:t>Text</a:t>
            </a:r>
          </a:p>
          <a:p>
            <a:pPr algn="r">
              <a:spcBef>
                <a:spcPct val="0"/>
              </a:spcBef>
              <a:defRPr/>
            </a:pPr>
            <a:r>
              <a:rPr lang="en-US" altLang="zh-CN" sz="1400" dirty="0">
                <a:solidFill>
                  <a:srgbClr val="FFFFFF"/>
                </a:solidFill>
                <a:ea typeface="宋体" pitchFamily="2" charset="-122"/>
              </a:rPr>
              <a:t> 24 pt</a:t>
            </a:r>
          </a:p>
          <a:p>
            <a:pPr algn="r">
              <a:spcBef>
                <a:spcPct val="0"/>
              </a:spcBef>
              <a:defRPr/>
            </a:pPr>
            <a:endParaRPr lang="en-US" altLang="zh-CN" sz="1400" dirty="0">
              <a:solidFill>
                <a:srgbClr val="FFFFFF"/>
              </a:solidFill>
              <a:ea typeface="宋体" pitchFamily="2" charset="-122"/>
            </a:endParaRPr>
          </a:p>
          <a:p>
            <a:pPr algn="r">
              <a:spcBef>
                <a:spcPct val="0"/>
              </a:spcBef>
              <a:defRPr/>
            </a:pPr>
            <a:r>
              <a:rPr lang="en-US" altLang="zh-CN" sz="1400" dirty="0">
                <a:solidFill>
                  <a:srgbClr val="FFFFFF"/>
                </a:solidFill>
                <a:ea typeface="宋体" pitchFamily="2" charset="-122"/>
              </a:rPr>
              <a:t>Bullets level 2-5</a:t>
            </a:r>
          </a:p>
          <a:p>
            <a:pPr algn="r">
              <a:spcBef>
                <a:spcPct val="0"/>
              </a:spcBef>
              <a:defRPr/>
            </a:pPr>
            <a:r>
              <a:rPr lang="en-US" altLang="zh-CN" sz="1400" dirty="0">
                <a:solidFill>
                  <a:srgbClr val="FFFFFF"/>
                </a:solidFill>
                <a:ea typeface="宋体" pitchFamily="2" charset="-122"/>
              </a:rPr>
              <a:t>20 pt</a:t>
            </a:r>
          </a:p>
          <a:p>
            <a:pPr>
              <a:spcBef>
                <a:spcPct val="20000"/>
              </a:spcBef>
              <a:buClr>
                <a:srgbClr val="00A9D4"/>
              </a:buClr>
              <a:buFont typeface="Arial" charset="0"/>
              <a:buChar char="›"/>
              <a:defRPr/>
            </a:pPr>
            <a:r>
              <a:rPr lang="vi-VN" sz="800" dirty="0">
                <a:solidFill>
                  <a:srgbClr val="9099AE"/>
                </a:solidFill>
                <a:latin typeface="Ericsson Capital TT" pitchFamily="2" charset="0"/>
              </a:rPr>
              <a:t>!"# $%&amp;'()*+,-./0</a:t>
            </a:r>
            <a:r>
              <a:rPr lang="sv-SE" sz="800" dirty="0">
                <a:solidFill>
                  <a:srgbClr val="9099AE"/>
                </a:solidFill>
                <a:latin typeface="Ericsson Capital TT" pitchFamily="2" charset="0"/>
              </a:rPr>
              <a:t>1</a:t>
            </a:r>
            <a:r>
              <a:rPr lang="vi-VN" sz="800" dirty="0">
                <a:solidFill>
                  <a:srgbClr val="9099AE"/>
                </a:solidFill>
                <a:latin typeface="Ericsson Capital TT" pitchFamily="2" charset="0"/>
              </a:rPr>
              <a:t>23456789:;&lt;=&gt;?@ABCDEFGHIJKLMNOPQRSTUVWXYZ[\]^_`abcdefghijklmnopqrstuvwxyz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ẀẁẃẄẅỲỳ–—‘’‚“”„†‡•…‰‹›⁄€™−≤≥ﬁﬂ</a:t>
            </a:r>
            <a:endParaRPr lang="en-US" altLang="zh-CN" sz="800" dirty="0">
              <a:solidFill>
                <a:srgbClr val="9099AE"/>
              </a:solidFill>
              <a:latin typeface="Ericsson Capital TT" pitchFamily="2" charset="0"/>
              <a:ea typeface="宋体" pitchFamily="2" charset="-122"/>
            </a:endParaRPr>
          </a:p>
          <a:p>
            <a:pPr algn="r">
              <a:spcBef>
                <a:spcPct val="0"/>
              </a:spcBef>
              <a:defRPr/>
            </a:pPr>
            <a:endParaRPr lang="en-US" altLang="zh-CN" sz="800" dirty="0">
              <a:solidFill>
                <a:srgbClr val="9099AE"/>
              </a:solidFill>
              <a:latin typeface="Ericsson Capital TT" pitchFamily="2" charset="0"/>
              <a:ea typeface="宋体" pitchFamily="2" charset="-122"/>
            </a:endParaRPr>
          </a:p>
          <a:p>
            <a:pPr algn="ctr">
              <a:defRPr/>
            </a:pPr>
            <a:endParaRPr lang="en-US" altLang="zh-CN" sz="1400" dirty="0">
              <a:solidFill>
                <a:schemeClr val="bg1"/>
              </a:solidFill>
              <a:ea typeface="宋体" pitchFamily="2" charset="-122"/>
            </a:endParaRPr>
          </a:p>
          <a:p>
            <a:pPr algn="ctr">
              <a:defRPr/>
            </a:pPr>
            <a:endParaRPr lang="en-US" altLang="zh-CN" sz="1400" dirty="0">
              <a:solidFill>
                <a:schemeClr val="bg1"/>
              </a:solidFill>
              <a:ea typeface="宋体" pitchFamily="2" charset="-122"/>
            </a:endParaRPr>
          </a:p>
          <a:p>
            <a:pPr algn="ctr">
              <a:defRPr/>
            </a:pPr>
            <a:endParaRPr lang="en-US" altLang="zh-CN" sz="1400" dirty="0">
              <a:solidFill>
                <a:schemeClr val="bg1"/>
              </a:solidFill>
              <a:ea typeface="宋体" pitchFamily="2" charset="-122"/>
            </a:endParaRPr>
          </a:p>
          <a:p>
            <a:pPr algn="ctr">
              <a:defRPr/>
            </a:pPr>
            <a:endParaRPr lang="en-US" altLang="zh-CN" sz="1400" dirty="0">
              <a:solidFill>
                <a:schemeClr val="bg1"/>
              </a:solidFill>
              <a:ea typeface="宋体" pitchFamily="2" charset="-122"/>
            </a:endParaRPr>
          </a:p>
          <a:p>
            <a:pPr algn="ctr">
              <a:defRPr/>
            </a:pPr>
            <a:endParaRPr lang="en-US" altLang="zh-CN" sz="1400" dirty="0">
              <a:solidFill>
                <a:schemeClr val="bg1"/>
              </a:solidFill>
              <a:ea typeface="宋体" pitchFamily="2" charset="-122"/>
            </a:endParaRPr>
          </a:p>
          <a:p>
            <a:pPr algn="ctr">
              <a:defRPr/>
            </a:pPr>
            <a:endParaRPr lang="en-US" altLang="zh-CN" sz="1400" dirty="0">
              <a:solidFill>
                <a:schemeClr val="bg1"/>
              </a:solidFill>
              <a:ea typeface="宋体" pitchFamily="2" charset="-122"/>
            </a:endParaRPr>
          </a:p>
          <a:p>
            <a:pPr algn="ctr">
              <a:defRPr/>
            </a:pPr>
            <a:r>
              <a:rPr lang="en-US" altLang="zh-CN" sz="1400" dirty="0">
                <a:solidFill>
                  <a:schemeClr val="bg1"/>
                </a:solidFill>
                <a:ea typeface="宋体" pitchFamily="2" charset="-122"/>
              </a:rPr>
              <a:t>Do not add objects or text in the footer area</a:t>
            </a:r>
          </a:p>
        </p:txBody>
      </p:sp>
      <p:sp>
        <p:nvSpPr>
          <p:cNvPr id="21510" name="Line_SM"/>
          <p:cNvSpPr>
            <a:spLocks noChangeArrowheads="1"/>
          </p:cNvSpPr>
          <p:nvPr/>
        </p:nvSpPr>
        <p:spPr bwMode="auto">
          <a:xfrm>
            <a:off x="204788" y="1093788"/>
            <a:ext cx="11772900" cy="2222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27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1518" name="Line"/>
          <p:cNvSpPr>
            <a:spLocks noChangeShapeType="1"/>
          </p:cNvSpPr>
          <p:nvPr/>
        </p:nvSpPr>
        <p:spPr bwMode="auto">
          <a:xfrm flipH="1">
            <a:off x="-1057275" y="6569075"/>
            <a:ext cx="795337" cy="15875"/>
          </a:xfrm>
          <a:prstGeom prst="line">
            <a:avLst/>
          </a:prstGeom>
          <a:noFill/>
          <a:ln w="12700">
            <a:solidFill>
              <a:srgbClr val="9099AE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1522" name="txtfooterCopy"/>
          <p:cNvSpPr txBox="1">
            <a:spLocks noChangeArrowheads="1"/>
          </p:cNvSpPr>
          <p:nvPr/>
        </p:nvSpPr>
        <p:spPr bwMode="auto">
          <a:xfrm>
            <a:off x="101600" y="6623050"/>
            <a:ext cx="3386138" cy="1793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endParaRPr lang="zh-CN" altLang="zh-CN">
              <a:ea typeface="宋体" pitchFamily="2" charset="-122"/>
            </a:endParaRPr>
          </a:p>
        </p:txBody>
      </p:sp>
      <p:sp>
        <p:nvSpPr>
          <p:cNvPr id="21523" name="txtfooterConfClass"/>
          <p:cNvSpPr txBox="1">
            <a:spLocks noChangeArrowheads="1"/>
          </p:cNvSpPr>
          <p:nvPr/>
        </p:nvSpPr>
        <p:spPr bwMode="auto">
          <a:xfrm>
            <a:off x="3048000" y="6623050"/>
            <a:ext cx="2032000" cy="1793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endParaRPr lang="zh-CN" altLang="zh-CN">
              <a:ea typeface="宋体" pitchFamily="2" charset="-122"/>
            </a:endParaRPr>
          </a:p>
        </p:txBody>
      </p:sp>
      <p:sp>
        <p:nvSpPr>
          <p:cNvPr id="21524" name="txtfooterTitle"/>
          <p:cNvSpPr txBox="1">
            <a:spLocks noChangeArrowheads="1"/>
          </p:cNvSpPr>
          <p:nvPr/>
        </p:nvSpPr>
        <p:spPr bwMode="auto">
          <a:xfrm>
            <a:off x="4706938" y="6623050"/>
            <a:ext cx="5927725" cy="1793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pPr algn="ctr"/>
            <a:endParaRPr lang="zh-CN" altLang="zh-CN">
              <a:ea typeface="宋体" pitchFamily="2" charset="-122"/>
            </a:endParaRPr>
          </a:p>
        </p:txBody>
      </p:sp>
      <p:sp>
        <p:nvSpPr>
          <p:cNvPr id="21525" name="txtfooterMonthYear"/>
          <p:cNvSpPr txBox="1">
            <a:spLocks noChangeArrowheads="1"/>
          </p:cNvSpPr>
          <p:nvPr/>
        </p:nvSpPr>
        <p:spPr bwMode="auto">
          <a:xfrm>
            <a:off x="9144000" y="6623050"/>
            <a:ext cx="1524000" cy="1793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pPr algn="r"/>
            <a:endParaRPr lang="zh-CN" altLang="zh-CN">
              <a:ea typeface="宋体" pitchFamily="2" charset="-122"/>
            </a:endParaRPr>
          </a:p>
        </p:txBody>
      </p:sp>
      <p:sp>
        <p:nvSpPr>
          <p:cNvPr id="21526" name="txtfooterCVLPage"/>
          <p:cNvSpPr txBox="1">
            <a:spLocks noChangeArrowheads="1"/>
          </p:cNvSpPr>
          <p:nvPr/>
        </p:nvSpPr>
        <p:spPr bwMode="auto">
          <a:xfrm>
            <a:off x="5942112" y="6642556"/>
            <a:ext cx="153888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pPr algn="ctr">
              <a:defRPr/>
            </a:pPr>
            <a:fld id="{323E8B18-4DCB-4D36-9C64-553AA47F0B55}" type="slidenum">
              <a:rPr lang="en-US" altLang="zh-CN" sz="800">
                <a:solidFill>
                  <a:srgbClr val="000000"/>
                </a:solidFill>
                <a:ea typeface="宋体" pitchFamily="2" charset="-122"/>
              </a:rPr>
              <a:pPr algn="ctr">
                <a:defRPr/>
              </a:pPr>
              <a:t>‹#›</a:t>
            </a:fld>
            <a:r>
              <a:rPr lang="en-US" altLang="zh-CN" sz="800" dirty="0">
                <a:solidFill>
                  <a:srgbClr val="000000"/>
                </a:solidFill>
                <a:ea typeface="宋体" pitchFamily="2" charset="-122"/>
              </a:rPr>
              <a:t> </a:t>
            </a:r>
          </a:p>
        </p:txBody>
      </p:sp>
      <p:pic>
        <p:nvPicPr>
          <p:cNvPr id="2060" name="Picture 2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1168063" y="357188"/>
            <a:ext cx="571500" cy="5619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1" fontAlgn="base" hangingPunct="1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orld ma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05250" y="2913063"/>
            <a:ext cx="7816850" cy="341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5463" y="2392363"/>
            <a:ext cx="11134725" cy="553998"/>
          </a:xfrm>
          <a:noFill/>
        </p:spPr>
        <p:txBody>
          <a:bodyPr lIns="72000" rIns="72000"/>
          <a:lstStyle/>
          <a:p>
            <a:pPr eaLnBrk="1" hangingPunct="1"/>
            <a:r>
              <a:rPr lang="en-US" altLang="zh-CN" sz="3600" b="1" dirty="0" smtClean="0">
                <a:solidFill>
                  <a:schemeClr val="hlink"/>
                </a:solidFill>
                <a:ea typeface="宋体" pitchFamily="2" charset="-122"/>
              </a:rPr>
              <a:t>FC</a:t>
            </a:r>
            <a:r>
              <a:rPr lang="zh-CN" altLang="en-US" sz="3600" b="1" dirty="0" smtClean="0">
                <a:solidFill>
                  <a:schemeClr val="hlink"/>
                </a:solidFill>
                <a:ea typeface="宋体" pitchFamily="2" charset="-122"/>
              </a:rPr>
              <a:t>交换机驱动与上位机软件设计</a:t>
            </a:r>
            <a:endParaRPr lang="en-US" altLang="zh-CN" sz="3600" b="1" dirty="0" smtClean="0">
              <a:solidFill>
                <a:schemeClr val="hlink"/>
              </a:solidFill>
              <a:ea typeface="宋体" pitchFamily="2" charset="-122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 lIns="72000" rIns="72000"/>
          <a:lstStyle/>
          <a:p>
            <a:pPr eaLnBrk="1" hangingPunct="1"/>
            <a:r>
              <a:rPr lang="en-US" altLang="zh-CN" dirty="0" err="1" smtClean="0">
                <a:ea typeface="宋体" pitchFamily="2" charset="-122"/>
              </a:rPr>
              <a:t>hezongbin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2019-12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463" y="560070"/>
            <a:ext cx="10542587" cy="492443"/>
          </a:xfrm>
        </p:spPr>
        <p:txBody>
          <a:bodyPr/>
          <a:lstStyle/>
          <a:p>
            <a:r>
              <a:rPr lang="zh-CN" altLang="en-US" dirty="0" smtClean="0"/>
              <a:t>路由管理模块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0225" y="1160338"/>
            <a:ext cx="11134725" cy="6013078"/>
          </a:xfrm>
        </p:spPr>
        <p:txBody>
          <a:bodyPr/>
          <a:lstStyle/>
          <a:p>
            <a:r>
              <a:rPr lang="zh-CN" altLang="en-US" sz="1400" dirty="0" smtClean="0"/>
              <a:t>维护单播路由：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每个端口支持配置</a:t>
            </a:r>
            <a:r>
              <a:rPr lang="en-US" altLang="zh-CN" sz="1400" dirty="0" smtClean="0"/>
              <a:t>64</a:t>
            </a:r>
            <a:r>
              <a:rPr lang="zh-CN" altLang="en-US" sz="1400" dirty="0" smtClean="0"/>
              <a:t>条单播路由（</a:t>
            </a:r>
            <a:r>
              <a:rPr lang="zh-CN" altLang="en-US" sz="1400" dirty="0" smtClean="0">
                <a:solidFill>
                  <a:srgbClr val="FF0000"/>
                </a:solidFill>
              </a:rPr>
              <a:t>需确认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路由表的维护属性如下：</a:t>
            </a:r>
            <a:endParaRPr lang="en-US" altLang="zh-CN" sz="1400" dirty="0" smtClean="0"/>
          </a:p>
          <a:p>
            <a:pPr lvl="2"/>
            <a:r>
              <a:rPr lang="en-US" altLang="zh-CN" sz="1400" dirty="0" smtClean="0"/>
              <a:t>u16OutPort</a:t>
            </a:r>
            <a:r>
              <a:rPr lang="zh-CN" altLang="en-US" sz="1400" dirty="0" smtClean="0"/>
              <a:t>：目的端口；</a:t>
            </a:r>
            <a:endParaRPr lang="en-US" altLang="zh-CN" sz="1400" dirty="0" smtClean="0"/>
          </a:p>
          <a:p>
            <a:pPr lvl="2"/>
            <a:r>
              <a:rPr lang="en-US" altLang="zh-CN" sz="1400" dirty="0" smtClean="0"/>
              <a:t>u16InPort</a:t>
            </a:r>
            <a:r>
              <a:rPr lang="zh-CN" altLang="en-US" sz="1400" dirty="0" smtClean="0"/>
              <a:t>：源端口；</a:t>
            </a:r>
            <a:endParaRPr lang="en-US" altLang="zh-CN" sz="1400" dirty="0" smtClean="0"/>
          </a:p>
          <a:p>
            <a:pPr lvl="2"/>
            <a:r>
              <a:rPr lang="en-US" altLang="zh-CN" sz="1400" dirty="0" smtClean="0"/>
              <a:t>u32DID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DID</a:t>
            </a:r>
            <a:r>
              <a:rPr lang="zh-CN" altLang="en-US" sz="1400" dirty="0" smtClean="0"/>
              <a:t>号；</a:t>
            </a:r>
            <a:endParaRPr lang="en-US" altLang="zh-CN" sz="1400" dirty="0" smtClean="0"/>
          </a:p>
          <a:p>
            <a:r>
              <a:rPr lang="zh-CN" altLang="en-US" sz="1400" dirty="0" smtClean="0"/>
              <a:t>维护组播路由：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每个端口支持配置</a:t>
            </a:r>
            <a:r>
              <a:rPr lang="en-US" altLang="zh-CN" sz="1400" dirty="0" smtClean="0"/>
              <a:t>64</a:t>
            </a:r>
            <a:r>
              <a:rPr lang="zh-CN" altLang="en-US" sz="1400" dirty="0" smtClean="0"/>
              <a:t>条组播路由（</a:t>
            </a:r>
            <a:r>
              <a:rPr lang="zh-CN" altLang="en-US" sz="1400" dirty="0" smtClean="0">
                <a:solidFill>
                  <a:srgbClr val="FF0000"/>
                </a:solidFill>
              </a:rPr>
              <a:t>需确认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路由表的维护属性如下：</a:t>
            </a:r>
            <a:endParaRPr lang="en-US" altLang="zh-CN" sz="1400" dirty="0" smtClean="0"/>
          </a:p>
          <a:p>
            <a:pPr lvl="2"/>
            <a:r>
              <a:rPr lang="en-US" altLang="zh-CN" sz="1400" dirty="0" smtClean="0"/>
              <a:t>u64OutPortMask</a:t>
            </a:r>
            <a:r>
              <a:rPr lang="zh-CN" altLang="en-US" sz="1400" dirty="0" smtClean="0"/>
              <a:t>：目的端口掩码；（每一位代表一个端口）</a:t>
            </a:r>
            <a:endParaRPr lang="en-US" altLang="zh-CN" sz="1400" dirty="0" smtClean="0"/>
          </a:p>
          <a:p>
            <a:pPr lvl="2"/>
            <a:r>
              <a:rPr lang="en-US" altLang="zh-CN" sz="1400" dirty="0" smtClean="0"/>
              <a:t>u16InPort</a:t>
            </a:r>
            <a:r>
              <a:rPr lang="zh-CN" altLang="en-US" sz="1400" dirty="0" smtClean="0"/>
              <a:t>：源端口；</a:t>
            </a:r>
            <a:endParaRPr lang="en-US" altLang="zh-CN" sz="1400" dirty="0" smtClean="0"/>
          </a:p>
          <a:p>
            <a:pPr lvl="2"/>
            <a:r>
              <a:rPr lang="en-US" altLang="zh-CN" sz="1400" dirty="0" smtClean="0"/>
              <a:t>u32DID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DID</a:t>
            </a:r>
            <a:r>
              <a:rPr lang="zh-CN" altLang="en-US" sz="1400" dirty="0" smtClean="0"/>
              <a:t>号；</a:t>
            </a:r>
            <a:endParaRPr lang="en-US" altLang="zh-CN" sz="1400" dirty="0" smtClean="0"/>
          </a:p>
          <a:p>
            <a:r>
              <a:rPr lang="zh-CN" altLang="en-US" sz="1400" dirty="0" smtClean="0"/>
              <a:t>维护广播路由：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每个端口支持配置</a:t>
            </a:r>
            <a:r>
              <a:rPr lang="en-US" altLang="zh-CN" sz="1400" dirty="0" smtClean="0"/>
              <a:t>64</a:t>
            </a:r>
            <a:r>
              <a:rPr lang="zh-CN" altLang="en-US" sz="1400" dirty="0" smtClean="0"/>
              <a:t>条广播路由（</a:t>
            </a:r>
            <a:r>
              <a:rPr lang="zh-CN" altLang="en-US" sz="1400" dirty="0" smtClean="0">
                <a:solidFill>
                  <a:srgbClr val="FF0000"/>
                </a:solidFill>
              </a:rPr>
              <a:t>需确认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路由表的维护属性如下：</a:t>
            </a:r>
            <a:endParaRPr lang="en-US" altLang="zh-CN" sz="1400" dirty="0" smtClean="0"/>
          </a:p>
          <a:p>
            <a:pPr lvl="2"/>
            <a:r>
              <a:rPr lang="en-US" altLang="zh-CN" sz="1400" dirty="0" smtClean="0"/>
              <a:t>u16InPort</a:t>
            </a:r>
            <a:r>
              <a:rPr lang="zh-CN" altLang="en-US" sz="1400" dirty="0" smtClean="0"/>
              <a:t>：源端口；</a:t>
            </a:r>
            <a:endParaRPr lang="en-US" altLang="zh-CN" sz="1400" dirty="0" smtClean="0"/>
          </a:p>
          <a:p>
            <a:pPr lvl="2"/>
            <a:r>
              <a:rPr lang="en-US" altLang="zh-CN" sz="1400" dirty="0" smtClean="0"/>
              <a:t>u32DID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DID</a:t>
            </a:r>
            <a:r>
              <a:rPr lang="zh-CN" altLang="en-US" sz="1400" dirty="0" smtClean="0"/>
              <a:t>号；</a:t>
            </a:r>
            <a:endParaRPr lang="en-US" altLang="zh-CN" sz="14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463" y="560070"/>
            <a:ext cx="10542587" cy="492443"/>
          </a:xfrm>
        </p:spPr>
        <p:txBody>
          <a:bodyPr/>
          <a:lstStyle/>
          <a:p>
            <a:r>
              <a:rPr lang="zh-CN" altLang="en-US" dirty="0" smtClean="0"/>
              <a:t>路由管理模块（续）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0225" y="1160338"/>
            <a:ext cx="11134725" cy="4716934"/>
          </a:xfrm>
        </p:spPr>
        <p:txBody>
          <a:bodyPr/>
          <a:lstStyle/>
          <a:p>
            <a:r>
              <a:rPr lang="zh-CN" altLang="en-US" sz="1600" dirty="0" smtClean="0"/>
              <a:t>配置</a:t>
            </a:r>
            <a:r>
              <a:rPr lang="en-US" altLang="zh-CN" sz="1600" dirty="0" smtClean="0"/>
              <a:t>E</a:t>
            </a:r>
            <a:r>
              <a:rPr lang="zh-CN" altLang="en-US" sz="1600" dirty="0" smtClean="0"/>
              <a:t>端口路由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E</a:t>
            </a:r>
            <a:r>
              <a:rPr lang="zh-CN" altLang="en-US" sz="1600" dirty="0" smtClean="0"/>
              <a:t>端口，即通过判断</a:t>
            </a:r>
            <a:r>
              <a:rPr lang="en-US" altLang="zh-CN" sz="1600" dirty="0" err="1" smtClean="0"/>
              <a:t>DomainID</a:t>
            </a:r>
            <a:r>
              <a:rPr lang="zh-CN" altLang="en-US" sz="1600" dirty="0" smtClean="0"/>
              <a:t>决定是否转发到下一级交换机，典型的应维护如下属性：</a:t>
            </a:r>
            <a:endParaRPr lang="en-US" altLang="zh-CN" sz="1600" dirty="0" smtClean="0"/>
          </a:p>
          <a:p>
            <a:pPr lvl="2"/>
            <a:r>
              <a:rPr lang="en-US" altLang="zh-CN" sz="1600" dirty="0" smtClean="0">
                <a:solidFill>
                  <a:srgbClr val="FF0000"/>
                </a:solidFill>
              </a:rPr>
              <a:t>u16OutPort</a:t>
            </a:r>
            <a:r>
              <a:rPr lang="zh-CN" altLang="en-US" sz="1600" dirty="0" smtClean="0">
                <a:solidFill>
                  <a:srgbClr val="FF0000"/>
                </a:solidFill>
              </a:rPr>
              <a:t>：目的端口；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sz="1600" dirty="0" smtClean="0">
                <a:solidFill>
                  <a:srgbClr val="FF0000"/>
                </a:solidFill>
              </a:rPr>
              <a:t>u16InPort</a:t>
            </a:r>
            <a:r>
              <a:rPr lang="zh-CN" altLang="en-US" sz="1600" dirty="0" smtClean="0">
                <a:solidFill>
                  <a:srgbClr val="FF0000"/>
                </a:solidFill>
              </a:rPr>
              <a:t>：源端口；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sz="1600" dirty="0" smtClean="0">
                <a:solidFill>
                  <a:srgbClr val="FF0000"/>
                </a:solidFill>
              </a:rPr>
              <a:t>u32DomainID</a:t>
            </a:r>
            <a:r>
              <a:rPr lang="zh-CN" altLang="en-US" sz="1600" dirty="0" smtClean="0">
                <a:solidFill>
                  <a:srgbClr val="FF0000"/>
                </a:solidFill>
              </a:rPr>
              <a:t>：对端交换机的域</a:t>
            </a:r>
            <a:r>
              <a:rPr lang="en-US" altLang="zh-CN" sz="1600" dirty="0" smtClean="0">
                <a:solidFill>
                  <a:srgbClr val="FF0000"/>
                </a:solidFill>
              </a:rPr>
              <a:t>ID</a:t>
            </a:r>
            <a:r>
              <a:rPr lang="zh-CN" altLang="en-US" sz="1600" dirty="0" smtClean="0">
                <a:solidFill>
                  <a:srgbClr val="FF0000"/>
                </a:solidFill>
              </a:rPr>
              <a:t>；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zh-CN" altLang="en-US" sz="1600" dirty="0" smtClean="0"/>
              <a:t>配置</a:t>
            </a:r>
            <a:r>
              <a:rPr lang="en-US" altLang="zh-CN" sz="1600" dirty="0" smtClean="0"/>
              <a:t>TRUNK</a:t>
            </a:r>
            <a:r>
              <a:rPr lang="zh-CN" altLang="en-US" sz="1600" dirty="0" smtClean="0"/>
              <a:t>路由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TRUNK</a:t>
            </a:r>
            <a:r>
              <a:rPr lang="zh-CN" altLang="en-US" sz="1600" dirty="0" smtClean="0"/>
              <a:t>，是指将多个端口绑定在一起，形成更宽的传输链路，比如将端口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绑定成一个具有</a:t>
            </a:r>
            <a:r>
              <a:rPr lang="en-US" altLang="zh-CN" sz="1600" dirty="0" smtClean="0"/>
              <a:t>4*8G</a:t>
            </a:r>
            <a:r>
              <a:rPr lang="zh-CN" altLang="en-US" sz="1600" dirty="0" smtClean="0"/>
              <a:t>带宽的端口，此时路由表只向端口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进行添加；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典型的应维护如下属性：</a:t>
            </a:r>
            <a:endParaRPr lang="en-US" altLang="zh-CN" sz="1600" dirty="0" smtClean="0"/>
          </a:p>
          <a:p>
            <a:pPr lvl="1"/>
            <a:r>
              <a:rPr lang="zh-CN" altLang="en-US" sz="1600" dirty="0" smtClean="0">
                <a:solidFill>
                  <a:srgbClr val="FF0000"/>
                </a:solidFill>
              </a:rPr>
              <a:t>（根据</a:t>
            </a:r>
            <a:r>
              <a:rPr lang="en-US" altLang="zh-CN" sz="1600" dirty="0" smtClean="0">
                <a:solidFill>
                  <a:srgbClr val="FF0000"/>
                </a:solidFill>
              </a:rPr>
              <a:t>IP</a:t>
            </a:r>
            <a:r>
              <a:rPr lang="zh-CN" altLang="en-US" sz="1600" dirty="0" smtClean="0">
                <a:solidFill>
                  <a:srgbClr val="FF0000"/>
                </a:solidFill>
              </a:rPr>
              <a:t>实现待补充）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endParaRPr lang="zh-CN" alt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463" y="560070"/>
            <a:ext cx="10542587" cy="492443"/>
          </a:xfrm>
        </p:spPr>
        <p:txBody>
          <a:bodyPr/>
          <a:lstStyle/>
          <a:p>
            <a:r>
              <a:rPr lang="zh-CN" altLang="en-US" dirty="0" smtClean="0"/>
              <a:t>功能管理模块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0225" y="1376362"/>
            <a:ext cx="11134725" cy="5148981"/>
          </a:xfrm>
        </p:spPr>
        <p:txBody>
          <a:bodyPr/>
          <a:lstStyle/>
          <a:p>
            <a:r>
              <a:rPr lang="zh-CN" altLang="en-US" sz="2000" dirty="0" smtClean="0"/>
              <a:t>通过读取能力寄存器，标识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的功能与特性</a:t>
            </a:r>
            <a:endParaRPr lang="en-US" altLang="zh-CN" sz="2000" dirty="0" smtClean="0"/>
          </a:p>
          <a:p>
            <a:r>
              <a:rPr lang="zh-CN" altLang="en-US" sz="2000" dirty="0" smtClean="0"/>
              <a:t>配套交换机的</a:t>
            </a:r>
            <a:r>
              <a:rPr lang="en-US" altLang="zh-CN" sz="2000" dirty="0" smtClean="0"/>
              <a:t>DOMAINID</a:t>
            </a:r>
            <a:r>
              <a:rPr lang="zh-CN" altLang="en-US" sz="2000" dirty="0" smtClean="0"/>
              <a:t>（域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zh-CN" altLang="en-US" sz="2000" dirty="0" smtClean="0"/>
              <a:t>配置交换机的消息监控功能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交换机的监控端口只有一个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三种互斥的监控模式：输入端口、输出端口、</a:t>
            </a:r>
            <a:r>
              <a:rPr lang="en-US" altLang="zh-CN" sz="1800" dirty="0" smtClean="0"/>
              <a:t>MSGID</a:t>
            </a:r>
          </a:p>
          <a:p>
            <a:r>
              <a:rPr lang="zh-CN" altLang="en-US" sz="2000" dirty="0" smtClean="0"/>
              <a:t>配置交换机的时钟同步功能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只能工作在</a:t>
            </a:r>
            <a:r>
              <a:rPr lang="en-US" altLang="zh-CN" sz="1800" dirty="0" smtClean="0"/>
              <a:t>Server</a:t>
            </a:r>
            <a:r>
              <a:rPr lang="zh-CN" altLang="en-US" sz="1800" dirty="0" smtClean="0"/>
              <a:t>或</a:t>
            </a:r>
            <a:r>
              <a:rPr lang="en-US" altLang="zh-CN" sz="1800" dirty="0" smtClean="0"/>
              <a:t>Client</a:t>
            </a:r>
            <a:r>
              <a:rPr lang="zh-CN" altLang="en-US" sz="1800" dirty="0" smtClean="0"/>
              <a:t>模式的其中一种</a:t>
            </a:r>
            <a:endParaRPr lang="en-US" altLang="zh-CN" sz="1800" dirty="0" smtClean="0"/>
          </a:p>
          <a:p>
            <a:pPr lvl="1"/>
            <a:r>
              <a:rPr lang="zh-CN" altLang="zh-CN" sz="1800" dirty="0" smtClean="0">
                <a:solidFill>
                  <a:srgbClr val="FF0000"/>
                </a:solidFill>
              </a:rPr>
              <a:t>服务端模式：是指可通过上位机软件更新时间，同时发送到所有端口；</a:t>
            </a:r>
          </a:p>
          <a:p>
            <a:pPr lvl="1"/>
            <a:r>
              <a:rPr lang="zh-CN" altLang="zh-CN" sz="1800" dirty="0" smtClean="0">
                <a:solidFill>
                  <a:srgbClr val="FF0000"/>
                </a:solidFill>
              </a:rPr>
              <a:t>客户端模式：是指可接收任意</a:t>
            </a:r>
            <a:r>
              <a:rPr lang="zh-CN" altLang="en-US" sz="1800" dirty="0" smtClean="0">
                <a:solidFill>
                  <a:srgbClr val="FF0000"/>
                </a:solidFill>
              </a:rPr>
              <a:t>指定</a:t>
            </a:r>
            <a:r>
              <a:rPr lang="zh-CN" altLang="zh-CN" sz="1800" dirty="0" smtClean="0">
                <a:solidFill>
                  <a:srgbClr val="FF0000"/>
                </a:solidFill>
              </a:rPr>
              <a:t>端口</a:t>
            </a:r>
            <a:r>
              <a:rPr lang="zh-CN" altLang="en-US" sz="1800" dirty="0" smtClean="0">
                <a:solidFill>
                  <a:srgbClr val="FF0000"/>
                </a:solidFill>
              </a:rPr>
              <a:t>（一个时刻只能指定一个端口）</a:t>
            </a:r>
            <a:r>
              <a:rPr lang="zh-CN" altLang="zh-CN" sz="1800" dirty="0" smtClean="0">
                <a:solidFill>
                  <a:srgbClr val="FF0000"/>
                </a:solidFill>
              </a:rPr>
              <a:t>的时间同步原语，并更新本地时间寄存器</a:t>
            </a:r>
            <a:r>
              <a:rPr lang="zh-CN" altLang="zh-CN" sz="1800" dirty="0" smtClean="0">
                <a:solidFill>
                  <a:srgbClr val="FF0000"/>
                </a:solidFill>
              </a:rPr>
              <a:t>；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复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位交换功能至出厂设置</a:t>
            </a:r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即复位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IP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以及交换机管理单元的记录</a:t>
            </a:r>
            <a:endParaRPr lang="zh-CN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sz="2000" dirty="0" smtClean="0"/>
          </a:p>
          <a:p>
            <a:endParaRPr lang="en-US" altLang="zh-CN" sz="20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463" y="560070"/>
            <a:ext cx="10542587" cy="492443"/>
          </a:xfrm>
        </p:spPr>
        <p:txBody>
          <a:bodyPr/>
          <a:lstStyle/>
          <a:p>
            <a:r>
              <a:rPr lang="zh-CN" altLang="en-US" dirty="0" smtClean="0"/>
              <a:t>诊断分析模块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维护各个端口的状态统计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各个端口的收发</a:t>
            </a:r>
            <a:r>
              <a:rPr lang="zh-CN" altLang="en-US" sz="1600" dirty="0" smtClean="0"/>
              <a:t>包数量统</a:t>
            </a:r>
            <a:r>
              <a:rPr lang="zh-CN" altLang="en-US" sz="1600" dirty="0" smtClean="0"/>
              <a:t>计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各个端口的错误值统计</a:t>
            </a:r>
            <a:endParaRPr lang="en-US" altLang="zh-CN" sz="1600" dirty="0" smtClean="0"/>
          </a:p>
          <a:p>
            <a:pPr lvl="3"/>
            <a:endParaRPr lang="en-US" altLang="zh-CN" sz="1400" dirty="0" smtClean="0">
              <a:solidFill>
                <a:srgbClr val="FF0000"/>
              </a:solidFill>
            </a:endParaRPr>
          </a:p>
          <a:p>
            <a:pPr lvl="3"/>
            <a:endParaRPr lang="en-US" altLang="zh-CN" sz="1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463" y="560070"/>
            <a:ext cx="10542587" cy="492443"/>
          </a:xfrm>
        </p:spPr>
        <p:txBody>
          <a:bodyPr/>
          <a:lstStyle/>
          <a:p>
            <a:r>
              <a:rPr lang="zh-CN" altLang="en-US" dirty="0" smtClean="0"/>
              <a:t>配置管</a:t>
            </a:r>
            <a:r>
              <a:rPr lang="zh-CN" altLang="en-US" dirty="0" smtClean="0"/>
              <a:t>理模块（续）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维护配置表</a:t>
            </a:r>
            <a:r>
              <a:rPr lang="en-US" altLang="zh-CN" dirty="0" smtClean="0"/>
              <a:t>CSV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</a:t>
            </a:r>
            <a:r>
              <a:rPr lang="zh-CN" altLang="en-US" dirty="0" smtClean="0"/>
              <a:t>置</a:t>
            </a:r>
            <a:r>
              <a:rPr lang="zh-CN" altLang="en-US" dirty="0" smtClean="0"/>
              <a:t>表的使用有两种方式：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由用户离线修改，</a:t>
            </a:r>
            <a:r>
              <a:rPr lang="zh-CN" altLang="en-US" dirty="0" smtClean="0"/>
              <a:t>而后由</a:t>
            </a:r>
            <a:r>
              <a:rPr lang="en-US" altLang="zh-CN" dirty="0" smtClean="0"/>
              <a:t>GUI/CLI</a:t>
            </a:r>
            <a:r>
              <a:rPr lang="zh-CN" altLang="en-US" dirty="0" smtClean="0"/>
              <a:t>进行在线加</a:t>
            </a:r>
            <a:r>
              <a:rPr lang="zh-CN" altLang="en-US" dirty="0" smtClean="0"/>
              <a:t>载，将其转换成交换机的配置命</a:t>
            </a:r>
            <a:r>
              <a:rPr lang="zh-CN" altLang="en-US" dirty="0" smtClean="0"/>
              <a:t>令；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</a:t>
            </a:r>
            <a:r>
              <a:rPr lang="en-US" altLang="zh-CN" dirty="0" smtClean="0"/>
              <a:t>CSV</a:t>
            </a:r>
            <a:r>
              <a:rPr lang="zh-CN" altLang="en-US" dirty="0" smtClean="0"/>
              <a:t>文件存储到主控处理器的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（或其它非易失存储单元），上电后自动加载全部配置；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</a:t>
            </a:r>
            <a:r>
              <a:rPr lang="zh-CN" altLang="en-US" dirty="0" smtClean="0"/>
              <a:t>户通过</a:t>
            </a:r>
            <a:r>
              <a:rPr lang="en-US" altLang="zh-CN" dirty="0" smtClean="0"/>
              <a:t>GUI</a:t>
            </a:r>
            <a:r>
              <a:rPr lang="zh-CN" altLang="en-US" dirty="0" smtClean="0"/>
              <a:t>加载</a:t>
            </a:r>
            <a:r>
              <a:rPr lang="en-US" altLang="zh-CN" dirty="0" smtClean="0"/>
              <a:t>CSV</a:t>
            </a:r>
            <a:r>
              <a:rPr lang="zh-CN" altLang="en-US" dirty="0" smtClean="0"/>
              <a:t>文件后，如果又通过</a:t>
            </a:r>
            <a:r>
              <a:rPr lang="en-US" altLang="zh-CN" dirty="0" smtClean="0"/>
              <a:t>GUI</a:t>
            </a:r>
            <a:r>
              <a:rPr lang="zh-CN" altLang="en-US" dirty="0" smtClean="0"/>
              <a:t>进行了修改配置项，可以选择将配置同时保存到</a:t>
            </a:r>
            <a:r>
              <a:rPr lang="en-US" altLang="zh-CN" dirty="0" smtClean="0"/>
              <a:t>CSV</a:t>
            </a:r>
            <a:r>
              <a:rPr lang="zh-CN" altLang="en-US" dirty="0" smtClean="0"/>
              <a:t>文件中；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如</a:t>
            </a:r>
            <a:r>
              <a:rPr lang="zh-CN" altLang="en-US" dirty="0" smtClean="0">
                <a:solidFill>
                  <a:srgbClr val="FF0000"/>
                </a:solidFill>
              </a:rPr>
              <a:t>果在加载配置表后，又对</a:t>
            </a:r>
            <a:r>
              <a:rPr lang="en-US" altLang="zh-CN" dirty="0" smtClean="0">
                <a:solidFill>
                  <a:srgbClr val="FF0000"/>
                </a:solidFill>
              </a:rPr>
              <a:t>IP</a:t>
            </a:r>
            <a:r>
              <a:rPr lang="zh-CN" altLang="en-US" dirty="0" smtClean="0">
                <a:solidFill>
                  <a:srgbClr val="FF0000"/>
                </a:solidFill>
              </a:rPr>
              <a:t>进行了其它配置</a:t>
            </a:r>
            <a:r>
              <a:rPr lang="zh-CN" altLang="en-US" dirty="0" smtClean="0">
                <a:solidFill>
                  <a:srgbClr val="FF0000"/>
                </a:solidFill>
              </a:rPr>
              <a:t>，主控处理器不必将修改更</a:t>
            </a:r>
            <a:r>
              <a:rPr lang="zh-CN" altLang="en-US" dirty="0" smtClean="0">
                <a:solidFill>
                  <a:srgbClr val="FF0000"/>
                </a:solidFill>
              </a:rPr>
              <a:t>新到配置文</a:t>
            </a:r>
            <a:r>
              <a:rPr lang="zh-CN" altLang="en-US" dirty="0" smtClean="0">
                <a:solidFill>
                  <a:srgbClr val="FF0000"/>
                </a:solidFill>
              </a:rPr>
              <a:t>件，即主控处理器只读</a:t>
            </a:r>
            <a:r>
              <a:rPr lang="en-US" altLang="zh-CN" dirty="0" smtClean="0">
                <a:solidFill>
                  <a:srgbClr val="FF0000"/>
                </a:solidFill>
              </a:rPr>
              <a:t>CSV</a:t>
            </a:r>
            <a:r>
              <a:rPr lang="zh-CN" altLang="en-US" dirty="0" smtClean="0">
                <a:solidFill>
                  <a:srgbClr val="FF0000"/>
                </a:solidFill>
              </a:rPr>
              <a:t>文件；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由于交换管理模块（</a:t>
            </a:r>
            <a:r>
              <a:rPr lang="en-US" altLang="zh-CN" dirty="0" smtClean="0">
                <a:solidFill>
                  <a:srgbClr val="FF0000"/>
                </a:solidFill>
              </a:rPr>
              <a:t>SMU</a:t>
            </a:r>
            <a:r>
              <a:rPr lang="zh-CN" altLang="en-US" dirty="0" smtClean="0">
                <a:solidFill>
                  <a:srgbClr val="FF0000"/>
                </a:solidFill>
              </a:rPr>
              <a:t>）同时分布在上位机与底层软件，为避免冲突</a:t>
            </a:r>
            <a:r>
              <a:rPr lang="zh-CN" altLang="en-US" dirty="0" smtClean="0">
                <a:solidFill>
                  <a:srgbClr val="FF0000"/>
                </a:solidFill>
              </a:rPr>
              <a:t>，在</a:t>
            </a:r>
            <a:r>
              <a:rPr lang="zh-CN" altLang="en-US" dirty="0" smtClean="0">
                <a:solidFill>
                  <a:srgbClr val="FF0000"/>
                </a:solidFill>
              </a:rPr>
              <a:t>交换机的运行过程中，只允许一种接入控制方</a:t>
            </a:r>
            <a:r>
              <a:rPr lang="zh-CN" altLang="en-US" dirty="0" smtClean="0">
                <a:solidFill>
                  <a:srgbClr val="FF0000"/>
                </a:solidFill>
              </a:rPr>
              <a:t>式，并且优先推荐使用</a:t>
            </a:r>
            <a:r>
              <a:rPr lang="en-US" altLang="zh-CN" dirty="0" smtClean="0">
                <a:solidFill>
                  <a:srgbClr val="FF0000"/>
                </a:solidFill>
              </a:rPr>
              <a:t>GUI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463" y="560070"/>
            <a:ext cx="10542587" cy="49244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测试与集</a:t>
            </a:r>
            <a:r>
              <a:rPr lang="zh-CN" altLang="en-US" dirty="0" smtClean="0">
                <a:solidFill>
                  <a:srgbClr val="FF0000"/>
                </a:solidFill>
              </a:rPr>
              <a:t>成（在</a:t>
            </a:r>
            <a:r>
              <a:rPr lang="en-US" altLang="zh-CN" dirty="0" smtClean="0">
                <a:solidFill>
                  <a:srgbClr val="FF0000"/>
                </a:solidFill>
              </a:rPr>
              <a:t>12</a:t>
            </a:r>
            <a:r>
              <a:rPr lang="zh-CN" altLang="en-US" dirty="0" smtClean="0">
                <a:solidFill>
                  <a:srgbClr val="FF0000"/>
                </a:solidFill>
              </a:rPr>
              <a:t>月底完成）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0225" y="1376362"/>
            <a:ext cx="11134725" cy="5148982"/>
          </a:xfrm>
        </p:spPr>
        <p:txBody>
          <a:bodyPr/>
          <a:lstStyle/>
          <a:p>
            <a:r>
              <a:rPr lang="zh-CN" altLang="en-US" sz="2000" dirty="0" smtClean="0"/>
              <a:t>代</a:t>
            </a:r>
            <a:r>
              <a:rPr lang="zh-CN" altLang="en-US" sz="2000" dirty="0" smtClean="0"/>
              <a:t>码编写：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上</a:t>
            </a:r>
            <a:r>
              <a:rPr lang="zh-CN" altLang="en-US" sz="1600" dirty="0" smtClean="0"/>
              <a:t>位机</a:t>
            </a:r>
            <a:r>
              <a:rPr lang="en-US" altLang="zh-CN" sz="1600" dirty="0" smtClean="0"/>
              <a:t>GUI</a:t>
            </a:r>
            <a:r>
              <a:rPr lang="zh-CN" altLang="en-US" sz="1600" dirty="0" smtClean="0"/>
              <a:t>的编写与实现：完成度？</a:t>
            </a:r>
            <a:r>
              <a:rPr lang="en-US" altLang="zh-CN" sz="1600" dirty="0" smtClean="0"/>
              <a:t>%</a:t>
            </a:r>
            <a:r>
              <a:rPr lang="zh-CN" altLang="en-US" sz="1600" dirty="0" smtClean="0"/>
              <a:t>，计划完成时间</a:t>
            </a:r>
            <a:r>
              <a:rPr lang="zh-CN" altLang="en-US" sz="1600" dirty="0" smtClean="0"/>
              <a:t>？；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配</a:t>
            </a:r>
            <a:r>
              <a:rPr lang="zh-CN" altLang="en-US" sz="1600" dirty="0" smtClean="0"/>
              <a:t>置接口模块：</a:t>
            </a:r>
            <a:r>
              <a:rPr lang="zh-CN" altLang="en-US" sz="1600" dirty="0" smtClean="0"/>
              <a:t>完成度？</a:t>
            </a:r>
            <a:r>
              <a:rPr lang="en-US" altLang="zh-CN" sz="1600" dirty="0" smtClean="0"/>
              <a:t>%</a:t>
            </a:r>
            <a:r>
              <a:rPr lang="zh-CN" altLang="en-US" sz="1600" dirty="0" smtClean="0"/>
              <a:t>，计划完成时间？；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与命令解决模块相关的网络驱</a:t>
            </a:r>
            <a:r>
              <a:rPr lang="zh-CN" altLang="en-US" sz="1600" dirty="0" smtClean="0"/>
              <a:t>动：完成度？</a:t>
            </a:r>
            <a:r>
              <a:rPr lang="en-US" altLang="zh-CN" sz="1600" dirty="0" smtClean="0"/>
              <a:t>%</a:t>
            </a:r>
            <a:r>
              <a:rPr lang="zh-CN" altLang="en-US" sz="1600" dirty="0" smtClean="0"/>
              <a:t>，计划完成时间？；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与命令解决模块相关</a:t>
            </a:r>
            <a:r>
              <a:rPr lang="zh-CN" altLang="en-US" sz="1600" dirty="0" smtClean="0"/>
              <a:t>的串口驱</a:t>
            </a:r>
            <a:r>
              <a:rPr lang="zh-CN" altLang="en-US" sz="1600" dirty="0" smtClean="0"/>
              <a:t>动</a:t>
            </a:r>
            <a:r>
              <a:rPr lang="zh-CN" altLang="en-US" sz="1600" dirty="0" smtClean="0"/>
              <a:t>：</a:t>
            </a:r>
            <a:r>
              <a:rPr lang="zh-CN" altLang="en-US" sz="1600" dirty="0" smtClean="0"/>
              <a:t>完成度？</a:t>
            </a:r>
            <a:r>
              <a:rPr lang="en-US" altLang="zh-CN" sz="1600" dirty="0" smtClean="0"/>
              <a:t>%</a:t>
            </a:r>
            <a:r>
              <a:rPr lang="zh-CN" altLang="en-US" sz="1600" dirty="0" smtClean="0"/>
              <a:t>，计划完成时间？；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命</a:t>
            </a:r>
            <a:r>
              <a:rPr lang="zh-CN" altLang="en-US" sz="1600" dirty="0" smtClean="0"/>
              <a:t>令解析模块：</a:t>
            </a:r>
            <a:r>
              <a:rPr lang="zh-CN" altLang="en-US" sz="1600" dirty="0" smtClean="0"/>
              <a:t>完成度？</a:t>
            </a:r>
            <a:r>
              <a:rPr lang="en-US" altLang="zh-CN" sz="1600" dirty="0" smtClean="0"/>
              <a:t>%</a:t>
            </a:r>
            <a:r>
              <a:rPr lang="zh-CN" altLang="en-US" sz="1600" dirty="0" smtClean="0"/>
              <a:t>，计划完成时间？；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端</a:t>
            </a:r>
            <a:r>
              <a:rPr lang="zh-CN" altLang="en-US" sz="1600" dirty="0" smtClean="0"/>
              <a:t>口管理模块：</a:t>
            </a:r>
            <a:r>
              <a:rPr lang="zh-CN" altLang="en-US" sz="1600" dirty="0" smtClean="0"/>
              <a:t>完成度？</a:t>
            </a:r>
            <a:r>
              <a:rPr lang="en-US" altLang="zh-CN" sz="1600" dirty="0" smtClean="0"/>
              <a:t>%</a:t>
            </a:r>
            <a:r>
              <a:rPr lang="zh-CN" altLang="en-US" sz="1600" dirty="0" smtClean="0"/>
              <a:t>，计划完成时间？；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设</a:t>
            </a:r>
            <a:r>
              <a:rPr lang="zh-CN" altLang="en-US" sz="1600" dirty="0" smtClean="0"/>
              <a:t>备管理模块：</a:t>
            </a:r>
            <a:r>
              <a:rPr lang="zh-CN" altLang="en-US" sz="1600" dirty="0" smtClean="0"/>
              <a:t>完成度？</a:t>
            </a:r>
            <a:r>
              <a:rPr lang="en-US" altLang="zh-CN" sz="1600" dirty="0" smtClean="0"/>
              <a:t>%</a:t>
            </a:r>
            <a:r>
              <a:rPr lang="zh-CN" altLang="en-US" sz="1600" dirty="0" smtClean="0"/>
              <a:t>，计划完成时间？；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配</a:t>
            </a:r>
            <a:r>
              <a:rPr lang="zh-CN" altLang="en-US" sz="1600" dirty="0" smtClean="0"/>
              <a:t>置维护模块：</a:t>
            </a:r>
            <a:r>
              <a:rPr lang="zh-CN" altLang="en-US" sz="1600" dirty="0" smtClean="0"/>
              <a:t>完成度？</a:t>
            </a:r>
            <a:r>
              <a:rPr lang="en-US" altLang="zh-CN" sz="1600" dirty="0" smtClean="0"/>
              <a:t>%</a:t>
            </a:r>
            <a:r>
              <a:rPr lang="zh-CN" altLang="en-US" sz="1600" dirty="0" smtClean="0"/>
              <a:t>，计划完成时间？；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诊</a:t>
            </a:r>
            <a:r>
              <a:rPr lang="zh-CN" altLang="en-US" sz="1600" dirty="0" smtClean="0"/>
              <a:t>断分析模块：</a:t>
            </a:r>
            <a:r>
              <a:rPr lang="zh-CN" altLang="en-US" sz="1600" dirty="0" smtClean="0"/>
              <a:t>完成度？</a:t>
            </a:r>
            <a:r>
              <a:rPr lang="en-US" altLang="zh-CN" sz="1600" dirty="0" smtClean="0"/>
              <a:t>%</a:t>
            </a:r>
            <a:r>
              <a:rPr lang="zh-CN" altLang="en-US" sz="1600" dirty="0" smtClean="0"/>
              <a:t>，计划完成时间？；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功</a:t>
            </a:r>
            <a:r>
              <a:rPr lang="zh-CN" altLang="en-US" sz="1600" dirty="0" smtClean="0"/>
              <a:t>能管理模块：</a:t>
            </a:r>
            <a:r>
              <a:rPr lang="zh-CN" altLang="en-US" sz="1600" dirty="0" smtClean="0"/>
              <a:t>完成度？</a:t>
            </a:r>
            <a:r>
              <a:rPr lang="en-US" altLang="zh-CN" sz="1600" dirty="0" smtClean="0"/>
              <a:t>%</a:t>
            </a:r>
            <a:r>
              <a:rPr lang="zh-CN" altLang="en-US" sz="1600" dirty="0" smtClean="0"/>
              <a:t>，计划完成时间？；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路由管理模块：</a:t>
            </a:r>
            <a:r>
              <a:rPr lang="zh-CN" altLang="en-US" sz="1600" dirty="0" smtClean="0"/>
              <a:t>完成度？</a:t>
            </a:r>
            <a:r>
              <a:rPr lang="en-US" altLang="zh-CN" sz="1600" dirty="0" smtClean="0"/>
              <a:t>%</a:t>
            </a:r>
            <a:r>
              <a:rPr lang="zh-CN" altLang="en-US" sz="1600" dirty="0" smtClean="0"/>
              <a:t>，计划完成时间</a:t>
            </a:r>
            <a:r>
              <a:rPr lang="zh-CN" altLang="en-US" sz="1600" dirty="0" smtClean="0"/>
              <a:t>？；</a:t>
            </a:r>
            <a:endParaRPr lang="en-US" altLang="zh-CN" sz="1600" dirty="0" smtClean="0"/>
          </a:p>
          <a:p>
            <a:r>
              <a:rPr lang="zh-CN" altLang="en-US" sz="2000" dirty="0" smtClean="0"/>
              <a:t>测</a:t>
            </a:r>
            <a:r>
              <a:rPr lang="zh-CN" altLang="en-US" sz="2000" dirty="0" smtClean="0"/>
              <a:t>试集成：</a:t>
            </a:r>
            <a:endParaRPr lang="en-US" altLang="zh-CN" sz="2000" dirty="0" smtClean="0"/>
          </a:p>
          <a:p>
            <a:pPr lvl="1"/>
            <a:r>
              <a:rPr lang="en-US" altLang="zh-CN" sz="1600" dirty="0" smtClean="0"/>
              <a:t>GUI</a:t>
            </a:r>
            <a:r>
              <a:rPr lang="zh-CN" altLang="en-US" sz="1600" dirty="0" smtClean="0"/>
              <a:t>与底层软件联通测试，数据能达到模拟的</a:t>
            </a:r>
            <a:r>
              <a:rPr lang="en-US" altLang="zh-CN" sz="1600" dirty="0" smtClean="0"/>
              <a:t>FCSWIP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CLI</a:t>
            </a:r>
            <a:r>
              <a:rPr lang="zh-CN" altLang="en-US" sz="1600" dirty="0" smtClean="0"/>
              <a:t>联</a:t>
            </a:r>
            <a:r>
              <a:rPr lang="zh-CN" altLang="en-US" sz="1600" dirty="0" smtClean="0"/>
              <a:t>通测试，数据能达到模拟的</a:t>
            </a:r>
            <a:r>
              <a:rPr lang="en-US" altLang="zh-CN" sz="1600" dirty="0" smtClean="0"/>
              <a:t>FCSWIP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上位机集成</a:t>
            </a:r>
            <a:r>
              <a:rPr lang="en-US" altLang="zh-CN" sz="1600" dirty="0" smtClean="0"/>
              <a:t>SMU</a:t>
            </a:r>
            <a:r>
              <a:rPr lang="zh-CN" altLang="en-US" sz="1600" dirty="0" smtClean="0"/>
              <a:t>进行测试；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底层软件驱动模块调试；</a:t>
            </a:r>
            <a:endParaRPr lang="en-US" altLang="zh-CN" sz="1600" dirty="0" smtClean="0"/>
          </a:p>
          <a:p>
            <a:endParaRPr lang="en-US" altLang="zh-CN" dirty="0" smtClean="0"/>
          </a:p>
          <a:p>
            <a:endParaRPr lang="zh-CN" altLang="en-US" sz="2000" dirty="0" smtClean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81375" y="1614488"/>
            <a:ext cx="542925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463" y="560070"/>
            <a:ext cx="10542587" cy="492443"/>
          </a:xfrm>
        </p:spPr>
        <p:txBody>
          <a:bodyPr/>
          <a:lstStyle/>
          <a:p>
            <a:r>
              <a:rPr lang="zh-CN" altLang="en-US" dirty="0" smtClean="0"/>
              <a:t>总体策略与方法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0225" y="1376363"/>
            <a:ext cx="11254407" cy="4284662"/>
          </a:xfrm>
        </p:spPr>
        <p:txBody>
          <a:bodyPr/>
          <a:lstStyle/>
          <a:p>
            <a:r>
              <a:rPr lang="zh-CN" altLang="en-US" sz="2000" dirty="0" smtClean="0"/>
              <a:t>支持从</a:t>
            </a:r>
            <a:r>
              <a:rPr lang="en-US" altLang="zh-CN" sz="2000" dirty="0" smtClean="0"/>
              <a:t>GUI</a:t>
            </a:r>
            <a:r>
              <a:rPr lang="zh-CN" altLang="en-US" sz="2000" dirty="0" smtClean="0"/>
              <a:t>工具，以及</a:t>
            </a:r>
            <a:r>
              <a:rPr lang="en-US" altLang="zh-CN" sz="2000" dirty="0" smtClean="0"/>
              <a:t>CLI</a:t>
            </a:r>
            <a:r>
              <a:rPr lang="zh-CN" altLang="en-US" sz="2000" dirty="0" smtClean="0"/>
              <a:t>命令</a:t>
            </a:r>
            <a:r>
              <a:rPr lang="zh-CN" altLang="en-US" sz="2000" dirty="0" smtClean="0"/>
              <a:t>行（终端，</a:t>
            </a:r>
            <a:r>
              <a:rPr lang="en-US" altLang="zh-CN" sz="2000" dirty="0" smtClean="0"/>
              <a:t>Telnet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Serial</a:t>
            </a:r>
            <a:r>
              <a:rPr lang="zh-CN" altLang="en-US" sz="2000" dirty="0" smtClean="0"/>
              <a:t>）配</a:t>
            </a:r>
            <a:r>
              <a:rPr lang="zh-CN" altLang="en-US" sz="2000" dirty="0" smtClean="0"/>
              <a:t>置与管理交换机</a:t>
            </a:r>
            <a:endParaRPr lang="en-US" altLang="zh-CN" sz="2000" dirty="0" smtClean="0"/>
          </a:p>
          <a:p>
            <a:r>
              <a:rPr lang="zh-CN" altLang="en-US" sz="2000" dirty="0" smtClean="0"/>
              <a:t>不引入复杂的交换控制算法（比如基于链路状态、基于距离向量等）以及路由算法，完全采用显式路由配置</a:t>
            </a:r>
            <a:endParaRPr lang="en-US" altLang="zh-CN" sz="2000" dirty="0" smtClean="0"/>
          </a:p>
          <a:p>
            <a:r>
              <a:rPr lang="en-US" altLang="zh-CN" sz="2000" dirty="0" smtClean="0"/>
              <a:t>GUI</a:t>
            </a:r>
            <a:r>
              <a:rPr lang="zh-CN" altLang="en-US" sz="2000" dirty="0" smtClean="0"/>
              <a:t>工具的底层操作代码（交换管理模块，</a:t>
            </a:r>
            <a:r>
              <a:rPr lang="en-US" altLang="zh-CN" sz="2000" dirty="0" smtClean="0"/>
              <a:t>Switch Manage Module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SMU</a:t>
            </a:r>
            <a:r>
              <a:rPr lang="zh-CN" altLang="en-US" sz="2000" dirty="0" smtClean="0"/>
              <a:t>），应与配置处理器完全重用</a:t>
            </a:r>
            <a:endParaRPr lang="en-US" altLang="zh-CN" sz="2000" dirty="0" smtClean="0"/>
          </a:p>
          <a:p>
            <a:r>
              <a:rPr lang="zh-CN" altLang="en-US" sz="2000" dirty="0" smtClean="0"/>
              <a:t>支持单片机、</a:t>
            </a:r>
            <a:r>
              <a:rPr lang="en-US" altLang="zh-CN" sz="2000" dirty="0" smtClean="0"/>
              <a:t>ARM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PPC</a:t>
            </a:r>
            <a:r>
              <a:rPr lang="zh-CN" altLang="en-US" sz="2000" dirty="0" smtClean="0"/>
              <a:t>作为配置处理器的部署实现</a:t>
            </a:r>
            <a:endParaRPr lang="en-US" altLang="zh-CN" sz="2000" dirty="0" smtClean="0"/>
          </a:p>
          <a:p>
            <a:r>
              <a:rPr lang="zh-CN" altLang="en-US" sz="2000" dirty="0" smtClean="0"/>
              <a:t>充分考虑交换机的可维护</a:t>
            </a:r>
            <a:r>
              <a:rPr lang="zh-CN" altLang="en-US" sz="2000" dirty="0" smtClean="0"/>
              <a:t>性、可配置性、可</a:t>
            </a:r>
            <a:r>
              <a:rPr lang="zh-CN" altLang="en-US" sz="2000" dirty="0" smtClean="0"/>
              <a:t>诊断性设计，采用分层、分模块设计的方法</a:t>
            </a:r>
            <a:endParaRPr lang="en-US" altLang="zh-CN" sz="2000" dirty="0" smtClean="0"/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应在充分理解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FC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网络交换协议，以及交换机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IP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设计与原理的前提下，开展工作！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endParaRPr lang="zh-CN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400" y="4522812"/>
            <a:ext cx="54387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463" y="560070"/>
            <a:ext cx="10542587" cy="492443"/>
          </a:xfrm>
        </p:spPr>
        <p:txBody>
          <a:bodyPr/>
          <a:lstStyle/>
          <a:p>
            <a:r>
              <a:rPr lang="zh-CN" altLang="en-US" dirty="0" smtClean="0"/>
              <a:t>软件总体架构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0225" y="1160339"/>
            <a:ext cx="5709791" cy="5292997"/>
          </a:xfrm>
        </p:spPr>
        <p:txBody>
          <a:bodyPr/>
          <a:lstStyle/>
          <a:p>
            <a:r>
              <a:rPr lang="en-US" altLang="zh-CN" sz="1200" dirty="0" smtClean="0"/>
              <a:t>FCSW </a:t>
            </a:r>
            <a:r>
              <a:rPr lang="en-US" altLang="zh-CN" sz="1200" dirty="0" smtClean="0"/>
              <a:t>IP</a:t>
            </a:r>
            <a:r>
              <a:rPr lang="zh-CN" altLang="en-US" sz="1200" dirty="0" smtClean="0"/>
              <a:t>：</a:t>
            </a:r>
            <a:endParaRPr lang="en-US" altLang="zh-CN" sz="1200" dirty="0" smtClean="0"/>
          </a:p>
          <a:p>
            <a:pPr lvl="1"/>
            <a:r>
              <a:rPr lang="en-US" altLang="zh-CN" sz="1050" dirty="0" smtClean="0"/>
              <a:t>FPGA</a:t>
            </a:r>
            <a:r>
              <a:rPr lang="zh-CN" altLang="en-US" sz="1050" dirty="0" smtClean="0"/>
              <a:t>实现的</a:t>
            </a:r>
            <a:r>
              <a:rPr lang="en-US" altLang="zh-CN" sz="1050" dirty="0" smtClean="0"/>
              <a:t>SW </a:t>
            </a:r>
            <a:r>
              <a:rPr lang="en-US" altLang="zh-CN" sz="1050" dirty="0" smtClean="0"/>
              <a:t>IPCORE</a:t>
            </a:r>
            <a:r>
              <a:rPr lang="zh-CN" altLang="en-US" sz="1050" dirty="0" smtClean="0"/>
              <a:t>，支持的端口数量不定</a:t>
            </a:r>
            <a:endParaRPr lang="en-US" altLang="zh-CN" sz="1050" dirty="0" smtClean="0"/>
          </a:p>
          <a:p>
            <a:r>
              <a:rPr lang="zh-CN" altLang="en-US" sz="1200" dirty="0" smtClean="0"/>
              <a:t>上</a:t>
            </a:r>
            <a:r>
              <a:rPr lang="zh-CN" altLang="en-US" sz="1200" dirty="0" smtClean="0"/>
              <a:t>位机</a:t>
            </a:r>
            <a:r>
              <a:rPr lang="en-US" altLang="zh-CN" sz="1200" dirty="0" smtClean="0"/>
              <a:t>CLI Serial/Telnet</a:t>
            </a:r>
            <a:r>
              <a:rPr lang="zh-CN" altLang="en-US" sz="1200" dirty="0" smtClean="0"/>
              <a:t>：</a:t>
            </a:r>
            <a:endParaRPr lang="en-US" altLang="zh-CN" sz="1200" dirty="0" smtClean="0"/>
          </a:p>
          <a:p>
            <a:pPr lvl="1"/>
            <a:r>
              <a:rPr lang="zh-CN" altLang="en-US" sz="1050" dirty="0" smtClean="0"/>
              <a:t>主控处理器运行</a:t>
            </a:r>
            <a:r>
              <a:rPr lang="en-US" altLang="zh-CN" sz="1050" dirty="0" err="1" smtClean="0"/>
              <a:t>Vxworks</a:t>
            </a:r>
            <a:r>
              <a:rPr lang="zh-CN" altLang="en-US" sz="1050" dirty="0" smtClean="0"/>
              <a:t>时，可以用</a:t>
            </a:r>
            <a:r>
              <a:rPr lang="en-US" altLang="zh-CN" sz="1050" dirty="0" smtClean="0"/>
              <a:t>Telnet</a:t>
            </a:r>
            <a:r>
              <a:rPr lang="zh-CN" altLang="en-US" sz="1050" dirty="0" smtClean="0"/>
              <a:t>接入，直接调用配置</a:t>
            </a:r>
            <a:r>
              <a:rPr lang="en-US" altLang="zh-CN" sz="1050" dirty="0" smtClean="0"/>
              <a:t>API</a:t>
            </a:r>
            <a:r>
              <a:rPr lang="zh-CN" altLang="en-US" sz="1050" dirty="0" smtClean="0"/>
              <a:t>函数；</a:t>
            </a:r>
            <a:endParaRPr lang="en-US" altLang="zh-CN" sz="1050" dirty="0" smtClean="0"/>
          </a:p>
          <a:p>
            <a:pPr lvl="1"/>
            <a:r>
              <a:rPr lang="zh-CN" altLang="en-US" sz="1050" dirty="0" smtClean="0"/>
              <a:t>主控处理器不运行</a:t>
            </a:r>
            <a:r>
              <a:rPr lang="en-US" altLang="zh-CN" sz="1050" dirty="0" err="1" smtClean="0"/>
              <a:t>Vxworks</a:t>
            </a:r>
            <a:r>
              <a:rPr lang="zh-CN" altLang="en-US" sz="1050" dirty="0" smtClean="0"/>
              <a:t>时，则该特性无效，只能基于</a:t>
            </a:r>
            <a:r>
              <a:rPr lang="en-US" altLang="zh-CN" sz="1050" dirty="0" smtClean="0"/>
              <a:t>GUI</a:t>
            </a:r>
            <a:r>
              <a:rPr lang="zh-CN" altLang="en-US" sz="1050" dirty="0" smtClean="0"/>
              <a:t>进行配置；</a:t>
            </a:r>
            <a:endParaRPr lang="en-US" altLang="zh-CN" sz="1050" dirty="0" smtClean="0"/>
          </a:p>
          <a:p>
            <a:pPr lvl="1"/>
            <a:r>
              <a:rPr lang="zh-CN" altLang="en-US" sz="1050" dirty="0" smtClean="0">
                <a:solidFill>
                  <a:srgbClr val="FF0000"/>
                </a:solidFill>
              </a:rPr>
              <a:t>需</a:t>
            </a:r>
            <a:r>
              <a:rPr lang="zh-CN" altLang="en-US" sz="1050" dirty="0" smtClean="0">
                <a:solidFill>
                  <a:srgbClr val="FF0000"/>
                </a:solidFill>
              </a:rPr>
              <a:t>要考虑</a:t>
            </a:r>
            <a:r>
              <a:rPr lang="en-US" altLang="zh-CN" sz="1050" dirty="0" smtClean="0">
                <a:solidFill>
                  <a:srgbClr val="FF0000"/>
                </a:solidFill>
              </a:rPr>
              <a:t>CLI</a:t>
            </a:r>
            <a:r>
              <a:rPr lang="zh-CN" altLang="en-US" sz="1050" dirty="0" smtClean="0">
                <a:solidFill>
                  <a:srgbClr val="FF0000"/>
                </a:solidFill>
              </a:rPr>
              <a:t>返</a:t>
            </a:r>
            <a:r>
              <a:rPr lang="zh-CN" altLang="en-US" sz="1050" dirty="0" smtClean="0">
                <a:solidFill>
                  <a:srgbClr val="FF0000"/>
                </a:solidFill>
              </a:rPr>
              <a:t>回显示在窗口的信息格式！如，查询了某端口路由，以什么样的格式进行显示；平时的打印</a:t>
            </a:r>
            <a:r>
              <a:rPr lang="en-US" altLang="zh-CN" sz="1050" dirty="0" smtClean="0">
                <a:solidFill>
                  <a:srgbClr val="FF0000"/>
                </a:solidFill>
              </a:rPr>
              <a:t>LOG</a:t>
            </a:r>
            <a:r>
              <a:rPr lang="zh-CN" altLang="en-US" sz="1050" dirty="0" smtClean="0">
                <a:solidFill>
                  <a:srgbClr val="FF0000"/>
                </a:solidFill>
              </a:rPr>
              <a:t>显</a:t>
            </a:r>
            <a:r>
              <a:rPr lang="zh-CN" altLang="en-US" sz="1050" dirty="0" smtClean="0">
                <a:solidFill>
                  <a:srgbClr val="FF0000"/>
                </a:solidFill>
              </a:rPr>
              <a:t>示等；</a:t>
            </a:r>
            <a:endParaRPr lang="en-US" altLang="zh-CN" sz="1050" dirty="0" smtClean="0">
              <a:solidFill>
                <a:srgbClr val="FF0000"/>
              </a:solidFill>
            </a:endParaRPr>
          </a:p>
          <a:p>
            <a:r>
              <a:rPr lang="zh-CN" altLang="en-US" sz="1200" dirty="0" smtClean="0"/>
              <a:t>上位机</a:t>
            </a:r>
            <a:r>
              <a:rPr lang="en-US" altLang="zh-CN" sz="1200" dirty="0" smtClean="0"/>
              <a:t>GUI</a:t>
            </a:r>
            <a:r>
              <a:rPr lang="zh-CN" altLang="en-US" sz="1200" dirty="0" smtClean="0"/>
              <a:t>：</a:t>
            </a:r>
            <a:endParaRPr lang="en-US" altLang="zh-CN" sz="1200" dirty="0" smtClean="0"/>
          </a:p>
          <a:p>
            <a:pPr lvl="1"/>
            <a:r>
              <a:rPr lang="zh-CN" altLang="en-US" sz="1050" dirty="0" smtClean="0"/>
              <a:t>基于</a:t>
            </a:r>
            <a:r>
              <a:rPr lang="en-US" altLang="zh-CN" sz="1050" dirty="0" smtClean="0"/>
              <a:t>MFC</a:t>
            </a:r>
            <a:r>
              <a:rPr lang="zh-CN" altLang="en-US" sz="1050" dirty="0" smtClean="0"/>
              <a:t>实现的图形化控制软件</a:t>
            </a:r>
            <a:endParaRPr lang="en-US" altLang="zh-CN" sz="1050" dirty="0" smtClean="0"/>
          </a:p>
          <a:p>
            <a:r>
              <a:rPr lang="zh-CN" altLang="en-US" sz="1200" dirty="0" smtClean="0"/>
              <a:t>配置接口模</a:t>
            </a:r>
            <a:r>
              <a:rPr lang="zh-CN" altLang="en-US" sz="1200" dirty="0" smtClean="0"/>
              <a:t>块</a:t>
            </a:r>
            <a:endParaRPr lang="en-US" altLang="zh-CN" sz="1200" dirty="0" smtClean="0"/>
          </a:p>
          <a:p>
            <a:pPr lvl="1"/>
            <a:r>
              <a:rPr lang="zh-CN" altLang="en-US" sz="1050" dirty="0" smtClean="0"/>
              <a:t>兼</a:t>
            </a:r>
            <a:r>
              <a:rPr lang="zh-CN" altLang="en-US" sz="1050" dirty="0" smtClean="0"/>
              <a:t>容</a:t>
            </a:r>
            <a:r>
              <a:rPr lang="en-US" altLang="zh-CN" sz="1050" dirty="0" smtClean="0"/>
              <a:t>IP</a:t>
            </a:r>
            <a:r>
              <a:rPr lang="zh-CN" altLang="en-US" sz="1050" dirty="0" smtClean="0"/>
              <a:t>的配置接口，如</a:t>
            </a:r>
            <a:r>
              <a:rPr lang="en-US" altLang="zh-CN" sz="1050" dirty="0" err="1" smtClean="0"/>
              <a:t>LocalBus</a:t>
            </a:r>
            <a:r>
              <a:rPr lang="zh-CN" altLang="en-US" sz="1050" dirty="0" smtClean="0"/>
              <a:t>、</a:t>
            </a:r>
            <a:r>
              <a:rPr lang="en-US" altLang="zh-CN" sz="1050" dirty="0" smtClean="0"/>
              <a:t>AXI</a:t>
            </a:r>
          </a:p>
          <a:p>
            <a:pPr lvl="1"/>
            <a:r>
              <a:rPr lang="zh-CN" altLang="en-US" sz="1050" dirty="0" smtClean="0"/>
              <a:t>提</a:t>
            </a:r>
            <a:r>
              <a:rPr lang="zh-CN" altLang="en-US" sz="1050" dirty="0" smtClean="0"/>
              <a:t>供统一的</a:t>
            </a:r>
            <a:r>
              <a:rPr lang="en-US" altLang="zh-CN" sz="1050" dirty="0" smtClean="0"/>
              <a:t>IP</a:t>
            </a:r>
            <a:r>
              <a:rPr lang="zh-CN" altLang="en-US" sz="1050" dirty="0" smtClean="0"/>
              <a:t>操作接口</a:t>
            </a:r>
            <a:endParaRPr lang="en-US" altLang="zh-CN" sz="1050" dirty="0" smtClean="0"/>
          </a:p>
          <a:p>
            <a:r>
              <a:rPr lang="zh-CN" altLang="en-US" sz="1200" dirty="0" smtClean="0"/>
              <a:t>协议</a:t>
            </a:r>
            <a:r>
              <a:rPr lang="zh-CN" altLang="en-US" sz="1200" dirty="0" smtClean="0"/>
              <a:t>解</a:t>
            </a:r>
            <a:r>
              <a:rPr lang="zh-CN" altLang="en-US" sz="1200" dirty="0" smtClean="0"/>
              <a:t>析模</a:t>
            </a:r>
            <a:r>
              <a:rPr lang="zh-CN" altLang="en-US" sz="1200" dirty="0" smtClean="0"/>
              <a:t>块</a:t>
            </a:r>
            <a:endParaRPr lang="en-US" altLang="zh-CN" sz="1200" dirty="0" smtClean="0"/>
          </a:p>
          <a:p>
            <a:pPr lvl="1"/>
            <a:r>
              <a:rPr lang="zh-CN" altLang="en-US" sz="900" dirty="0" smtClean="0"/>
              <a:t>与上位机</a:t>
            </a:r>
            <a:r>
              <a:rPr lang="en-US" altLang="zh-CN" sz="900" dirty="0" smtClean="0"/>
              <a:t>GUI</a:t>
            </a:r>
            <a:r>
              <a:rPr lang="zh-CN" altLang="en-US" sz="900" dirty="0" smtClean="0"/>
              <a:t>进行交互的协议封装与解析</a:t>
            </a:r>
            <a:endParaRPr lang="en-US" altLang="zh-CN" sz="900" dirty="0" smtClean="0"/>
          </a:p>
          <a:p>
            <a:pPr lvl="1"/>
            <a:r>
              <a:rPr lang="zh-CN" altLang="en-US" sz="900" dirty="0" smtClean="0"/>
              <a:t>解析出对</a:t>
            </a:r>
            <a:r>
              <a:rPr lang="en-US" altLang="zh-CN" sz="900" dirty="0" smtClean="0"/>
              <a:t>IP</a:t>
            </a:r>
            <a:r>
              <a:rPr lang="zh-CN" altLang="en-US" sz="900" dirty="0" smtClean="0"/>
              <a:t>的操作命令</a:t>
            </a:r>
            <a:endParaRPr lang="en-US" altLang="zh-CN" sz="900" dirty="0" smtClean="0"/>
          </a:p>
          <a:p>
            <a:pPr lvl="1"/>
            <a:r>
              <a:rPr lang="zh-CN" altLang="en-US" sz="900" dirty="0" smtClean="0"/>
              <a:t>解</a:t>
            </a:r>
            <a:r>
              <a:rPr lang="zh-CN" altLang="en-US" sz="900" dirty="0" smtClean="0"/>
              <a:t>析出对设备的操作命令</a:t>
            </a:r>
            <a:endParaRPr lang="en-US" altLang="zh-CN" sz="900" dirty="0" smtClean="0"/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交</a:t>
            </a:r>
            <a:r>
              <a:rPr lang="zh-CN" altLang="en-US" sz="1200" dirty="0" smtClean="0">
                <a:solidFill>
                  <a:srgbClr val="FF0000"/>
                </a:solidFill>
              </a:rPr>
              <a:t>换机管</a:t>
            </a:r>
            <a:r>
              <a:rPr lang="zh-CN" altLang="en-US" sz="1200" dirty="0" smtClean="0">
                <a:solidFill>
                  <a:srgbClr val="FF0000"/>
                </a:solidFill>
              </a:rPr>
              <a:t>理</a:t>
            </a:r>
            <a:r>
              <a:rPr lang="zh-CN" altLang="en-US" sz="1200" dirty="0" smtClean="0">
                <a:solidFill>
                  <a:srgbClr val="FF0000"/>
                </a:solidFill>
              </a:rPr>
              <a:t>单元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900" dirty="0" smtClean="0">
                <a:solidFill>
                  <a:srgbClr val="FF0000"/>
                </a:solidFill>
              </a:rPr>
              <a:t>基于</a:t>
            </a:r>
            <a:r>
              <a:rPr lang="en-US" altLang="zh-CN" sz="900" dirty="0" smtClean="0">
                <a:solidFill>
                  <a:srgbClr val="FF0000"/>
                </a:solidFill>
              </a:rPr>
              <a:t>C</a:t>
            </a:r>
            <a:r>
              <a:rPr lang="zh-CN" altLang="en-US" sz="900" dirty="0" smtClean="0">
                <a:solidFill>
                  <a:srgbClr val="FF0000"/>
                </a:solidFill>
              </a:rPr>
              <a:t>语言开发形成标准的</a:t>
            </a:r>
            <a:r>
              <a:rPr lang="en-US" altLang="zh-CN" sz="900" dirty="0" smtClean="0">
                <a:solidFill>
                  <a:srgbClr val="FF0000"/>
                </a:solidFill>
              </a:rPr>
              <a:t>LIB</a:t>
            </a:r>
            <a:r>
              <a:rPr lang="zh-CN" altLang="en-US" sz="900" dirty="0" smtClean="0">
                <a:solidFill>
                  <a:srgbClr val="FF0000"/>
                </a:solidFill>
              </a:rPr>
              <a:t>文件以及接口文件，上位机只是调用接口</a:t>
            </a:r>
            <a:r>
              <a:rPr lang="en-US" altLang="zh-CN" sz="900" dirty="0" smtClean="0">
                <a:solidFill>
                  <a:srgbClr val="FF0000"/>
                </a:solidFill>
              </a:rPr>
              <a:t>API</a:t>
            </a:r>
          </a:p>
          <a:p>
            <a:pPr lvl="1"/>
            <a:r>
              <a:rPr lang="zh-CN" altLang="en-US" sz="900" dirty="0" smtClean="0">
                <a:solidFill>
                  <a:srgbClr val="FF0000"/>
                </a:solidFill>
              </a:rPr>
              <a:t>完成对</a:t>
            </a:r>
            <a:r>
              <a:rPr lang="en-US" altLang="zh-CN" sz="900" dirty="0" smtClean="0">
                <a:solidFill>
                  <a:srgbClr val="FF0000"/>
                </a:solidFill>
              </a:rPr>
              <a:t>IP</a:t>
            </a:r>
            <a:r>
              <a:rPr lang="zh-CN" altLang="en-US" sz="900" dirty="0" smtClean="0">
                <a:solidFill>
                  <a:srgbClr val="FF0000"/>
                </a:solidFill>
              </a:rPr>
              <a:t>的全部操作与配置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r>
              <a:rPr lang="zh-CN" altLang="en-US" sz="1400" dirty="0" smtClean="0"/>
              <a:t>设备管理模块（主控处理器与上位机）</a:t>
            </a:r>
            <a:endParaRPr lang="en-US" altLang="zh-CN" sz="1400" dirty="0" smtClean="0"/>
          </a:p>
          <a:p>
            <a:pPr lvl="1"/>
            <a:r>
              <a:rPr lang="zh-CN" altLang="en-US" sz="1050" dirty="0" smtClean="0"/>
              <a:t>完成对设备的操作与控制，如升级、复位、重启、诊断</a:t>
            </a:r>
            <a:endParaRPr lang="en-US" altLang="zh-CN" sz="1050" dirty="0" smtClean="0"/>
          </a:p>
          <a:p>
            <a:pPr lvl="1"/>
            <a:r>
              <a:rPr lang="zh-CN" altLang="en-US" sz="1050" dirty="0" smtClean="0"/>
              <a:t>由于主控处理器与上位机功能不对等，此模块分别实现</a:t>
            </a:r>
            <a:endParaRPr lang="en-US" altLang="zh-CN" sz="1050" dirty="0" smtClean="0"/>
          </a:p>
          <a:p>
            <a:r>
              <a:rPr lang="en-US" altLang="zh-CN" sz="1400" dirty="0" smtClean="0"/>
              <a:t>SOCKET</a:t>
            </a:r>
            <a:r>
              <a:rPr lang="zh-CN" altLang="en-US" sz="1400" dirty="0" smtClean="0"/>
              <a:t>收发接口</a:t>
            </a:r>
            <a:endParaRPr lang="en-US" altLang="zh-CN" sz="1400" dirty="0" smtClean="0"/>
          </a:p>
          <a:p>
            <a:pPr lvl="1"/>
            <a:r>
              <a:rPr lang="zh-CN" altLang="en-US" sz="1050" dirty="0" smtClean="0"/>
              <a:t>完成网络数据收发操作</a:t>
            </a:r>
            <a:endParaRPr lang="en-US" altLang="zh-CN" sz="1050" dirty="0" smtClean="0"/>
          </a:p>
          <a:p>
            <a:r>
              <a:rPr lang="zh-CN" altLang="en-US" sz="1400" dirty="0" smtClean="0"/>
              <a:t>网</a:t>
            </a:r>
            <a:r>
              <a:rPr lang="zh-CN" altLang="en-US" sz="1400" dirty="0" smtClean="0"/>
              <a:t>络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串口接口驱动</a:t>
            </a:r>
            <a:endParaRPr lang="en-US" altLang="zh-CN" sz="1400" dirty="0" smtClean="0"/>
          </a:p>
          <a:p>
            <a:pPr lvl="1"/>
            <a:r>
              <a:rPr lang="zh-CN" altLang="en-US" sz="1050" dirty="0" smtClean="0"/>
              <a:t>完成网口、串口在主控处理器上的驱动程序</a:t>
            </a:r>
            <a:endParaRPr lang="zh-CN" altLang="en-US" sz="105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700808"/>
            <a:ext cx="5514975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463" y="560070"/>
            <a:ext cx="10542587" cy="492443"/>
          </a:xfrm>
        </p:spPr>
        <p:txBody>
          <a:bodyPr/>
          <a:lstStyle/>
          <a:p>
            <a:r>
              <a:rPr lang="zh-CN" altLang="en-US" dirty="0" smtClean="0"/>
              <a:t>配置接口模块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完成与</a:t>
            </a:r>
            <a:r>
              <a:rPr lang="en-US" altLang="zh-CN" dirty="0" smtClean="0"/>
              <a:t>FC SWIP</a:t>
            </a:r>
            <a:r>
              <a:rPr lang="zh-CN" altLang="en-US" dirty="0" smtClean="0"/>
              <a:t>的互联接口驱动实现，如</a:t>
            </a:r>
            <a:r>
              <a:rPr lang="en-US" altLang="zh-CN" dirty="0" err="1" smtClean="0"/>
              <a:t>LocalBus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AXI</a:t>
            </a:r>
            <a:r>
              <a:rPr lang="zh-CN" altLang="en-US" dirty="0" smtClean="0"/>
              <a:t>等，用于读写</a:t>
            </a:r>
            <a:r>
              <a:rPr lang="en-US" altLang="zh-CN" dirty="0" smtClean="0"/>
              <a:t>IP</a:t>
            </a:r>
            <a:r>
              <a:rPr lang="zh-CN" altLang="en-US" dirty="0" smtClean="0"/>
              <a:t>的寄存器</a:t>
            </a:r>
            <a:endParaRPr lang="en-US" altLang="zh-CN" dirty="0" smtClean="0"/>
          </a:p>
          <a:p>
            <a:r>
              <a:rPr lang="zh-CN" altLang="en-US" dirty="0" smtClean="0"/>
              <a:t>使用哪种接口，可以根据配置宏进行选择（</a:t>
            </a:r>
            <a:r>
              <a:rPr lang="zh-CN" altLang="en-US" dirty="0" smtClean="0">
                <a:solidFill>
                  <a:srgbClr val="FF0000"/>
                </a:solidFill>
              </a:rPr>
              <a:t>如对</a:t>
            </a:r>
            <a:r>
              <a:rPr lang="en-US" altLang="zh-CN" dirty="0" err="1" smtClean="0">
                <a:solidFill>
                  <a:srgbClr val="FF0000"/>
                </a:solidFill>
              </a:rPr>
              <a:t>LocalBus</a:t>
            </a:r>
            <a:r>
              <a:rPr lang="zh-CN" altLang="en-US" dirty="0" smtClean="0">
                <a:solidFill>
                  <a:srgbClr val="FF0000"/>
                </a:solidFill>
              </a:rPr>
              <a:t>与</a:t>
            </a:r>
            <a:r>
              <a:rPr lang="en-US" altLang="zh-CN" dirty="0" smtClean="0">
                <a:solidFill>
                  <a:srgbClr val="FF0000"/>
                </a:solidFill>
              </a:rPr>
              <a:t>AXI</a:t>
            </a:r>
            <a:r>
              <a:rPr lang="zh-CN" altLang="en-US" dirty="0" smtClean="0">
                <a:solidFill>
                  <a:srgbClr val="FF0000"/>
                </a:solidFill>
              </a:rPr>
              <a:t>均进行实现，但由配置宏选择编译使用哪一种接口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sz="1200" dirty="0" smtClean="0"/>
              <a:t>#define IP_INTERFACE_AXI                     1</a:t>
            </a:r>
          </a:p>
          <a:p>
            <a:pPr lvl="1"/>
            <a:r>
              <a:rPr lang="en-US" altLang="zh-CN" sz="1200" dirty="0" smtClean="0"/>
              <a:t>#define IP_INTERFACE_LOCALBUS        2</a:t>
            </a:r>
          </a:p>
          <a:p>
            <a:pPr lvl="1"/>
            <a:r>
              <a:rPr lang="en-US" altLang="zh-CN" sz="1200" dirty="0" smtClean="0"/>
              <a:t>#define CONFIG_IP_INTERFACE IP_INTERFACE_LOCALBUS</a:t>
            </a:r>
          </a:p>
          <a:p>
            <a:r>
              <a:rPr lang="zh-CN" altLang="en-US" dirty="0" smtClean="0"/>
              <a:t>提供统一的操作接口，即对</a:t>
            </a:r>
            <a:r>
              <a:rPr lang="en-US" altLang="zh-CN" dirty="0" smtClean="0"/>
              <a:t>IP</a:t>
            </a:r>
            <a:r>
              <a:rPr lang="zh-CN" altLang="en-US" dirty="0" smtClean="0"/>
              <a:t>寄存器的操作</a:t>
            </a:r>
            <a:r>
              <a:rPr lang="zh-CN" altLang="en-US" dirty="0" smtClean="0">
                <a:solidFill>
                  <a:srgbClr val="FF0000"/>
                </a:solidFill>
              </a:rPr>
              <a:t>（代码仅作为示例，后同）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1800" dirty="0" smtClean="0"/>
              <a:t>读寄存器，</a:t>
            </a:r>
            <a:r>
              <a:rPr lang="en-US" altLang="zh-CN" sz="1800" dirty="0" smtClean="0"/>
              <a:t>Val = FCSWIP_REG_READ(</a:t>
            </a:r>
            <a:r>
              <a:rPr lang="en-US" altLang="zh-CN" sz="1800" dirty="0" err="1" smtClean="0"/>
              <a:t>reg_addr</a:t>
            </a:r>
            <a:r>
              <a:rPr lang="en-US" altLang="zh-CN" sz="1800" dirty="0" smtClean="0"/>
              <a:t>)</a:t>
            </a:r>
          </a:p>
          <a:p>
            <a:pPr lvl="1"/>
            <a:r>
              <a:rPr lang="zh-CN" altLang="en-US" sz="1800" dirty="0" smtClean="0"/>
              <a:t>写寄存器，</a:t>
            </a:r>
            <a:r>
              <a:rPr lang="en-US" altLang="zh-CN" sz="1800" dirty="0" smtClean="0"/>
              <a:t> FCSWIP_REG_WRITE(</a:t>
            </a:r>
            <a:r>
              <a:rPr lang="en-US" altLang="zh-CN" sz="1800" dirty="0" err="1" smtClean="0"/>
              <a:t>reg_addr</a:t>
            </a:r>
            <a:r>
              <a:rPr lang="en-US" altLang="zh-CN" sz="1800" dirty="0" smtClean="0"/>
              <a:t>, Val)</a:t>
            </a:r>
          </a:p>
          <a:p>
            <a:pPr lvl="1"/>
            <a:r>
              <a:rPr lang="zh-CN" altLang="en-US" sz="1800" dirty="0" smtClean="0"/>
              <a:t>修改部分寄存器，</a:t>
            </a:r>
            <a:r>
              <a:rPr lang="en-US" altLang="zh-CN" sz="1800" dirty="0" smtClean="0"/>
              <a:t>FCSWIP_REG_CHANGE(</a:t>
            </a:r>
            <a:r>
              <a:rPr lang="en-US" altLang="zh-CN" sz="1800" dirty="0" err="1" smtClean="0"/>
              <a:t>reg_addr</a:t>
            </a:r>
            <a:r>
              <a:rPr lang="en-US" altLang="zh-CN" sz="1800" dirty="0" smtClean="0"/>
              <a:t>, Val, Mask)</a:t>
            </a:r>
          </a:p>
          <a:p>
            <a:pPr lvl="1"/>
            <a:r>
              <a:rPr lang="zh-CN" altLang="en-US" sz="1800" dirty="0" smtClean="0"/>
              <a:t>清除寄存器，</a:t>
            </a:r>
            <a:r>
              <a:rPr lang="en-US" altLang="zh-CN" sz="1800" dirty="0" smtClean="0"/>
              <a:t>FCSWIP_REG_CLEAR(</a:t>
            </a:r>
            <a:r>
              <a:rPr lang="en-US" altLang="zh-CN" sz="1800" dirty="0" err="1" smtClean="0"/>
              <a:t>reg_addr</a:t>
            </a:r>
            <a:r>
              <a:rPr lang="en-US" altLang="zh-CN" sz="1800" dirty="0" smtClean="0"/>
              <a:t>)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463" y="560070"/>
            <a:ext cx="10542587" cy="492443"/>
          </a:xfrm>
        </p:spPr>
        <p:txBody>
          <a:bodyPr/>
          <a:lstStyle/>
          <a:p>
            <a:r>
              <a:rPr lang="zh-CN" altLang="en-US" dirty="0" smtClean="0"/>
              <a:t>设备管理模块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管理设备状态，包括但不限于记录设备的运行情况、设备重启、设备升级、设备状态上报、心跳维护</a:t>
            </a:r>
            <a:endParaRPr lang="en-US" altLang="zh-CN" dirty="0" smtClean="0"/>
          </a:p>
          <a:p>
            <a:r>
              <a:rPr lang="zh-CN" altLang="en-US" dirty="0" smtClean="0"/>
              <a:t>该模块与</a:t>
            </a:r>
            <a:r>
              <a:rPr lang="en-US" altLang="zh-CN" dirty="0" smtClean="0"/>
              <a:t>IP</a:t>
            </a:r>
            <a:r>
              <a:rPr lang="zh-CN" altLang="en-US" dirty="0" smtClean="0"/>
              <a:t>的功能无关联</a:t>
            </a:r>
            <a:endParaRPr lang="en-US" altLang="zh-CN" dirty="0" smtClean="0"/>
          </a:p>
          <a:p>
            <a:r>
              <a:rPr lang="zh-CN" altLang="en-US" dirty="0" smtClean="0"/>
              <a:t>主要行为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设备启动：记录设备启动过程，对设备进行配置，如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地址、串口波特率等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设备升级：接收升级文件，完成设备的升级与重启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设备状态上报：周期性的向</a:t>
            </a:r>
            <a:r>
              <a:rPr lang="en-US" altLang="zh-CN" dirty="0" smtClean="0"/>
              <a:t>CLI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GUI</a:t>
            </a:r>
            <a:r>
              <a:rPr lang="zh-CN" altLang="en-US" dirty="0" smtClean="0"/>
              <a:t>上报设备状态，包括心跳、设备温度等信息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463" y="560070"/>
            <a:ext cx="10542587" cy="492443"/>
          </a:xfrm>
        </p:spPr>
        <p:txBody>
          <a:bodyPr/>
          <a:lstStyle/>
          <a:p>
            <a:r>
              <a:rPr lang="zh-CN" altLang="en-US" dirty="0" smtClean="0"/>
              <a:t>协议解</a:t>
            </a:r>
            <a:r>
              <a:rPr lang="zh-CN" altLang="en-US" dirty="0" smtClean="0"/>
              <a:t>析模块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接收来自上位机</a:t>
            </a:r>
            <a:r>
              <a:rPr lang="en-US" altLang="zh-CN" dirty="0" smtClean="0"/>
              <a:t>GUI</a:t>
            </a:r>
            <a:r>
              <a:rPr lang="zh-CN" altLang="en-US" dirty="0" smtClean="0"/>
              <a:t>或上位机</a:t>
            </a:r>
            <a:r>
              <a:rPr lang="en-US" altLang="zh-CN" dirty="0" smtClean="0"/>
              <a:t>CLI</a:t>
            </a:r>
            <a:r>
              <a:rPr lang="zh-CN" altLang="en-US" dirty="0" smtClean="0"/>
              <a:t>的配置管理数据，转化为对配置接口模块的操作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实现与</a:t>
            </a:r>
            <a:r>
              <a:rPr lang="en-US" altLang="zh-CN" dirty="0" smtClean="0"/>
              <a:t>GUI</a:t>
            </a:r>
            <a:r>
              <a:rPr lang="zh-CN" altLang="en-US" dirty="0" smtClean="0"/>
              <a:t>的交互接口驱动，实现与</a:t>
            </a:r>
            <a:r>
              <a:rPr lang="en-US" altLang="zh-CN" dirty="0" smtClean="0"/>
              <a:t>GUI</a:t>
            </a:r>
            <a:r>
              <a:rPr lang="zh-CN" altLang="en-US" dirty="0" smtClean="0"/>
              <a:t>交互的通信协议，典型的为</a:t>
            </a:r>
            <a:r>
              <a:rPr lang="en-US" altLang="zh-CN" dirty="0" smtClean="0"/>
              <a:t>ETH</a:t>
            </a:r>
            <a:r>
              <a:rPr lang="zh-CN" altLang="en-US" dirty="0" smtClean="0"/>
              <a:t>通信接口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实现与</a:t>
            </a:r>
            <a:r>
              <a:rPr lang="en-US" altLang="zh-CN" dirty="0" smtClean="0"/>
              <a:t>CLI</a:t>
            </a:r>
            <a:r>
              <a:rPr lang="zh-CN" altLang="en-US" dirty="0" smtClean="0"/>
              <a:t>的交互接口驱动，实现与</a:t>
            </a:r>
            <a:r>
              <a:rPr lang="en-US" altLang="zh-CN" dirty="0" smtClean="0"/>
              <a:t>GUI</a:t>
            </a:r>
            <a:r>
              <a:rPr lang="zh-CN" altLang="en-US" dirty="0" smtClean="0"/>
              <a:t>交互的通信协议，典型的为</a:t>
            </a:r>
            <a:r>
              <a:rPr lang="en-US" altLang="zh-CN" dirty="0" smtClean="0"/>
              <a:t>ETH</a:t>
            </a:r>
            <a:r>
              <a:rPr lang="zh-CN" altLang="en-US" dirty="0" smtClean="0"/>
              <a:t>与串口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去除来自</a:t>
            </a:r>
            <a:r>
              <a:rPr lang="en-US" altLang="zh-CN" dirty="0" smtClean="0"/>
              <a:t>GUI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CLI</a:t>
            </a:r>
            <a:r>
              <a:rPr lang="zh-CN" altLang="en-US" dirty="0" smtClean="0"/>
              <a:t>的非配置数据，即从数据帧中取出寄存器读写的指令，同时将读取的结果组成帧进行上传给</a:t>
            </a:r>
            <a:r>
              <a:rPr lang="en-US" altLang="zh-CN" dirty="0" smtClean="0"/>
              <a:t>GUI</a:t>
            </a:r>
            <a:r>
              <a:rPr lang="zh-CN" altLang="en-US" dirty="0" smtClean="0"/>
              <a:t>或</a:t>
            </a:r>
            <a:r>
              <a:rPr lang="en-US" altLang="zh-CN" dirty="0" smtClean="0"/>
              <a:t>CLI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463" y="560070"/>
            <a:ext cx="10542587" cy="492443"/>
          </a:xfrm>
        </p:spPr>
        <p:txBody>
          <a:bodyPr/>
          <a:lstStyle/>
          <a:p>
            <a:r>
              <a:rPr lang="zh-CN" altLang="en-US" dirty="0" smtClean="0"/>
              <a:t>交换机管理单元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0225" y="1376362"/>
            <a:ext cx="11134725" cy="4788941"/>
          </a:xfrm>
        </p:spPr>
        <p:txBody>
          <a:bodyPr/>
          <a:lstStyle/>
          <a:p>
            <a:r>
              <a:rPr lang="zh-CN" altLang="en-US" sz="1600" dirty="0" smtClean="0"/>
              <a:t>交换机管理单元又可分为如下功能模块：</a:t>
            </a:r>
            <a:endParaRPr lang="en-US" altLang="zh-CN" sz="1600" dirty="0" smtClean="0"/>
          </a:p>
          <a:p>
            <a:pPr lvl="1"/>
            <a:r>
              <a:rPr lang="zh-CN" altLang="en-US" sz="1400" dirty="0" smtClean="0"/>
              <a:t>端</a:t>
            </a:r>
            <a:r>
              <a:rPr lang="zh-CN" altLang="en-US" sz="1400" dirty="0" smtClean="0"/>
              <a:t>口管理模块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路</a:t>
            </a:r>
            <a:r>
              <a:rPr lang="zh-CN" altLang="en-US" sz="1400" dirty="0" smtClean="0"/>
              <a:t>由管理模</a:t>
            </a:r>
            <a:r>
              <a:rPr lang="zh-CN" altLang="en-US" sz="1400" dirty="0" smtClean="0"/>
              <a:t>块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功</a:t>
            </a:r>
            <a:r>
              <a:rPr lang="zh-CN" altLang="en-US" sz="1400" dirty="0" smtClean="0"/>
              <a:t>能管理模</a:t>
            </a:r>
            <a:r>
              <a:rPr lang="zh-CN" altLang="en-US" sz="1400" dirty="0" smtClean="0"/>
              <a:t>块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诊</a:t>
            </a:r>
            <a:r>
              <a:rPr lang="zh-CN" altLang="en-US" sz="1400" dirty="0" smtClean="0"/>
              <a:t>断分析模</a:t>
            </a:r>
            <a:r>
              <a:rPr lang="zh-CN" altLang="en-US" sz="1400" dirty="0" smtClean="0"/>
              <a:t>块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配</a:t>
            </a:r>
            <a:r>
              <a:rPr lang="zh-CN" altLang="en-US" sz="1400" dirty="0" smtClean="0"/>
              <a:t>置管理模块</a:t>
            </a:r>
            <a:endParaRPr lang="en-US" altLang="zh-CN" sz="1400" dirty="0" smtClean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463" y="560070"/>
            <a:ext cx="10542587" cy="492443"/>
          </a:xfrm>
        </p:spPr>
        <p:txBody>
          <a:bodyPr/>
          <a:lstStyle/>
          <a:p>
            <a:r>
              <a:rPr lang="zh-CN" altLang="en-US" dirty="0" smtClean="0"/>
              <a:t>交换机管理单元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0225" y="1376362"/>
            <a:ext cx="11134725" cy="4788941"/>
          </a:xfrm>
        </p:spPr>
        <p:txBody>
          <a:bodyPr/>
          <a:lstStyle/>
          <a:p>
            <a:r>
              <a:rPr lang="zh-CN" altLang="en-US" sz="1600" dirty="0" smtClean="0"/>
              <a:t>维护交换机管理单元的合</a:t>
            </a:r>
            <a:r>
              <a:rPr lang="zh-CN" altLang="en-US" sz="1600" dirty="0" smtClean="0"/>
              <a:t>理</a:t>
            </a:r>
            <a:r>
              <a:rPr lang="zh-CN" altLang="en-US" sz="1600" dirty="0" smtClean="0"/>
              <a:t>性</a:t>
            </a:r>
            <a:r>
              <a:rPr lang="zh-CN" altLang="en-US" sz="1600" dirty="0" smtClean="0">
                <a:solidFill>
                  <a:srgbClr val="FF0000"/>
                </a:solidFill>
              </a:rPr>
              <a:t>（待补充）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1400" dirty="0" smtClean="0"/>
              <a:t>对于冲突的配置项，应该拒绝或提</a:t>
            </a:r>
            <a:r>
              <a:rPr lang="zh-CN" altLang="en-US" sz="1400" dirty="0" smtClean="0"/>
              <a:t>示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1400" dirty="0" smtClean="0">
                <a:solidFill>
                  <a:srgbClr val="FF0000"/>
                </a:solidFill>
              </a:rPr>
              <a:t>典型的冲突</a:t>
            </a:r>
            <a:r>
              <a:rPr lang="zh-CN" altLang="en-US" sz="1400" dirty="0" smtClean="0">
                <a:solidFill>
                  <a:srgbClr val="FF0000"/>
                </a:solidFill>
              </a:rPr>
              <a:t>项判断：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sz="1200" dirty="0" smtClean="0">
                <a:solidFill>
                  <a:srgbClr val="FF0000"/>
                </a:solidFill>
              </a:rPr>
              <a:t>配置项超</a:t>
            </a:r>
            <a:r>
              <a:rPr lang="en-US" altLang="zh-CN" sz="1200" dirty="0" smtClean="0">
                <a:solidFill>
                  <a:srgbClr val="FF0000"/>
                </a:solidFill>
              </a:rPr>
              <a:t>IP</a:t>
            </a:r>
            <a:r>
              <a:rPr lang="zh-CN" altLang="en-US" sz="1200" dirty="0" smtClean="0">
                <a:solidFill>
                  <a:srgbClr val="FF0000"/>
                </a:solidFill>
              </a:rPr>
              <a:t>的可配数量上限；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sz="1200" dirty="0" smtClean="0">
                <a:solidFill>
                  <a:srgbClr val="FF0000"/>
                </a:solidFill>
              </a:rPr>
              <a:t>CLI</a:t>
            </a:r>
            <a:r>
              <a:rPr lang="zh-CN" altLang="en-US" sz="1200" dirty="0" smtClean="0">
                <a:solidFill>
                  <a:srgbClr val="FF0000"/>
                </a:solidFill>
              </a:rPr>
              <a:t>与</a:t>
            </a:r>
            <a:r>
              <a:rPr lang="en-US" altLang="zh-CN" sz="1200" dirty="0" smtClean="0">
                <a:solidFill>
                  <a:srgbClr val="FF0000"/>
                </a:solidFill>
              </a:rPr>
              <a:t>GUI</a:t>
            </a:r>
            <a:r>
              <a:rPr lang="zh-CN" altLang="en-US" sz="1200" dirty="0" smtClean="0">
                <a:solidFill>
                  <a:srgbClr val="FF0000"/>
                </a:solidFill>
              </a:rPr>
              <a:t>接入控制方式的互斥；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sz="1200" dirty="0" smtClean="0">
                <a:solidFill>
                  <a:srgbClr val="FF0000"/>
                </a:solidFill>
              </a:rPr>
              <a:t>监控端口（</a:t>
            </a:r>
            <a:r>
              <a:rPr lang="en-US" altLang="zh-CN" sz="1200" dirty="0" smtClean="0">
                <a:solidFill>
                  <a:srgbClr val="FF0000"/>
                </a:solidFill>
              </a:rPr>
              <a:t>PORT47</a:t>
            </a:r>
            <a:r>
              <a:rPr lang="zh-CN" altLang="en-US" sz="1200" dirty="0" smtClean="0">
                <a:solidFill>
                  <a:srgbClr val="FF0000"/>
                </a:solidFill>
              </a:rPr>
              <a:t>）不能配置路由</a:t>
            </a:r>
            <a:r>
              <a:rPr lang="zh-CN" altLang="en-US" sz="1200" dirty="0" smtClean="0">
                <a:solidFill>
                  <a:srgbClr val="FF0000"/>
                </a:solidFill>
              </a:rPr>
              <a:t>表</a:t>
            </a:r>
            <a:r>
              <a:rPr lang="zh-CN" altLang="en-US" sz="1200" dirty="0" smtClean="0">
                <a:solidFill>
                  <a:srgbClr val="FF0000"/>
                </a:solidFill>
              </a:rPr>
              <a:t>，</a:t>
            </a:r>
            <a:r>
              <a:rPr lang="zh-CN" altLang="en-US" sz="1200" dirty="0" smtClean="0">
                <a:solidFill>
                  <a:srgbClr val="FF0000"/>
                </a:solidFill>
              </a:rPr>
              <a:t>监</a:t>
            </a:r>
            <a:r>
              <a:rPr lang="zh-CN" altLang="en-US" sz="1200" dirty="0" smtClean="0">
                <a:solidFill>
                  <a:srgbClr val="FF0000"/>
                </a:solidFill>
              </a:rPr>
              <a:t>控端口的监控模式，只能三选一；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sz="1200" dirty="0" smtClean="0">
                <a:solidFill>
                  <a:srgbClr val="FF0000"/>
                </a:solidFill>
              </a:rPr>
              <a:t>E</a:t>
            </a:r>
            <a:r>
              <a:rPr lang="zh-CN" altLang="en-US" sz="1200" dirty="0" smtClean="0">
                <a:solidFill>
                  <a:srgbClr val="FF0000"/>
                </a:solidFill>
              </a:rPr>
              <a:t>端口与</a:t>
            </a:r>
            <a:r>
              <a:rPr lang="en-US" altLang="zh-CN" sz="1200" dirty="0" smtClean="0">
                <a:solidFill>
                  <a:srgbClr val="FF0000"/>
                </a:solidFill>
              </a:rPr>
              <a:t>F</a:t>
            </a:r>
            <a:r>
              <a:rPr lang="zh-CN" altLang="en-US" sz="1200" dirty="0" smtClean="0">
                <a:solidFill>
                  <a:srgbClr val="FF0000"/>
                </a:solidFill>
              </a:rPr>
              <a:t>端口，只能二选一：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lvl="3"/>
            <a:r>
              <a:rPr lang="zh-CN" altLang="en-US" sz="1200" dirty="0" smtClean="0">
                <a:solidFill>
                  <a:srgbClr val="FF0000"/>
                </a:solidFill>
              </a:rPr>
              <a:t>将一个端口从</a:t>
            </a:r>
            <a:r>
              <a:rPr lang="en-US" altLang="zh-CN" sz="1200" dirty="0" smtClean="0">
                <a:solidFill>
                  <a:srgbClr val="FF0000"/>
                </a:solidFill>
              </a:rPr>
              <a:t>F</a:t>
            </a:r>
            <a:r>
              <a:rPr lang="zh-CN" altLang="en-US" sz="1200" dirty="0" smtClean="0">
                <a:solidFill>
                  <a:srgbClr val="FF0000"/>
                </a:solidFill>
              </a:rPr>
              <a:t>端口配置成</a:t>
            </a:r>
            <a:r>
              <a:rPr lang="en-US" altLang="zh-CN" sz="1200" dirty="0" smtClean="0">
                <a:solidFill>
                  <a:srgbClr val="FF0000"/>
                </a:solidFill>
              </a:rPr>
              <a:t>E</a:t>
            </a:r>
            <a:r>
              <a:rPr lang="zh-CN" altLang="en-US" sz="1200" dirty="0" smtClean="0">
                <a:solidFill>
                  <a:srgbClr val="FF0000"/>
                </a:solidFill>
              </a:rPr>
              <a:t>端口后，需要对</a:t>
            </a:r>
            <a:r>
              <a:rPr lang="en-US" altLang="zh-CN" sz="1200" dirty="0" smtClean="0">
                <a:solidFill>
                  <a:srgbClr val="FF0000"/>
                </a:solidFill>
              </a:rPr>
              <a:t>IP</a:t>
            </a:r>
            <a:r>
              <a:rPr lang="zh-CN" altLang="en-US" sz="1200" dirty="0" smtClean="0">
                <a:solidFill>
                  <a:srgbClr val="FF0000"/>
                </a:solidFill>
              </a:rPr>
              <a:t>全部清除其路由配置，按</a:t>
            </a:r>
            <a:r>
              <a:rPr lang="en-US" altLang="zh-CN" sz="1200" dirty="0" smtClean="0">
                <a:solidFill>
                  <a:srgbClr val="FF0000"/>
                </a:solidFill>
              </a:rPr>
              <a:t>E</a:t>
            </a:r>
            <a:r>
              <a:rPr lang="zh-CN" altLang="en-US" sz="1200" dirty="0" smtClean="0">
                <a:solidFill>
                  <a:srgbClr val="FF0000"/>
                </a:solidFill>
              </a:rPr>
              <a:t>端口路由进行重新配置；（由于</a:t>
            </a:r>
            <a:r>
              <a:rPr lang="en-US" altLang="zh-CN" sz="1200" dirty="0" smtClean="0">
                <a:solidFill>
                  <a:srgbClr val="FF0000"/>
                </a:solidFill>
              </a:rPr>
              <a:t>E</a:t>
            </a:r>
            <a:r>
              <a:rPr lang="zh-CN" altLang="en-US" sz="1200" dirty="0" smtClean="0">
                <a:solidFill>
                  <a:srgbClr val="FF0000"/>
                </a:solidFill>
              </a:rPr>
              <a:t>端口与</a:t>
            </a:r>
            <a:r>
              <a:rPr lang="en-US" altLang="zh-CN" sz="1200" dirty="0" smtClean="0">
                <a:solidFill>
                  <a:srgbClr val="FF0000"/>
                </a:solidFill>
              </a:rPr>
              <a:t>F</a:t>
            </a:r>
            <a:r>
              <a:rPr lang="zh-CN" altLang="en-US" sz="1200" dirty="0" smtClean="0">
                <a:solidFill>
                  <a:srgbClr val="FF0000"/>
                </a:solidFill>
              </a:rPr>
              <a:t>端口的路由表项是分开维护的，可以不清除交换机管理单元中的</a:t>
            </a:r>
            <a:r>
              <a:rPr lang="en-US" altLang="zh-CN" sz="1200" dirty="0" smtClean="0">
                <a:solidFill>
                  <a:srgbClr val="FF0000"/>
                </a:solidFill>
              </a:rPr>
              <a:t>F</a:t>
            </a:r>
            <a:r>
              <a:rPr lang="zh-CN" altLang="en-US" sz="1200" dirty="0" smtClean="0">
                <a:solidFill>
                  <a:srgbClr val="FF0000"/>
                </a:solidFill>
              </a:rPr>
              <a:t>端口路由配置）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lvl="3"/>
            <a:r>
              <a:rPr lang="zh-CN" altLang="en-US" sz="1200" dirty="0" smtClean="0">
                <a:solidFill>
                  <a:srgbClr val="FF0000"/>
                </a:solidFill>
              </a:rPr>
              <a:t>将端口从</a:t>
            </a:r>
            <a:r>
              <a:rPr lang="en-US" altLang="zh-CN" sz="1200" dirty="0" smtClean="0">
                <a:solidFill>
                  <a:srgbClr val="FF0000"/>
                </a:solidFill>
              </a:rPr>
              <a:t>E</a:t>
            </a:r>
            <a:r>
              <a:rPr lang="zh-CN" altLang="en-US" sz="1200" dirty="0" smtClean="0">
                <a:solidFill>
                  <a:srgbClr val="FF0000"/>
                </a:solidFill>
              </a:rPr>
              <a:t>配置成</a:t>
            </a:r>
            <a:r>
              <a:rPr lang="en-US" altLang="zh-CN" sz="1200" dirty="0" smtClean="0">
                <a:solidFill>
                  <a:srgbClr val="FF0000"/>
                </a:solidFill>
              </a:rPr>
              <a:t>F</a:t>
            </a:r>
            <a:r>
              <a:rPr lang="zh-CN" altLang="en-US" sz="1200" dirty="0" smtClean="0">
                <a:solidFill>
                  <a:srgbClr val="FF0000"/>
                </a:solidFill>
              </a:rPr>
              <a:t>端口后，其操作</a:t>
            </a:r>
            <a:r>
              <a:rPr lang="en-US" altLang="zh-CN" sz="1200" dirty="0" smtClean="0">
                <a:solidFill>
                  <a:srgbClr val="FF0000"/>
                </a:solidFill>
              </a:rPr>
              <a:t>F</a:t>
            </a:r>
            <a:r>
              <a:rPr lang="zh-CN" altLang="en-US" sz="1200" dirty="0" smtClean="0">
                <a:solidFill>
                  <a:srgbClr val="FF0000"/>
                </a:solidFill>
              </a:rPr>
              <a:t>转</a:t>
            </a:r>
            <a:r>
              <a:rPr lang="en-US" altLang="zh-CN" sz="1200" dirty="0" smtClean="0">
                <a:solidFill>
                  <a:srgbClr val="FF0000"/>
                </a:solidFill>
              </a:rPr>
              <a:t>E</a:t>
            </a:r>
            <a:r>
              <a:rPr lang="zh-CN" altLang="en-US" sz="1200" dirty="0" smtClean="0">
                <a:solidFill>
                  <a:srgbClr val="FF0000"/>
                </a:solidFill>
              </a:rPr>
              <a:t>端口类似；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sz="1200" dirty="0" smtClean="0">
                <a:solidFill>
                  <a:srgbClr val="FF0000"/>
                </a:solidFill>
              </a:rPr>
              <a:t>TRNUK</a:t>
            </a:r>
            <a:r>
              <a:rPr lang="zh-CN" altLang="en-US" sz="1200" dirty="0" smtClean="0">
                <a:solidFill>
                  <a:srgbClr val="FF0000"/>
                </a:solidFill>
              </a:rPr>
              <a:t>与普通端口（具体冲突内容待定）；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lvl="3"/>
            <a:r>
              <a:rPr lang="zh-CN" altLang="en-US" sz="1200" dirty="0" smtClean="0">
                <a:solidFill>
                  <a:srgbClr val="FF0000"/>
                </a:solidFill>
              </a:rPr>
              <a:t>将多个端口绑定为一个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TRUNK</a:t>
            </a:r>
            <a:r>
              <a:rPr lang="zh-CN" altLang="en-US" sz="1200" dirty="0" smtClean="0">
                <a:solidFill>
                  <a:srgbClr val="FF0000"/>
                </a:solidFill>
              </a:rPr>
              <a:t>端口后</a:t>
            </a:r>
            <a:r>
              <a:rPr lang="zh-CN" altLang="en-US" sz="1200" dirty="0" smtClean="0">
                <a:solidFill>
                  <a:srgbClr val="FF0000"/>
                </a:solidFill>
              </a:rPr>
              <a:t>，</a:t>
            </a:r>
            <a:r>
              <a:rPr lang="zh-CN" altLang="en-US" sz="1200" dirty="0" smtClean="0">
                <a:solidFill>
                  <a:srgbClr val="FF0000"/>
                </a:solidFill>
              </a:rPr>
              <a:t>需要对</a:t>
            </a:r>
            <a:r>
              <a:rPr lang="en-US" altLang="zh-CN" sz="1200" dirty="0" smtClean="0">
                <a:solidFill>
                  <a:srgbClr val="FF0000"/>
                </a:solidFill>
              </a:rPr>
              <a:t>IP</a:t>
            </a:r>
            <a:r>
              <a:rPr lang="zh-CN" altLang="en-US" sz="1200" dirty="0" smtClean="0">
                <a:solidFill>
                  <a:srgbClr val="FF0000"/>
                </a:solidFill>
              </a:rPr>
              <a:t>的相关端口全部统一配置，如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BB_Credit</a:t>
            </a:r>
            <a:r>
              <a:rPr lang="zh-CN" altLang="en-US" sz="1200" dirty="0" smtClean="0">
                <a:solidFill>
                  <a:srgbClr val="FF0000"/>
                </a:solidFill>
              </a:rPr>
              <a:t>的值、速率；同时对</a:t>
            </a:r>
            <a:r>
              <a:rPr lang="en-US" altLang="zh-CN" sz="1200" dirty="0" smtClean="0">
                <a:solidFill>
                  <a:srgbClr val="FF0000"/>
                </a:solidFill>
              </a:rPr>
              <a:t>IP</a:t>
            </a:r>
            <a:r>
              <a:rPr lang="zh-CN" altLang="en-US" sz="1200" dirty="0" smtClean="0">
                <a:solidFill>
                  <a:srgbClr val="FF0000"/>
                </a:solidFill>
              </a:rPr>
              <a:t>全部清除路由配置；（</a:t>
            </a:r>
            <a:r>
              <a:rPr lang="zh-CN" altLang="en-US" sz="1200" dirty="0" smtClean="0">
                <a:solidFill>
                  <a:srgbClr val="FF0000"/>
                </a:solidFill>
              </a:rPr>
              <a:t>可以不清除交换机管理单元中的</a:t>
            </a:r>
            <a:r>
              <a:rPr lang="en-US" altLang="zh-CN" sz="1200" dirty="0" smtClean="0">
                <a:solidFill>
                  <a:srgbClr val="FF0000"/>
                </a:solidFill>
              </a:rPr>
              <a:t>F/E</a:t>
            </a:r>
            <a:r>
              <a:rPr lang="zh-CN" altLang="en-US" sz="1200" dirty="0" smtClean="0">
                <a:solidFill>
                  <a:srgbClr val="FF0000"/>
                </a:solidFill>
              </a:rPr>
              <a:t>端</a:t>
            </a:r>
            <a:r>
              <a:rPr lang="zh-CN" altLang="en-US" sz="1200" dirty="0" smtClean="0">
                <a:solidFill>
                  <a:srgbClr val="FF0000"/>
                </a:solidFill>
              </a:rPr>
              <a:t>口路由配置</a:t>
            </a:r>
            <a:r>
              <a:rPr lang="zh-CN" altLang="en-US" sz="1200" dirty="0" smtClean="0">
                <a:solidFill>
                  <a:srgbClr val="FF0000"/>
                </a:solidFill>
              </a:rPr>
              <a:t>）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sz="1600" dirty="0" smtClean="0">
                <a:solidFill>
                  <a:srgbClr val="FF0000"/>
                </a:solidFill>
              </a:rPr>
              <a:t>时</a:t>
            </a:r>
            <a:r>
              <a:rPr lang="zh-CN" altLang="en-US" sz="1600" dirty="0" smtClean="0">
                <a:solidFill>
                  <a:srgbClr val="FF0000"/>
                </a:solidFill>
              </a:rPr>
              <a:t>钟同步模式只能</a:t>
            </a:r>
            <a:r>
              <a:rPr lang="en-US" altLang="zh-CN" sz="1600" dirty="0" smtClean="0">
                <a:solidFill>
                  <a:srgbClr val="FF0000"/>
                </a:solidFill>
              </a:rPr>
              <a:t>CLIENT</a:t>
            </a:r>
            <a:r>
              <a:rPr lang="zh-CN" altLang="en-US" sz="1600" dirty="0" smtClean="0">
                <a:solidFill>
                  <a:srgbClr val="FF0000"/>
                </a:solidFill>
              </a:rPr>
              <a:t>或</a:t>
            </a:r>
            <a:r>
              <a:rPr lang="en-US" altLang="zh-CN" sz="1600" dirty="0" smtClean="0">
                <a:solidFill>
                  <a:srgbClr val="FF0000"/>
                </a:solidFill>
              </a:rPr>
              <a:t>SERVER</a:t>
            </a:r>
            <a:r>
              <a:rPr lang="zh-CN" altLang="en-US" sz="1600" dirty="0" smtClean="0">
                <a:solidFill>
                  <a:srgbClr val="FF0000"/>
                </a:solidFill>
              </a:rPr>
              <a:t>二选一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lvl="3"/>
            <a:r>
              <a:rPr lang="en-US" altLang="zh-CN" sz="1600" dirty="0" smtClean="0">
                <a:solidFill>
                  <a:srgbClr val="FF0000"/>
                </a:solidFill>
              </a:rPr>
              <a:t>CLIENT</a:t>
            </a:r>
            <a:r>
              <a:rPr lang="zh-CN" altLang="en-US" sz="1600" dirty="0" smtClean="0">
                <a:solidFill>
                  <a:srgbClr val="FF0000"/>
                </a:solidFill>
              </a:rPr>
              <a:t>模式只能从某一个端口（并且不能为监控端口或</a:t>
            </a:r>
            <a:r>
              <a:rPr lang="en-US" altLang="zh-CN" sz="1600" dirty="0" smtClean="0">
                <a:solidFill>
                  <a:srgbClr val="FF0000"/>
                </a:solidFill>
              </a:rPr>
              <a:t>TRUNK</a:t>
            </a:r>
            <a:r>
              <a:rPr lang="zh-CN" altLang="en-US" sz="1600" dirty="0" smtClean="0">
                <a:solidFill>
                  <a:srgbClr val="FF0000"/>
                </a:solidFill>
              </a:rPr>
              <a:t>端口）获取时间同步值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lvl="3"/>
            <a:r>
              <a:rPr lang="en-US" altLang="zh-CN" sz="1600" dirty="0" smtClean="0">
                <a:solidFill>
                  <a:srgbClr val="FF0000"/>
                </a:solidFill>
              </a:rPr>
              <a:t>SERVER</a:t>
            </a:r>
            <a:r>
              <a:rPr lang="zh-CN" altLang="en-US" sz="1600" dirty="0" smtClean="0">
                <a:solidFill>
                  <a:srgbClr val="FF0000"/>
                </a:solidFill>
              </a:rPr>
              <a:t>模</a:t>
            </a:r>
            <a:r>
              <a:rPr lang="zh-CN" altLang="en-US" sz="1600" dirty="0" smtClean="0">
                <a:solidFill>
                  <a:srgbClr val="FF0000"/>
                </a:solidFill>
              </a:rPr>
              <a:t>式时只能向除监控端口以外的端口发送时间同步值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463" y="560070"/>
            <a:ext cx="10542587" cy="492443"/>
          </a:xfrm>
        </p:spPr>
        <p:txBody>
          <a:bodyPr/>
          <a:lstStyle/>
          <a:p>
            <a:r>
              <a:rPr lang="zh-CN" altLang="en-US" dirty="0" smtClean="0"/>
              <a:t>端口管理模块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维护每个端口的状态以及配置情况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端</a:t>
            </a:r>
            <a:r>
              <a:rPr lang="zh-CN" altLang="en-US" dirty="0" smtClean="0"/>
              <a:t>口速率：可配置为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8G</a:t>
            </a:r>
          </a:p>
          <a:p>
            <a:pPr lvl="1"/>
            <a:r>
              <a:rPr lang="zh-CN" altLang="en-US" dirty="0" smtClean="0"/>
              <a:t>端口模式：监控端口、</a:t>
            </a:r>
            <a:r>
              <a:rPr lang="en-US" altLang="zh-CN" dirty="0" smtClean="0"/>
              <a:t>E</a:t>
            </a:r>
            <a:r>
              <a:rPr lang="zh-CN" altLang="en-US" dirty="0" smtClean="0"/>
              <a:t>端口、</a:t>
            </a:r>
            <a:r>
              <a:rPr lang="en-US" altLang="zh-CN" dirty="0" smtClean="0"/>
              <a:t>F</a:t>
            </a:r>
            <a:r>
              <a:rPr lang="zh-CN" altLang="en-US" dirty="0" smtClean="0"/>
              <a:t>端口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端口</a:t>
            </a:r>
            <a:r>
              <a:rPr lang="en-US" altLang="zh-CN" dirty="0" smtClean="0"/>
              <a:t>EDTOV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端口</a:t>
            </a:r>
            <a:r>
              <a:rPr lang="en-US" altLang="zh-CN" dirty="0" smtClean="0"/>
              <a:t>RTTOV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端口状态（仅参考）：</a:t>
            </a:r>
            <a:endParaRPr lang="en-US" altLang="zh-CN" dirty="0" smtClean="0"/>
          </a:p>
          <a:p>
            <a:pPr lvl="2"/>
            <a:r>
              <a:rPr lang="en-US" altLang="zh-CN" sz="1400" dirty="0" smtClean="0">
                <a:solidFill>
                  <a:srgbClr val="FF0000"/>
                </a:solidFill>
              </a:rPr>
              <a:t>UNENABLE</a:t>
            </a:r>
            <a:r>
              <a:rPr lang="zh-CN" altLang="en-US" sz="1400" dirty="0" smtClean="0">
                <a:solidFill>
                  <a:srgbClr val="FF0000"/>
                </a:solidFill>
              </a:rPr>
              <a:t>；未使能；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sz="1400" dirty="0" smtClean="0">
                <a:solidFill>
                  <a:srgbClr val="FF0000"/>
                </a:solidFill>
              </a:rPr>
              <a:t>LINKED</a:t>
            </a:r>
            <a:r>
              <a:rPr lang="zh-CN" altLang="en-US" sz="1400" dirty="0" smtClean="0">
                <a:solidFill>
                  <a:srgbClr val="FF0000"/>
                </a:solidFill>
              </a:rPr>
              <a:t>；已建链；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sz="1400" dirty="0" smtClean="0">
                <a:solidFill>
                  <a:srgbClr val="FF0000"/>
                </a:solidFill>
              </a:rPr>
              <a:t>UNINIT</a:t>
            </a:r>
            <a:r>
              <a:rPr lang="zh-CN" altLang="en-US" sz="1400" dirty="0" smtClean="0">
                <a:solidFill>
                  <a:srgbClr val="FF0000"/>
                </a:solidFill>
              </a:rPr>
              <a:t>；未初始化；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sz="1400" dirty="0" smtClean="0">
                <a:solidFill>
                  <a:srgbClr val="FF0000"/>
                </a:solidFill>
              </a:rPr>
              <a:t>FAILED</a:t>
            </a:r>
            <a:r>
              <a:rPr lang="zh-CN" altLang="en-US" sz="1400" dirty="0" smtClean="0">
                <a:solidFill>
                  <a:srgbClr val="FF0000"/>
                </a:solidFill>
              </a:rPr>
              <a:t>；因错误挂起；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lvl="2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ChapterPage"/>
</p:tagLst>
</file>

<file path=ppt/theme/theme1.xml><?xml version="1.0" encoding="utf-8"?>
<a:theme xmlns:a="http://schemas.openxmlformats.org/drawingml/2006/main" name="成都彬鸿科技有限公司PPT模板">
  <a:themeElements>
    <a:clrScheme name="">
      <a:dk1>
        <a:srgbClr val="58585A"/>
      </a:dk1>
      <a:lt1>
        <a:srgbClr val="FFFFFF"/>
      </a:lt1>
      <a:dk2>
        <a:srgbClr val="00285E"/>
      </a:dk2>
      <a:lt2>
        <a:srgbClr val="58585A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_Wide_10-21_2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45720" rIns="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45720" rIns="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_Wide_10-21_2 1">
        <a:dk1>
          <a:srgbClr val="003258"/>
        </a:dk1>
        <a:lt1>
          <a:srgbClr val="FFFFFF"/>
        </a:lt1>
        <a:dk2>
          <a:srgbClr val="A09487"/>
        </a:dk2>
        <a:lt2>
          <a:srgbClr val="DAD3C5"/>
        </a:lt2>
        <a:accent1>
          <a:srgbClr val="4E9793"/>
        </a:accent1>
        <a:accent2>
          <a:srgbClr val="FF4500"/>
        </a:accent2>
        <a:accent3>
          <a:srgbClr val="FFFFFF"/>
        </a:accent3>
        <a:accent4>
          <a:srgbClr val="00294A"/>
        </a:accent4>
        <a:accent5>
          <a:srgbClr val="B2C9C8"/>
        </a:accent5>
        <a:accent6>
          <a:srgbClr val="E73E00"/>
        </a:accent6>
        <a:hlink>
          <a:srgbClr val="0094D2"/>
        </a:hlink>
        <a:folHlink>
          <a:srgbClr val="026A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ndscape2009_Wide_10-21_2 2">
        <a:dk1>
          <a:srgbClr val="DAD3C5"/>
        </a:dk1>
        <a:lt1>
          <a:srgbClr val="FFFFFF"/>
        </a:lt1>
        <a:dk2>
          <a:srgbClr val="003258"/>
        </a:dk2>
        <a:lt2>
          <a:srgbClr val="C9C2BB"/>
        </a:lt2>
        <a:accent1>
          <a:srgbClr val="4E9793"/>
        </a:accent1>
        <a:accent2>
          <a:srgbClr val="FF4500"/>
        </a:accent2>
        <a:accent3>
          <a:srgbClr val="AAADB4"/>
        </a:accent3>
        <a:accent4>
          <a:srgbClr val="DADADA"/>
        </a:accent4>
        <a:accent5>
          <a:srgbClr val="B2C9C8"/>
        </a:accent5>
        <a:accent6>
          <a:srgbClr val="E73E00"/>
        </a:accent6>
        <a:hlink>
          <a:srgbClr val="0094D2"/>
        </a:hlink>
        <a:folHlink>
          <a:srgbClr val="026A6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成都彬鸿科技有限公司PPT模板</Template>
  <TotalTime>4155</TotalTime>
  <Words>2832</Words>
  <Application>Microsoft Office PowerPoint</Application>
  <PresentationFormat>自定义</PresentationFormat>
  <Paragraphs>179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Arial</vt:lpstr>
      <vt:lpstr>宋体</vt:lpstr>
      <vt:lpstr>Ericsson Capital TT</vt:lpstr>
      <vt:lpstr>成都彬鸿科技有限公司PPT模板</vt:lpstr>
      <vt:lpstr>FC交换机驱动与上位机软件设计</vt:lpstr>
      <vt:lpstr>总体策略与方法</vt:lpstr>
      <vt:lpstr>软件总体架构</vt:lpstr>
      <vt:lpstr>配置接口模块</vt:lpstr>
      <vt:lpstr>设备管理模块</vt:lpstr>
      <vt:lpstr>协议解析模块</vt:lpstr>
      <vt:lpstr>交换机管理单元</vt:lpstr>
      <vt:lpstr>交换机管理单元</vt:lpstr>
      <vt:lpstr>端口管理模块</vt:lpstr>
      <vt:lpstr>路由管理模块</vt:lpstr>
      <vt:lpstr>路由管理模块（续）</vt:lpstr>
      <vt:lpstr>功能管理模块</vt:lpstr>
      <vt:lpstr>诊断分析模块</vt:lpstr>
      <vt:lpstr>配置管理模块（续）</vt:lpstr>
      <vt:lpstr>测试与集成（在12月底完成）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Binhong tec.</dc:title>
  <dc:creator>Andy</dc:creator>
  <dc:description>Rev</dc:description>
  <cp:lastModifiedBy>Hezongbin</cp:lastModifiedBy>
  <cp:revision>50</cp:revision>
  <dcterms:created xsi:type="dcterms:W3CDTF">2014-12-23T15:32:44Z</dcterms:created>
  <dcterms:modified xsi:type="dcterms:W3CDTF">2019-12-05T06:22:43Z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OHLogoNew2004</vt:lpwstr>
  </property>
  <property fmtid="{D5CDD505-2E9C-101B-9397-08002B2CF9AE}" pid="3" name="TemplateName">
    <vt:lpwstr>CXC 172 2019/1</vt:lpwstr>
  </property>
  <property fmtid="{D5CDD505-2E9C-101B-9397-08002B2CF9AE}" pid="4" name="TemplateVersion">
    <vt:lpwstr>R1A</vt:lpwstr>
  </property>
  <property fmtid="{D5CDD505-2E9C-101B-9397-08002B2CF9AE}" pid="5" name="White">
    <vt:bool>true</vt:bool>
  </property>
  <property fmtid="{D5CDD505-2E9C-101B-9397-08002B2CF9AE}" pid="6" name="Pages">
    <vt:bool>true</vt:bool>
  </property>
  <property fmtid="{D5CDD505-2E9C-101B-9397-08002B2CF9AE}" pid="7" name="TemplateInfo">
    <vt:lpwstr>Prerelease</vt:lpwstr>
  </property>
  <property fmtid="{D5CDD505-2E9C-101B-9397-08002B2CF9AE}" pid="8" name="Title">
    <vt:lpwstr/>
  </property>
  <property fmtid="{D5CDD505-2E9C-101B-9397-08002B2CF9AE}" pid="9" name="Prepared">
    <vt:lpwstr/>
  </property>
  <property fmtid="{D5CDD505-2E9C-101B-9397-08002B2CF9AE}" pid="10" name="Keyword">
    <vt:lpwstr/>
  </property>
  <property fmtid="{D5CDD505-2E9C-101B-9397-08002B2CF9AE}" pid="11" name="SecurityClass">
    <vt:lpwstr> </vt:lpwstr>
  </property>
  <property fmtid="{D5CDD505-2E9C-101B-9397-08002B2CF9AE}" pid="12" name="Reference">
    <vt:lpwstr/>
  </property>
  <property fmtid="{D5CDD505-2E9C-101B-9397-08002B2CF9AE}" pid="13" name="DocName">
    <vt:lpwstr/>
  </property>
  <property fmtid="{D5CDD505-2E9C-101B-9397-08002B2CF9AE}" pid="14" name="Checked">
    <vt:lpwstr/>
  </property>
  <property fmtid="{D5CDD505-2E9C-101B-9397-08002B2CF9AE}" pid="15" name="Revision">
    <vt:lpwstr/>
  </property>
  <property fmtid="{D5CDD505-2E9C-101B-9397-08002B2CF9AE}" pid="16" name="DocNo">
    <vt:lpwstr/>
  </property>
  <property fmtid="{D5CDD505-2E9C-101B-9397-08002B2CF9AE}" pid="17" name="ApprovedBy">
    <vt:lpwstr/>
  </property>
  <property fmtid="{D5CDD505-2E9C-101B-9397-08002B2CF9AE}" pid="18" name="Date">
    <vt:lpwstr/>
  </property>
  <property fmtid="{D5CDD505-2E9C-101B-9397-08002B2CF9AE}" pid="19" name="x">
    <vt:lpwstr>1</vt:lpwstr>
  </property>
  <property fmtid="{D5CDD505-2E9C-101B-9397-08002B2CF9AE}" pid="20" name="DocumentType2">
    <vt:lpwstr>OHLogoNew2004</vt:lpwstr>
  </property>
  <property fmtid="{D5CDD505-2E9C-101B-9397-08002B2CF9AE}" pid="21" name="TemplateName2">
    <vt:lpwstr>CXC 172 2019/1</vt:lpwstr>
  </property>
  <property fmtid="{D5CDD505-2E9C-101B-9397-08002B2CF9AE}" pid="22" name="TemplateVersion2">
    <vt:lpwstr>R1A</vt:lpwstr>
  </property>
  <property fmtid="{D5CDD505-2E9C-101B-9397-08002B2CF9AE}" pid="23" name="chkTaglines">
    <vt:bool>true</vt:bool>
  </property>
  <property fmtid="{D5CDD505-2E9C-101B-9397-08002B2CF9AE}" pid="24" name="chkMetaData">
    <vt:bool>false</vt:bool>
  </property>
  <property fmtid="{D5CDD505-2E9C-101B-9397-08002B2CF9AE}" pid="25" name="txtConfLabel">
    <vt:lpwstr/>
  </property>
  <property fmtid="{D5CDD505-2E9C-101B-9397-08002B2CF9AE}" pid="26" name="optUseConfClass">
    <vt:bool>true</vt:bool>
  </property>
  <property fmtid="{D5CDD505-2E9C-101B-9397-08002B2CF9AE}" pid="27" name="optUseConfLabel">
    <vt:bool>false</vt:bool>
  </property>
  <property fmtid="{D5CDD505-2E9C-101B-9397-08002B2CF9AE}" pid="28" name="FooterType">
    <vt:lpwstr>CVL</vt:lpwstr>
  </property>
  <property fmtid="{D5CDD505-2E9C-101B-9397-08002B2CF9AE}" pid="29" name="optFooterCVLDocNo">
    <vt:bool>true</vt:bool>
  </property>
  <property fmtid="{D5CDD505-2E9C-101B-9397-08002B2CF9AE}" pid="30" name="optFooterCVLCopyright">
    <vt:bool>false</vt:bool>
  </property>
  <property fmtid="{D5CDD505-2E9C-101B-9397-08002B2CF9AE}" pid="31" name="optEnterText1">
    <vt:bool>false</vt:bool>
  </property>
  <property fmtid="{D5CDD505-2E9C-101B-9397-08002B2CF9AE}" pid="32" name="LeftFooterField">
    <vt:lpwstr/>
  </property>
  <property fmtid="{D5CDD505-2E9C-101B-9397-08002B2CF9AE}" pid="33" name="optFooterCVLConfLabel">
    <vt:bool>true</vt:bool>
  </property>
  <property fmtid="{D5CDD505-2E9C-101B-9397-08002B2CF9AE}" pid="34" name="optEnterText2">
    <vt:bool>false</vt:bool>
  </property>
  <property fmtid="{D5CDD505-2E9C-101B-9397-08002B2CF9AE}" pid="35" name="MiddleFooterField">
    <vt:lpwstr/>
  </property>
  <property fmtid="{D5CDD505-2E9C-101B-9397-08002B2CF9AE}" pid="36" name="optFooterCVLTitle">
    <vt:bool>true</vt:bool>
  </property>
  <property fmtid="{D5CDD505-2E9C-101B-9397-08002B2CF9AE}" pid="37" name="optFooterCVLPrep">
    <vt:bool>false</vt:bool>
  </property>
  <property fmtid="{D5CDD505-2E9C-101B-9397-08002B2CF9AE}" pid="38" name="optEnterText3">
    <vt:bool>false</vt:bool>
  </property>
  <property fmtid="{D5CDD505-2E9C-101B-9397-08002B2CF9AE}" pid="39" name="RightFooterField">
    <vt:lpwstr/>
  </property>
  <property fmtid="{D5CDD505-2E9C-101B-9397-08002B2CF9AE}" pid="40" name="optFooterCVLDate">
    <vt:bool>true</vt:bool>
  </property>
  <property fmtid="{D5CDD505-2E9C-101B-9397-08002B2CF9AE}" pid="41" name="optEnterText4">
    <vt:bool>false</vt:bool>
  </property>
  <property fmtid="{D5CDD505-2E9C-101B-9397-08002B2CF9AE}" pid="42" name="RightFooterField2">
    <vt:lpwstr/>
  </property>
  <property fmtid="{D5CDD505-2E9C-101B-9397-08002B2CF9AE}" pid="43" name="TotalNumb">
    <vt:bool>true</vt:bool>
  </property>
</Properties>
</file>