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互联网思维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—6.</a:t>
            </a:r>
            <a:r>
              <a:rPr lang="zh-CN" altLang="en-US">
                <a:sym typeface="+mn-ea"/>
              </a:rPr>
              <a:t>社会化</a:t>
            </a:r>
            <a:r>
              <a:rPr lang="zh-CN" altLang="en-US">
                <a:sym typeface="+mn-ea"/>
              </a:rPr>
              <a:t>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1825625"/>
            <a:ext cx="11851640" cy="4351655"/>
          </a:xfrm>
        </p:spPr>
        <p:txBody>
          <a:bodyPr/>
          <a:p>
            <a:r>
              <a:rPr lang="zh-CN" altLang="en-US"/>
              <a:t>关于传播链、关键链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b="1"/>
              <a:t>利用社会化媒体，口碑营销，重塑企业和用户的沟通关系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小米在</a:t>
            </a:r>
            <a:r>
              <a:rPr lang="zh-CN" altLang="en-US"/>
              <a:t>微博上的</a:t>
            </a:r>
            <a:r>
              <a:rPr lang="en-US" altLang="zh-CN"/>
              <a:t>30</a:t>
            </a:r>
            <a:r>
              <a:rPr lang="zh-CN" altLang="en-US"/>
              <a:t>多名客服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b="1"/>
              <a:t>利用社会化网络，众包协作，重塑组织管理和商业运作模式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维基百科</a:t>
            </a:r>
            <a:r>
              <a:rPr lang="en-US" altLang="zh-CN"/>
              <a:t>2001</a:t>
            </a:r>
            <a:r>
              <a:rPr lang="zh-CN" altLang="en-US"/>
              <a:t>年      </a:t>
            </a:r>
            <a:r>
              <a:rPr lang="en-US" altLang="zh-CN"/>
              <a:t>282</a:t>
            </a:r>
            <a:r>
              <a:rPr lang="zh-CN" altLang="en-US"/>
              <a:t>中语言版本  </a:t>
            </a:r>
            <a:r>
              <a:rPr lang="en-US" altLang="zh-CN"/>
              <a:t>2100</a:t>
            </a:r>
            <a:r>
              <a:rPr lang="zh-CN" altLang="en-US"/>
              <a:t>万条条目  条目编辑超过</a:t>
            </a:r>
            <a:r>
              <a:rPr lang="en-US" altLang="zh-CN"/>
              <a:t>12</a:t>
            </a:r>
            <a:r>
              <a:rPr lang="zh-CN" altLang="en-US"/>
              <a:t>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小米手机 让米粉深度参与小米手机开发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—7.</a:t>
            </a:r>
            <a:r>
              <a:rPr lang="zh-CN" altLang="en-US">
                <a:sym typeface="+mn-ea"/>
              </a:rPr>
              <a:t>大数据</a:t>
            </a:r>
            <a:r>
              <a:rPr lang="zh-CN" altLang="en-US">
                <a:sym typeface="+mn-ea"/>
              </a:rPr>
              <a:t>思维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b="1"/>
              <a:t>关于企业资产、核心竞争力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b="1"/>
              <a:t>数据资产成为核心竞争力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       数据预测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zh-CN" altLang="en-US" b="1">
              <a:solidFill>
                <a:srgbClr val="FF0000"/>
              </a:solidFill>
              <a:effectLst/>
            </a:endParaRPr>
          </a:p>
          <a:p>
            <a:r>
              <a:rPr lang="zh-CN" altLang="en-US" b="1">
                <a:effectLst/>
              </a:rPr>
              <a:t>大数据驱动运营管理</a:t>
            </a:r>
            <a:endParaRPr lang="zh-CN" altLang="en-US" b="1">
              <a:effectLst/>
            </a:endParaRPr>
          </a:p>
          <a:p>
            <a:pPr marL="0" indent="0">
              <a:buNone/>
            </a:pPr>
            <a:r>
              <a:rPr lang="zh-CN" altLang="en-US"/>
              <a:t>银泰网打通线上线下数据   根据会员店内的流动性调整柜台陈列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5427345" y="2357120"/>
            <a:ext cx="250190" cy="1475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5185" y="2301240"/>
            <a:ext cx="97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信息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872480" y="2858135"/>
            <a:ext cx="1223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行为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902325" y="3442335"/>
            <a:ext cx="862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关系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399020" y="2331720"/>
            <a:ext cx="2894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淘宝等级用户信息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7430770" y="2888615"/>
            <a:ext cx="2839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浏览的产品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515225" y="3526790"/>
            <a:ext cx="2059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买给谁</a:t>
            </a:r>
            <a:endParaRPr lang="zh-CN" altLang="en-US" sz="2400"/>
          </a:p>
        </p:txBody>
      </p:sp>
      <p:sp>
        <p:nvSpPr>
          <p:cNvPr id="11" name="右大括号 10"/>
          <p:cNvSpPr/>
          <p:nvPr/>
        </p:nvSpPr>
        <p:spPr>
          <a:xfrm>
            <a:off x="10103485" y="2440305"/>
            <a:ext cx="139065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859770" y="1271905"/>
            <a:ext cx="551815" cy="42856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 b="1"/>
              <a:t>深入了解每一个用户的行为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—8.</a:t>
            </a:r>
            <a:r>
              <a:rPr lang="zh-CN" altLang="en-US">
                <a:sym typeface="+mn-ea"/>
              </a:rPr>
              <a:t>平台</a:t>
            </a:r>
            <a:r>
              <a:rPr lang="zh-CN" altLang="en-US">
                <a:sym typeface="+mn-ea"/>
              </a:rPr>
              <a:t>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关于商业模式、组织形态</a:t>
            </a:r>
            <a:endParaRPr lang="zh-CN" altLang="en-US" b="1"/>
          </a:p>
          <a:p>
            <a:r>
              <a:rPr lang="zh-CN" altLang="en-US" b="1"/>
              <a:t>构建多方共赢的平台生态圈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开放   共享  共赢思维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平台思维能够创建商业巨头</a:t>
            </a:r>
            <a:endParaRPr lang="zh-CN" altLang="en-US"/>
          </a:p>
          <a:p>
            <a:r>
              <a:rPr lang="zh-CN" altLang="en-US" b="1"/>
              <a:t>善用现有平台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条件不具备时利用好现有平台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—9.</a:t>
            </a:r>
            <a:r>
              <a:rPr lang="zh-CN" altLang="en-US">
                <a:sym typeface="+mn-ea"/>
              </a:rPr>
              <a:t>跨界</a:t>
            </a:r>
            <a:r>
              <a:rPr lang="zh-CN" altLang="en-US">
                <a:sym typeface="+mn-ea"/>
              </a:rPr>
              <a:t>思维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关于产品边界，创新</a:t>
            </a:r>
            <a:endParaRPr lang="zh-CN" altLang="en-US" b="1"/>
          </a:p>
          <a:p>
            <a:r>
              <a:rPr lang="zh-CN" altLang="en-US" b="1"/>
              <a:t>寻找低效点，打破利益分配格局</a:t>
            </a:r>
            <a:endParaRPr lang="zh-CN" altLang="en-US" b="1"/>
          </a:p>
          <a:p>
            <a:r>
              <a:rPr lang="zh-CN" altLang="en-US" b="1"/>
              <a:t>携</a:t>
            </a:r>
            <a:r>
              <a:rPr lang="en-US" altLang="zh-CN" b="1"/>
              <a:t>“</a:t>
            </a:r>
            <a:r>
              <a:rPr lang="zh-CN" altLang="en-US" b="1"/>
              <a:t>用户</a:t>
            </a:r>
            <a:r>
              <a:rPr lang="en-US" altLang="zh-CN" b="1"/>
              <a:t>”</a:t>
            </a:r>
            <a:r>
              <a:rPr lang="zh-CN" altLang="en-US" b="1"/>
              <a:t>以令诸侯</a:t>
            </a:r>
            <a:endParaRPr lang="zh-CN" altLang="en-US" b="1"/>
          </a:p>
          <a:p>
            <a:r>
              <a:rPr lang="zh-CN" altLang="en-US" b="1"/>
              <a:t>敢于自我颠覆，主动跨界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互联网思维与产品经理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2040"/>
          </a:xfrm>
        </p:spPr>
        <p:txBody>
          <a:bodyPr>
            <a:normAutofit lnSpcReduction="10000"/>
          </a:bodyPr>
          <a:p>
            <a:r>
              <a:rPr lang="zh-CN" altLang="en-US" b="1"/>
              <a:t>百度指数</a:t>
            </a:r>
            <a:r>
              <a:rPr lang="en-US" altLang="zh-CN"/>
              <a:t>—</a:t>
            </a:r>
            <a:r>
              <a:rPr lang="zh-CN" altLang="en-US"/>
              <a:t>产品经理分析使用工具</a:t>
            </a:r>
            <a:endParaRPr lang="zh-CN" altLang="en-US"/>
          </a:p>
          <a:p>
            <a:r>
              <a:rPr lang="zh-CN" altLang="en-US" b="1"/>
              <a:t>小米雷军互联网维度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  专注：少即是多，大道至简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极致：做自己能力的极限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口碑：超过用户预期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快：</a:t>
            </a:r>
            <a:r>
              <a:rPr lang="en-US" altLang="zh-CN" sz="2000"/>
              <a:t>MIUI</a:t>
            </a:r>
            <a:r>
              <a:rPr lang="zh-CN" altLang="en-US" sz="2000"/>
              <a:t>每周迭代</a:t>
            </a:r>
            <a:endParaRPr lang="zh-CN" altLang="en-US" sz="2000"/>
          </a:p>
          <a:p>
            <a:r>
              <a:rPr lang="en-US" altLang="zh-CN" b="1"/>
              <a:t>360</a:t>
            </a:r>
            <a:r>
              <a:rPr lang="zh-CN" altLang="en-US" b="1"/>
              <a:t>周鸿祎互联网维度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流量获取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用户至上，体验为王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互联网赚钱的三种模式：利用互联网卖东西</a:t>
            </a:r>
            <a:r>
              <a:rPr lang="en-US" altLang="zh-CN" sz="2000"/>
              <a:t>/</a:t>
            </a:r>
            <a:r>
              <a:rPr lang="zh-CN" altLang="en-US" sz="2000"/>
              <a:t>广告</a:t>
            </a:r>
            <a:r>
              <a:rPr lang="en-US" altLang="zh-CN" sz="2000"/>
              <a:t>/</a:t>
            </a:r>
            <a:r>
              <a:rPr lang="zh-CN" altLang="en-US" sz="2000"/>
              <a:t>增值服务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免费是互联网的精神：免费是有条件的，点够一桌菜，啤酒免费</a:t>
            </a:r>
            <a:endParaRPr lang="zh-CN" altLang="en-US" sz="200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互联网核心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560"/>
          </a:xfrm>
        </p:spPr>
        <p:txBody>
          <a:bodyPr/>
          <a:p>
            <a:r>
              <a:rPr lang="zh-CN" altLang="en-US" b="1">
                <a:sym typeface="+mn-ea"/>
              </a:rPr>
              <a:t>信息电子化、存储、传输</a:t>
            </a:r>
            <a:endParaRPr lang="zh-CN" altLang="en-US" b="1"/>
          </a:p>
          <a:p>
            <a:r>
              <a:rPr lang="zh-CN" altLang="en-US" b="1"/>
              <a:t>改变信息效率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交流：</a:t>
            </a:r>
            <a:r>
              <a:rPr lang="en-US" altLang="zh-CN" sz="2000"/>
              <a:t>QQ</a:t>
            </a:r>
            <a:r>
              <a:rPr lang="zh-CN" altLang="en-US" sz="2000"/>
              <a:t>、</a:t>
            </a:r>
            <a:r>
              <a:rPr lang="en-US" altLang="zh-CN" sz="2000"/>
              <a:t>IM</a:t>
            </a:r>
            <a:r>
              <a:rPr lang="zh-CN" altLang="en-US" sz="2000"/>
              <a:t>、电子邮箱、电子商务、社区、论坛、</a:t>
            </a:r>
            <a:r>
              <a:rPr lang="en-US" altLang="zh-CN" sz="2000"/>
              <a:t>bbs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信息娱乐化：网游、音乐、视频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信息安全：网盘，云盘、杀毒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信息计算：大数据，云计算、数据挖掘</a:t>
            </a:r>
            <a:endParaRPr lang="zh-CN" altLang="en-US" sz="2000"/>
          </a:p>
          <a:p>
            <a:r>
              <a:rPr lang="zh-CN" altLang="en-US" b="1"/>
              <a:t>信息流变化导致物流发展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信息传输快，单位成本下降</a:t>
            </a:r>
            <a:endParaRPr lang="zh-CN" altLang="en-US" sz="2000"/>
          </a:p>
          <a:p>
            <a:r>
              <a:rPr lang="zh-CN" altLang="en-US" b="1"/>
              <a:t>物联网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 i="1"/>
              <a:t>传统企业</a:t>
            </a:r>
            <a:r>
              <a:rPr lang="en-US" altLang="zh-CN" b="1" i="1"/>
              <a:t>—&gt;</a:t>
            </a:r>
            <a:r>
              <a:rPr lang="zh-CN" altLang="en-US" b="1" i="1"/>
              <a:t>互联网企业     大势所趋</a:t>
            </a:r>
            <a:endParaRPr lang="zh-CN" altLang="en-US" b="1" i="1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584835" y="1578610"/>
            <a:ext cx="5777230" cy="3159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互联网思维</a:t>
            </a:r>
            <a:r>
              <a:rPr lang="en-US" altLang="zh-CN"/>
              <a:t>—</a:t>
            </a:r>
            <a:r>
              <a:rPr lang="zh-CN" altLang="en-US"/>
              <a:t>系统思维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           关系                  位置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规则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76755" y="1953260"/>
            <a:ext cx="810895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702050" y="2057400"/>
            <a:ext cx="1101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50695" y="2286000"/>
            <a:ext cx="787400" cy="10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104515" y="2379980"/>
            <a:ext cx="0" cy="83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743325" y="2286635"/>
            <a:ext cx="1583690" cy="120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77990" y="2704465"/>
            <a:ext cx="2934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PM</a:t>
            </a:r>
            <a:endParaRPr lang="en-US" altLang="zh-CN" sz="3600" b="1"/>
          </a:p>
        </p:txBody>
      </p:sp>
      <p:cxnSp>
        <p:nvCxnSpPr>
          <p:cNvPr id="12" name="直接连接符 11"/>
          <p:cNvCxnSpPr/>
          <p:nvPr/>
        </p:nvCxnSpPr>
        <p:spPr>
          <a:xfrm>
            <a:off x="1553845" y="2412365"/>
            <a:ext cx="751840" cy="102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65985" y="2078355"/>
            <a:ext cx="556895" cy="2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08730" y="2134235"/>
            <a:ext cx="1002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3110230" y="3470275"/>
            <a:ext cx="4291330" cy="2730500"/>
          </a:xfrm>
          <a:custGeom>
            <a:avLst/>
            <a:gdLst>
              <a:gd name="connisteX0" fmla="*/ 4288790 w 4291330"/>
              <a:gd name="connsiteY0" fmla="*/ 0 h 2730500"/>
              <a:gd name="connisteX1" fmla="*/ 4288790 w 4291330"/>
              <a:gd name="connsiteY1" fmla="*/ 139065 h 2730500"/>
              <a:gd name="connisteX2" fmla="*/ 4288790 w 4291330"/>
              <a:gd name="connsiteY2" fmla="*/ 306070 h 2730500"/>
              <a:gd name="connisteX3" fmla="*/ 4288790 w 4291330"/>
              <a:gd name="connsiteY3" fmla="*/ 389890 h 2730500"/>
              <a:gd name="connisteX4" fmla="*/ 4288790 w 4291330"/>
              <a:gd name="connsiteY4" fmla="*/ 473075 h 2730500"/>
              <a:gd name="connisteX5" fmla="*/ 4288790 w 4291330"/>
              <a:gd name="connsiteY5" fmla="*/ 584835 h 2730500"/>
              <a:gd name="connisteX6" fmla="*/ 4288790 w 4291330"/>
              <a:gd name="connsiteY6" fmla="*/ 668020 h 2730500"/>
              <a:gd name="connisteX7" fmla="*/ 4261485 w 4291330"/>
              <a:gd name="connsiteY7" fmla="*/ 779145 h 2730500"/>
              <a:gd name="connisteX8" fmla="*/ 4233545 w 4291330"/>
              <a:gd name="connsiteY8" fmla="*/ 890905 h 2730500"/>
              <a:gd name="connisteX9" fmla="*/ 4205605 w 4291330"/>
              <a:gd name="connsiteY9" fmla="*/ 974090 h 2730500"/>
              <a:gd name="connisteX10" fmla="*/ 4177665 w 4291330"/>
              <a:gd name="connsiteY10" fmla="*/ 1113155 h 2730500"/>
              <a:gd name="connisteX11" fmla="*/ 4177665 w 4291330"/>
              <a:gd name="connsiteY11" fmla="*/ 1196975 h 2730500"/>
              <a:gd name="connisteX12" fmla="*/ 4121785 w 4291330"/>
              <a:gd name="connsiteY12" fmla="*/ 1363980 h 2730500"/>
              <a:gd name="connisteX13" fmla="*/ 4121785 w 4291330"/>
              <a:gd name="connsiteY13" fmla="*/ 1475105 h 2730500"/>
              <a:gd name="connisteX14" fmla="*/ 4094480 w 4291330"/>
              <a:gd name="connsiteY14" fmla="*/ 1558925 h 2730500"/>
              <a:gd name="connisteX15" fmla="*/ 4094480 w 4291330"/>
              <a:gd name="connsiteY15" fmla="*/ 1642110 h 2730500"/>
              <a:gd name="connisteX16" fmla="*/ 4066540 w 4291330"/>
              <a:gd name="connsiteY16" fmla="*/ 1753870 h 2730500"/>
              <a:gd name="connisteX17" fmla="*/ 4038600 w 4291330"/>
              <a:gd name="connsiteY17" fmla="*/ 1864995 h 2730500"/>
              <a:gd name="connisteX18" fmla="*/ 4010660 w 4291330"/>
              <a:gd name="connsiteY18" fmla="*/ 1948815 h 2730500"/>
              <a:gd name="connisteX19" fmla="*/ 3982720 w 4291330"/>
              <a:gd name="connsiteY19" fmla="*/ 2032000 h 2730500"/>
              <a:gd name="connisteX20" fmla="*/ 3927475 w 4291330"/>
              <a:gd name="connsiteY20" fmla="*/ 2115820 h 2730500"/>
              <a:gd name="connisteX21" fmla="*/ 3843655 w 4291330"/>
              <a:gd name="connsiteY21" fmla="*/ 2143125 h 2730500"/>
              <a:gd name="connisteX22" fmla="*/ 3760470 w 4291330"/>
              <a:gd name="connsiteY22" fmla="*/ 2226945 h 2730500"/>
              <a:gd name="connisteX23" fmla="*/ 3648710 w 4291330"/>
              <a:gd name="connsiteY23" fmla="*/ 2282825 h 2730500"/>
              <a:gd name="connisteX24" fmla="*/ 3565525 w 4291330"/>
              <a:gd name="connsiteY24" fmla="*/ 2338070 h 2730500"/>
              <a:gd name="connisteX25" fmla="*/ 3481705 w 4291330"/>
              <a:gd name="connsiteY25" fmla="*/ 2366010 h 2730500"/>
              <a:gd name="connisteX26" fmla="*/ 3370580 w 4291330"/>
              <a:gd name="connsiteY26" fmla="*/ 2421890 h 2730500"/>
              <a:gd name="connisteX27" fmla="*/ 3259455 w 4291330"/>
              <a:gd name="connsiteY27" fmla="*/ 2477135 h 2730500"/>
              <a:gd name="connisteX28" fmla="*/ 3119755 w 4291330"/>
              <a:gd name="connsiteY28" fmla="*/ 2533015 h 2730500"/>
              <a:gd name="connisteX29" fmla="*/ 3008630 w 4291330"/>
              <a:gd name="connsiteY29" fmla="*/ 2560955 h 2730500"/>
              <a:gd name="connisteX30" fmla="*/ 2897505 w 4291330"/>
              <a:gd name="connsiteY30" fmla="*/ 2560955 h 2730500"/>
              <a:gd name="connisteX31" fmla="*/ 2813685 w 4291330"/>
              <a:gd name="connsiteY31" fmla="*/ 2616835 h 2730500"/>
              <a:gd name="connisteX32" fmla="*/ 2730500 w 4291330"/>
              <a:gd name="connsiteY32" fmla="*/ 2644140 h 2730500"/>
              <a:gd name="connisteX33" fmla="*/ 2590800 w 4291330"/>
              <a:gd name="connsiteY33" fmla="*/ 2672080 h 2730500"/>
              <a:gd name="connisteX34" fmla="*/ 2507615 w 4291330"/>
              <a:gd name="connsiteY34" fmla="*/ 2700020 h 2730500"/>
              <a:gd name="connisteX35" fmla="*/ 2423795 w 4291330"/>
              <a:gd name="connsiteY35" fmla="*/ 2727960 h 2730500"/>
              <a:gd name="connisteX36" fmla="*/ 2312670 w 4291330"/>
              <a:gd name="connsiteY36" fmla="*/ 2727960 h 2730500"/>
              <a:gd name="connisteX37" fmla="*/ 2201545 w 4291330"/>
              <a:gd name="connsiteY37" fmla="*/ 2727960 h 2730500"/>
              <a:gd name="connisteX38" fmla="*/ 2089785 w 4291330"/>
              <a:gd name="connsiteY38" fmla="*/ 2727960 h 2730500"/>
              <a:gd name="connisteX39" fmla="*/ 1978660 w 4291330"/>
              <a:gd name="connsiteY39" fmla="*/ 2700020 h 2730500"/>
              <a:gd name="connisteX40" fmla="*/ 1895475 w 4291330"/>
              <a:gd name="connsiteY40" fmla="*/ 2700020 h 2730500"/>
              <a:gd name="connisteX41" fmla="*/ 1783715 w 4291330"/>
              <a:gd name="connsiteY41" fmla="*/ 2644140 h 2730500"/>
              <a:gd name="connisteX42" fmla="*/ 1672590 w 4291330"/>
              <a:gd name="connsiteY42" fmla="*/ 2616835 h 2730500"/>
              <a:gd name="connisteX43" fmla="*/ 1561465 w 4291330"/>
              <a:gd name="connsiteY43" fmla="*/ 2588895 h 2730500"/>
              <a:gd name="connisteX44" fmla="*/ 1449705 w 4291330"/>
              <a:gd name="connsiteY44" fmla="*/ 2533015 h 2730500"/>
              <a:gd name="connisteX45" fmla="*/ 1366520 w 4291330"/>
              <a:gd name="connsiteY45" fmla="*/ 2477135 h 2730500"/>
              <a:gd name="connisteX46" fmla="*/ 1227455 w 4291330"/>
              <a:gd name="connsiteY46" fmla="*/ 2421890 h 2730500"/>
              <a:gd name="connisteX47" fmla="*/ 1143635 w 4291330"/>
              <a:gd name="connsiteY47" fmla="*/ 2393950 h 2730500"/>
              <a:gd name="connisteX48" fmla="*/ 1032510 w 4291330"/>
              <a:gd name="connsiteY48" fmla="*/ 2366010 h 2730500"/>
              <a:gd name="connisteX49" fmla="*/ 948690 w 4291330"/>
              <a:gd name="connsiteY49" fmla="*/ 2338070 h 2730500"/>
              <a:gd name="connisteX50" fmla="*/ 865505 w 4291330"/>
              <a:gd name="connsiteY50" fmla="*/ 2310130 h 2730500"/>
              <a:gd name="connisteX51" fmla="*/ 753745 w 4291330"/>
              <a:gd name="connsiteY51" fmla="*/ 2254885 h 2730500"/>
              <a:gd name="connisteX52" fmla="*/ 670560 w 4291330"/>
              <a:gd name="connsiteY52" fmla="*/ 2199005 h 2730500"/>
              <a:gd name="connisteX53" fmla="*/ 586740 w 4291330"/>
              <a:gd name="connsiteY53" fmla="*/ 2171065 h 2730500"/>
              <a:gd name="connisteX54" fmla="*/ 503555 w 4291330"/>
              <a:gd name="connsiteY54" fmla="*/ 2115820 h 2730500"/>
              <a:gd name="connisteX55" fmla="*/ 419735 w 4291330"/>
              <a:gd name="connsiteY55" fmla="*/ 2059940 h 2730500"/>
              <a:gd name="connisteX56" fmla="*/ 336550 w 4291330"/>
              <a:gd name="connsiteY56" fmla="*/ 1976120 h 2730500"/>
              <a:gd name="connisteX57" fmla="*/ 252730 w 4291330"/>
              <a:gd name="connsiteY57" fmla="*/ 1920875 h 2730500"/>
              <a:gd name="connisteX58" fmla="*/ 224790 w 4291330"/>
              <a:gd name="connsiteY58" fmla="*/ 1837055 h 2730500"/>
              <a:gd name="connisteX59" fmla="*/ 197485 w 4291330"/>
              <a:gd name="connsiteY59" fmla="*/ 1753870 h 2730500"/>
              <a:gd name="connisteX60" fmla="*/ 141605 w 4291330"/>
              <a:gd name="connsiteY60" fmla="*/ 1642110 h 2730500"/>
              <a:gd name="connisteX61" fmla="*/ 85725 w 4291330"/>
              <a:gd name="connsiteY61" fmla="*/ 1530985 h 2730500"/>
              <a:gd name="connisteX62" fmla="*/ 85725 w 4291330"/>
              <a:gd name="connsiteY62" fmla="*/ 1419860 h 2730500"/>
              <a:gd name="connisteX63" fmla="*/ 30480 w 4291330"/>
              <a:gd name="connsiteY63" fmla="*/ 1308100 h 2730500"/>
              <a:gd name="connisteX64" fmla="*/ 2540 w 4291330"/>
              <a:gd name="connsiteY64" fmla="*/ 1224915 h 2730500"/>
              <a:gd name="connisteX65" fmla="*/ 2540 w 4291330"/>
              <a:gd name="connsiteY65" fmla="*/ 1141095 h 2730500"/>
              <a:gd name="connisteX66" fmla="*/ 2540 w 4291330"/>
              <a:gd name="connsiteY66" fmla="*/ 1057910 h 2730500"/>
              <a:gd name="connisteX67" fmla="*/ 2540 w 4291330"/>
              <a:gd name="connsiteY67" fmla="*/ 946150 h 2730500"/>
              <a:gd name="connisteX68" fmla="*/ 2540 w 4291330"/>
              <a:gd name="connsiteY68" fmla="*/ 862965 h 2730500"/>
              <a:gd name="connisteX69" fmla="*/ 2540 w 4291330"/>
              <a:gd name="connsiteY69" fmla="*/ 779145 h 2730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</a:cxnLst>
            <a:rect l="l" t="t" r="r" b="b"/>
            <a:pathLst>
              <a:path w="4291330" h="2730500">
                <a:moveTo>
                  <a:pt x="4288790" y="0"/>
                </a:moveTo>
                <a:cubicBezTo>
                  <a:pt x="4288790" y="24765"/>
                  <a:pt x="4288790" y="78105"/>
                  <a:pt x="4288790" y="139065"/>
                </a:cubicBezTo>
                <a:cubicBezTo>
                  <a:pt x="4288790" y="200025"/>
                  <a:pt x="4288790" y="255905"/>
                  <a:pt x="4288790" y="306070"/>
                </a:cubicBezTo>
                <a:cubicBezTo>
                  <a:pt x="4288790" y="356235"/>
                  <a:pt x="4288790" y="356235"/>
                  <a:pt x="4288790" y="389890"/>
                </a:cubicBezTo>
                <a:cubicBezTo>
                  <a:pt x="4288790" y="423545"/>
                  <a:pt x="4288790" y="434340"/>
                  <a:pt x="4288790" y="473075"/>
                </a:cubicBezTo>
                <a:cubicBezTo>
                  <a:pt x="4288790" y="511810"/>
                  <a:pt x="4288790" y="546100"/>
                  <a:pt x="4288790" y="584835"/>
                </a:cubicBezTo>
                <a:cubicBezTo>
                  <a:pt x="4288790" y="623570"/>
                  <a:pt x="4294505" y="629285"/>
                  <a:pt x="4288790" y="668020"/>
                </a:cubicBezTo>
                <a:cubicBezTo>
                  <a:pt x="4283075" y="706755"/>
                  <a:pt x="4272280" y="734695"/>
                  <a:pt x="4261485" y="779145"/>
                </a:cubicBezTo>
                <a:cubicBezTo>
                  <a:pt x="4250690" y="823595"/>
                  <a:pt x="4244975" y="852170"/>
                  <a:pt x="4233545" y="890905"/>
                </a:cubicBezTo>
                <a:cubicBezTo>
                  <a:pt x="4222115" y="929640"/>
                  <a:pt x="4217035" y="929640"/>
                  <a:pt x="4205605" y="974090"/>
                </a:cubicBezTo>
                <a:cubicBezTo>
                  <a:pt x="4194175" y="1018540"/>
                  <a:pt x="4183380" y="1068705"/>
                  <a:pt x="4177665" y="1113155"/>
                </a:cubicBezTo>
                <a:cubicBezTo>
                  <a:pt x="4171950" y="1157605"/>
                  <a:pt x="4189095" y="1146810"/>
                  <a:pt x="4177665" y="1196975"/>
                </a:cubicBezTo>
                <a:cubicBezTo>
                  <a:pt x="4166235" y="1247140"/>
                  <a:pt x="4133215" y="1308100"/>
                  <a:pt x="4121785" y="1363980"/>
                </a:cubicBezTo>
                <a:cubicBezTo>
                  <a:pt x="4110355" y="1419860"/>
                  <a:pt x="4127500" y="1436370"/>
                  <a:pt x="4121785" y="1475105"/>
                </a:cubicBezTo>
                <a:cubicBezTo>
                  <a:pt x="4116070" y="1513840"/>
                  <a:pt x="4100195" y="1525270"/>
                  <a:pt x="4094480" y="1558925"/>
                </a:cubicBezTo>
                <a:cubicBezTo>
                  <a:pt x="4088765" y="1592580"/>
                  <a:pt x="4100195" y="1603375"/>
                  <a:pt x="4094480" y="1642110"/>
                </a:cubicBezTo>
                <a:cubicBezTo>
                  <a:pt x="4088765" y="1680845"/>
                  <a:pt x="4077970" y="1709420"/>
                  <a:pt x="4066540" y="1753870"/>
                </a:cubicBezTo>
                <a:cubicBezTo>
                  <a:pt x="4055110" y="1798320"/>
                  <a:pt x="4050030" y="1826260"/>
                  <a:pt x="4038600" y="1864995"/>
                </a:cubicBezTo>
                <a:cubicBezTo>
                  <a:pt x="4027170" y="1903730"/>
                  <a:pt x="4022090" y="1915160"/>
                  <a:pt x="4010660" y="1948815"/>
                </a:cubicBezTo>
                <a:cubicBezTo>
                  <a:pt x="3999230" y="1982470"/>
                  <a:pt x="3999230" y="1998345"/>
                  <a:pt x="3982720" y="2032000"/>
                </a:cubicBezTo>
                <a:cubicBezTo>
                  <a:pt x="3966210" y="2065655"/>
                  <a:pt x="3955415" y="2093595"/>
                  <a:pt x="3927475" y="2115820"/>
                </a:cubicBezTo>
                <a:cubicBezTo>
                  <a:pt x="3899535" y="2138045"/>
                  <a:pt x="3877310" y="2120900"/>
                  <a:pt x="3843655" y="2143125"/>
                </a:cubicBezTo>
                <a:cubicBezTo>
                  <a:pt x="3810000" y="2165350"/>
                  <a:pt x="3799205" y="2199005"/>
                  <a:pt x="3760470" y="2226945"/>
                </a:cubicBezTo>
                <a:cubicBezTo>
                  <a:pt x="3721735" y="2254885"/>
                  <a:pt x="3687445" y="2260600"/>
                  <a:pt x="3648710" y="2282825"/>
                </a:cubicBezTo>
                <a:cubicBezTo>
                  <a:pt x="3609975" y="2305050"/>
                  <a:pt x="3599180" y="2321560"/>
                  <a:pt x="3565525" y="2338070"/>
                </a:cubicBezTo>
                <a:cubicBezTo>
                  <a:pt x="3531870" y="2354580"/>
                  <a:pt x="3520440" y="2349500"/>
                  <a:pt x="3481705" y="2366010"/>
                </a:cubicBezTo>
                <a:cubicBezTo>
                  <a:pt x="3442970" y="2382520"/>
                  <a:pt x="3415030" y="2399665"/>
                  <a:pt x="3370580" y="2421890"/>
                </a:cubicBezTo>
                <a:cubicBezTo>
                  <a:pt x="3326130" y="2444115"/>
                  <a:pt x="3309620" y="2454910"/>
                  <a:pt x="3259455" y="2477135"/>
                </a:cubicBezTo>
                <a:cubicBezTo>
                  <a:pt x="3209290" y="2499360"/>
                  <a:pt x="3169920" y="2516505"/>
                  <a:pt x="3119755" y="2533015"/>
                </a:cubicBezTo>
                <a:cubicBezTo>
                  <a:pt x="3069590" y="2549525"/>
                  <a:pt x="3053080" y="2555240"/>
                  <a:pt x="3008630" y="2560955"/>
                </a:cubicBezTo>
                <a:cubicBezTo>
                  <a:pt x="2964180" y="2566670"/>
                  <a:pt x="2936240" y="2549525"/>
                  <a:pt x="2897505" y="2560955"/>
                </a:cubicBezTo>
                <a:cubicBezTo>
                  <a:pt x="2858770" y="2572385"/>
                  <a:pt x="2847340" y="2600325"/>
                  <a:pt x="2813685" y="2616835"/>
                </a:cubicBezTo>
                <a:cubicBezTo>
                  <a:pt x="2780030" y="2633345"/>
                  <a:pt x="2774950" y="2633345"/>
                  <a:pt x="2730500" y="2644140"/>
                </a:cubicBezTo>
                <a:cubicBezTo>
                  <a:pt x="2686050" y="2654935"/>
                  <a:pt x="2635250" y="2660650"/>
                  <a:pt x="2590800" y="2672080"/>
                </a:cubicBezTo>
                <a:cubicBezTo>
                  <a:pt x="2546350" y="2683510"/>
                  <a:pt x="2541270" y="2688590"/>
                  <a:pt x="2507615" y="2700020"/>
                </a:cubicBezTo>
                <a:cubicBezTo>
                  <a:pt x="2473960" y="2711450"/>
                  <a:pt x="2462530" y="2722245"/>
                  <a:pt x="2423795" y="2727960"/>
                </a:cubicBezTo>
                <a:cubicBezTo>
                  <a:pt x="2385060" y="2733675"/>
                  <a:pt x="2357120" y="2727960"/>
                  <a:pt x="2312670" y="2727960"/>
                </a:cubicBezTo>
                <a:cubicBezTo>
                  <a:pt x="2268220" y="2727960"/>
                  <a:pt x="2245995" y="2727960"/>
                  <a:pt x="2201545" y="2727960"/>
                </a:cubicBezTo>
                <a:cubicBezTo>
                  <a:pt x="2157095" y="2727960"/>
                  <a:pt x="2134235" y="2733675"/>
                  <a:pt x="2089785" y="2727960"/>
                </a:cubicBezTo>
                <a:cubicBezTo>
                  <a:pt x="2045335" y="2722245"/>
                  <a:pt x="2017395" y="2705735"/>
                  <a:pt x="1978660" y="2700020"/>
                </a:cubicBezTo>
                <a:cubicBezTo>
                  <a:pt x="1939925" y="2694305"/>
                  <a:pt x="1934210" y="2711450"/>
                  <a:pt x="1895475" y="2700020"/>
                </a:cubicBezTo>
                <a:cubicBezTo>
                  <a:pt x="1856740" y="2688590"/>
                  <a:pt x="1828165" y="2660650"/>
                  <a:pt x="1783715" y="2644140"/>
                </a:cubicBezTo>
                <a:cubicBezTo>
                  <a:pt x="1739265" y="2627630"/>
                  <a:pt x="1717040" y="2627630"/>
                  <a:pt x="1672590" y="2616835"/>
                </a:cubicBezTo>
                <a:cubicBezTo>
                  <a:pt x="1628140" y="2606040"/>
                  <a:pt x="1605915" y="2605405"/>
                  <a:pt x="1561465" y="2588895"/>
                </a:cubicBezTo>
                <a:cubicBezTo>
                  <a:pt x="1517015" y="2572385"/>
                  <a:pt x="1488440" y="2555240"/>
                  <a:pt x="1449705" y="2533015"/>
                </a:cubicBezTo>
                <a:cubicBezTo>
                  <a:pt x="1410970" y="2510790"/>
                  <a:pt x="1410970" y="2499360"/>
                  <a:pt x="1366520" y="2477135"/>
                </a:cubicBezTo>
                <a:cubicBezTo>
                  <a:pt x="1322070" y="2454910"/>
                  <a:pt x="1271905" y="2438400"/>
                  <a:pt x="1227455" y="2421890"/>
                </a:cubicBezTo>
                <a:cubicBezTo>
                  <a:pt x="1183005" y="2405380"/>
                  <a:pt x="1182370" y="2405380"/>
                  <a:pt x="1143635" y="2393950"/>
                </a:cubicBezTo>
                <a:cubicBezTo>
                  <a:pt x="1104900" y="2382520"/>
                  <a:pt x="1071245" y="2377440"/>
                  <a:pt x="1032510" y="2366010"/>
                </a:cubicBezTo>
                <a:cubicBezTo>
                  <a:pt x="993775" y="2354580"/>
                  <a:pt x="982345" y="2349500"/>
                  <a:pt x="948690" y="2338070"/>
                </a:cubicBezTo>
                <a:cubicBezTo>
                  <a:pt x="915035" y="2326640"/>
                  <a:pt x="904240" y="2326640"/>
                  <a:pt x="865505" y="2310130"/>
                </a:cubicBezTo>
                <a:cubicBezTo>
                  <a:pt x="826770" y="2293620"/>
                  <a:pt x="792480" y="2277110"/>
                  <a:pt x="753745" y="2254885"/>
                </a:cubicBezTo>
                <a:cubicBezTo>
                  <a:pt x="715010" y="2232660"/>
                  <a:pt x="704215" y="2215515"/>
                  <a:pt x="670560" y="2199005"/>
                </a:cubicBezTo>
                <a:cubicBezTo>
                  <a:pt x="636905" y="2182495"/>
                  <a:pt x="620395" y="2187575"/>
                  <a:pt x="586740" y="2171065"/>
                </a:cubicBezTo>
                <a:cubicBezTo>
                  <a:pt x="553085" y="2154555"/>
                  <a:pt x="537210" y="2138045"/>
                  <a:pt x="503555" y="2115820"/>
                </a:cubicBezTo>
                <a:cubicBezTo>
                  <a:pt x="469900" y="2093595"/>
                  <a:pt x="453390" y="2087880"/>
                  <a:pt x="419735" y="2059940"/>
                </a:cubicBezTo>
                <a:cubicBezTo>
                  <a:pt x="386080" y="2032000"/>
                  <a:pt x="370205" y="2004060"/>
                  <a:pt x="336550" y="1976120"/>
                </a:cubicBezTo>
                <a:cubicBezTo>
                  <a:pt x="302895" y="1948180"/>
                  <a:pt x="274955" y="1948815"/>
                  <a:pt x="252730" y="1920875"/>
                </a:cubicBezTo>
                <a:cubicBezTo>
                  <a:pt x="230505" y="1892935"/>
                  <a:pt x="235585" y="1870710"/>
                  <a:pt x="224790" y="1837055"/>
                </a:cubicBezTo>
                <a:cubicBezTo>
                  <a:pt x="213995" y="1803400"/>
                  <a:pt x="213995" y="1792605"/>
                  <a:pt x="197485" y="1753870"/>
                </a:cubicBezTo>
                <a:cubicBezTo>
                  <a:pt x="180975" y="1715135"/>
                  <a:pt x="163830" y="1686560"/>
                  <a:pt x="141605" y="1642110"/>
                </a:cubicBezTo>
                <a:cubicBezTo>
                  <a:pt x="119380" y="1597660"/>
                  <a:pt x="97155" y="1575435"/>
                  <a:pt x="85725" y="1530985"/>
                </a:cubicBezTo>
                <a:cubicBezTo>
                  <a:pt x="74295" y="1486535"/>
                  <a:pt x="96520" y="1464310"/>
                  <a:pt x="85725" y="1419860"/>
                </a:cubicBezTo>
                <a:cubicBezTo>
                  <a:pt x="74930" y="1375410"/>
                  <a:pt x="46990" y="1346835"/>
                  <a:pt x="30480" y="1308100"/>
                </a:cubicBezTo>
                <a:cubicBezTo>
                  <a:pt x="13970" y="1269365"/>
                  <a:pt x="8255" y="1258570"/>
                  <a:pt x="2540" y="1224915"/>
                </a:cubicBezTo>
                <a:cubicBezTo>
                  <a:pt x="-3175" y="1191260"/>
                  <a:pt x="2540" y="1174750"/>
                  <a:pt x="2540" y="1141095"/>
                </a:cubicBezTo>
                <a:cubicBezTo>
                  <a:pt x="2540" y="1107440"/>
                  <a:pt x="2540" y="1096645"/>
                  <a:pt x="2540" y="1057910"/>
                </a:cubicBezTo>
                <a:cubicBezTo>
                  <a:pt x="2540" y="1019175"/>
                  <a:pt x="2540" y="984885"/>
                  <a:pt x="2540" y="946150"/>
                </a:cubicBezTo>
                <a:cubicBezTo>
                  <a:pt x="2540" y="907415"/>
                  <a:pt x="2540" y="896620"/>
                  <a:pt x="2540" y="862965"/>
                </a:cubicBezTo>
                <a:cubicBezTo>
                  <a:pt x="2540" y="829310"/>
                  <a:pt x="2540" y="794385"/>
                  <a:pt x="2540" y="77914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915285" y="4138295"/>
            <a:ext cx="141605" cy="528955"/>
          </a:xfrm>
          <a:custGeom>
            <a:avLst/>
            <a:gdLst>
              <a:gd name="connisteX0" fmla="*/ 141752 w 141752"/>
              <a:gd name="connsiteY0" fmla="*/ 0 h 528955"/>
              <a:gd name="connisteX1" fmla="*/ 85872 w 141752"/>
              <a:gd name="connsiteY1" fmla="*/ 83820 h 528955"/>
              <a:gd name="connisteX2" fmla="*/ 85872 w 141752"/>
              <a:gd name="connsiteY2" fmla="*/ 167005 h 528955"/>
              <a:gd name="connisteX3" fmla="*/ 30627 w 141752"/>
              <a:gd name="connsiteY3" fmla="*/ 278130 h 528955"/>
              <a:gd name="connisteX4" fmla="*/ 30627 w 141752"/>
              <a:gd name="connsiteY4" fmla="*/ 361950 h 528955"/>
              <a:gd name="connisteX5" fmla="*/ 2687 w 141752"/>
              <a:gd name="connsiteY5" fmla="*/ 445135 h 528955"/>
              <a:gd name="connisteX6" fmla="*/ 2687 w 141752"/>
              <a:gd name="connsiteY6" fmla="*/ 528955 h 5289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41752" h="528955">
                <a:moveTo>
                  <a:pt x="141752" y="0"/>
                </a:moveTo>
                <a:cubicBezTo>
                  <a:pt x="130322" y="15240"/>
                  <a:pt x="97302" y="50165"/>
                  <a:pt x="85872" y="83820"/>
                </a:cubicBezTo>
                <a:cubicBezTo>
                  <a:pt x="74442" y="117475"/>
                  <a:pt x="96667" y="128270"/>
                  <a:pt x="85872" y="167005"/>
                </a:cubicBezTo>
                <a:cubicBezTo>
                  <a:pt x="75077" y="205740"/>
                  <a:pt x="41422" y="239395"/>
                  <a:pt x="30627" y="278130"/>
                </a:cubicBezTo>
                <a:cubicBezTo>
                  <a:pt x="19832" y="316865"/>
                  <a:pt x="36342" y="328295"/>
                  <a:pt x="30627" y="361950"/>
                </a:cubicBezTo>
                <a:cubicBezTo>
                  <a:pt x="24912" y="395605"/>
                  <a:pt x="8402" y="411480"/>
                  <a:pt x="2687" y="445135"/>
                </a:cubicBezTo>
                <a:cubicBezTo>
                  <a:pt x="-3028" y="478790"/>
                  <a:pt x="2052" y="513715"/>
                  <a:pt x="2687" y="52895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140710" y="4166235"/>
            <a:ext cx="196850" cy="389890"/>
          </a:xfrm>
          <a:custGeom>
            <a:avLst/>
            <a:gdLst>
              <a:gd name="connisteX0" fmla="*/ 0 w 196997"/>
              <a:gd name="connsiteY0" fmla="*/ 0 h 389890"/>
              <a:gd name="connisteX1" fmla="*/ 83185 w 196997"/>
              <a:gd name="connsiteY1" fmla="*/ 55880 h 389890"/>
              <a:gd name="connisteX2" fmla="*/ 167005 w 196997"/>
              <a:gd name="connsiteY2" fmla="*/ 139065 h 389890"/>
              <a:gd name="connisteX3" fmla="*/ 167005 w 196997"/>
              <a:gd name="connsiteY3" fmla="*/ 222885 h 389890"/>
              <a:gd name="connisteX4" fmla="*/ 194310 w 196997"/>
              <a:gd name="connsiteY4" fmla="*/ 306070 h 389890"/>
              <a:gd name="connisteX5" fmla="*/ 194310 w 196997"/>
              <a:gd name="connsiteY5" fmla="*/ 389890 h 3898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96997" h="389890">
                <a:moveTo>
                  <a:pt x="0" y="0"/>
                </a:moveTo>
                <a:cubicBezTo>
                  <a:pt x="15240" y="9525"/>
                  <a:pt x="49530" y="27940"/>
                  <a:pt x="83185" y="55880"/>
                </a:cubicBezTo>
                <a:cubicBezTo>
                  <a:pt x="116840" y="83820"/>
                  <a:pt x="150495" y="105410"/>
                  <a:pt x="167005" y="139065"/>
                </a:cubicBezTo>
                <a:cubicBezTo>
                  <a:pt x="183515" y="172720"/>
                  <a:pt x="161290" y="189230"/>
                  <a:pt x="167005" y="222885"/>
                </a:cubicBezTo>
                <a:cubicBezTo>
                  <a:pt x="172720" y="256540"/>
                  <a:pt x="188595" y="272415"/>
                  <a:pt x="194310" y="306070"/>
                </a:cubicBezTo>
                <a:cubicBezTo>
                  <a:pt x="200025" y="339725"/>
                  <a:pt x="194945" y="374650"/>
                  <a:pt x="194310" y="38989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互联网思维</a:t>
            </a:r>
            <a:r>
              <a:rPr lang="en-US" altLang="zh-CN"/>
              <a:t>—1.</a:t>
            </a:r>
            <a:r>
              <a:rPr lang="zh-CN" altLang="en-US"/>
              <a:t>用户思维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74920"/>
          </a:xfrm>
        </p:spPr>
        <p:txBody>
          <a:bodyPr/>
          <a:p>
            <a:r>
              <a:rPr lang="zh-CN" altLang="en-US"/>
              <a:t>关于经营理念和消费者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得屌丝者得天下                                                                         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/>
              <a:t>兜售参与感（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 B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  <a:r>
              <a:rPr lang="zh-CN" altLang="en-US"/>
              <a:t>）</a:t>
            </a:r>
            <a:r>
              <a:rPr lang="zh-CN" alt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粉丝                                                </a:t>
            </a:r>
            <a:r>
              <a:rPr lang="en-US" altLang="zh-CN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endParaRPr lang="en-US" altLang="zh-CN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用户体验至上：体现在产品细节                                            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838200" y="3638550"/>
            <a:ext cx="8684895" cy="1028700"/>
          </a:xfrm>
          <a:prstGeom prst="wedgeRectCallout">
            <a:avLst>
              <a:gd name="adj1" fmla="val -20835"/>
              <a:gd name="adj2" fmla="val 6247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2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功能不重要，做了什么不重要，重要的是用户体验了什么</a:t>
            </a:r>
            <a:endParaRPr lang="zh-CN" altLang="en-US" sz="2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10521315" y="2489200"/>
            <a:ext cx="640080" cy="2839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80090" y="2350135"/>
            <a:ext cx="921385" cy="3423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经典营销模型</a:t>
            </a:r>
            <a:endParaRPr lang="zh-CN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—2.</a:t>
            </a:r>
            <a:r>
              <a:rPr lang="zh-CN" altLang="en-US">
                <a:sym typeface="+mn-ea"/>
              </a:rPr>
              <a:t>简约</a:t>
            </a:r>
            <a:r>
              <a:rPr lang="zh-CN" altLang="en-US">
                <a:sym typeface="+mn-ea"/>
              </a:rPr>
              <a:t>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关于品牌和产品规划</a:t>
            </a:r>
            <a:endParaRPr lang="zh-CN" altLang="en-US"/>
          </a:p>
          <a:p>
            <a:r>
              <a:rPr lang="zh-CN" altLang="en-US" b="1"/>
              <a:t>专注，少即是多</a:t>
            </a:r>
            <a:r>
              <a:rPr lang="zh-CN" altLang="en-US"/>
              <a:t>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苹果公司     小米公司</a:t>
            </a:r>
            <a:endParaRPr lang="zh-CN" altLang="en-US"/>
          </a:p>
          <a:p>
            <a:r>
              <a:rPr lang="zh-CN" altLang="en-US" b="1"/>
              <a:t>简约即使美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产品设计要做减法，功能做加法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产品外观、产品界面、产品交互是否简洁，产品背后逻辑是否简化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百度     谷歌       简约给予用户广阔的想象空间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—3.</a:t>
            </a:r>
            <a:r>
              <a:rPr lang="zh-CN" altLang="en-US">
                <a:sym typeface="+mn-ea"/>
              </a:rPr>
              <a:t>极致</a:t>
            </a:r>
            <a:r>
              <a:rPr lang="zh-CN" altLang="en-US">
                <a:sym typeface="+mn-ea"/>
              </a:rPr>
              <a:t>思维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05" y="1939290"/>
            <a:ext cx="10515600" cy="4853305"/>
          </a:xfrm>
        </p:spPr>
        <p:txBody>
          <a:bodyPr>
            <a:normAutofit lnSpcReduction="20000"/>
          </a:bodyPr>
          <a:p>
            <a:r>
              <a:rPr lang="zh-CN" altLang="en-US"/>
              <a:t>关于产品和服务体验</a:t>
            </a:r>
            <a:endParaRPr lang="zh-CN" altLang="en-US"/>
          </a:p>
          <a:p>
            <a:r>
              <a:rPr lang="zh-CN" altLang="en-US" b="1"/>
              <a:t>打造用户尖叫的产品</a:t>
            </a:r>
            <a:r>
              <a:rPr lang="en-US" altLang="zh-CN"/>
              <a:t>—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</a:t>
            </a:r>
            <a:endParaRPr lang="en-US" altLang="zh-C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b="1"/>
              <a:t>服务即营销</a:t>
            </a:r>
            <a:r>
              <a:rPr lang="en-US" altLang="zh-CN" b="1"/>
              <a:t> </a:t>
            </a:r>
            <a:r>
              <a:rPr lang="zh-CN" altLang="en-US"/>
              <a:t>：海底捞火锅      淘宝排名第一的</a:t>
            </a:r>
            <a:r>
              <a:rPr lang="en-US" altLang="zh-CN"/>
              <a:t>“</a:t>
            </a:r>
            <a:r>
              <a:rPr lang="zh-CN" altLang="en-US"/>
              <a:t>阿芙精油 </a:t>
            </a:r>
            <a:r>
              <a:rPr lang="en-US" altLang="zh-CN"/>
              <a:t>”</a:t>
            </a:r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4435475" y="2048510"/>
            <a:ext cx="334010" cy="1252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8550" y="1716405"/>
            <a:ext cx="6735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痛点：用户需求是刚需，是用户急需解决的问题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938395" y="2384425"/>
            <a:ext cx="715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痒点：工作和生活中有别扭之处，</a:t>
            </a:r>
            <a:r>
              <a:rPr lang="zh-CN" altLang="en-US" sz="2000"/>
              <a:t>即乏力又欲罢不能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967605" y="3053080"/>
            <a:ext cx="71812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+mn-ea"/>
              </a:rPr>
              <a:t>兴奋点：给用户带来</a:t>
            </a:r>
            <a:r>
              <a:rPr lang="en-US" altLang="zh-CN" sz="2200">
                <a:latin typeface="+mn-ea"/>
              </a:rPr>
              <a:t>“WOW”</a:t>
            </a:r>
            <a:r>
              <a:rPr lang="zh-CN" altLang="en-US" sz="2200">
                <a:latin typeface="+mn-ea"/>
              </a:rPr>
              <a:t>效应的刺激，产生兴奋点</a:t>
            </a:r>
            <a:endParaRPr lang="zh-CN" altLang="en-US" sz="2200">
              <a:latin typeface="+mn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697355" y="3945890"/>
            <a:ext cx="167005" cy="1336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70430" y="3693160"/>
            <a:ext cx="2505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需求抓准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229485" y="4416425"/>
            <a:ext cx="5706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把自己逼到极致，做出最好的产品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198370" y="5168265"/>
            <a:ext cx="3368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盯住产品研发</a:t>
            </a:r>
            <a:r>
              <a:rPr lang="zh-CN" altLang="en-US" sz="2400"/>
              <a:t>管理</a:t>
            </a:r>
            <a:endParaRPr lang="zh-CN" altLang="en-US" sz="2400"/>
          </a:p>
        </p:txBody>
      </p:sp>
      <p:sp>
        <p:nvSpPr>
          <p:cNvPr id="12" name="左大括号 11"/>
          <p:cNvSpPr/>
          <p:nvPr/>
        </p:nvSpPr>
        <p:spPr>
          <a:xfrm>
            <a:off x="9777730" y="5669280"/>
            <a:ext cx="75565" cy="668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08540" y="5335270"/>
            <a:ext cx="192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24</a:t>
            </a:r>
            <a:r>
              <a:rPr lang="zh-CN" altLang="en-US" sz="2400"/>
              <a:t>小时客服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9951720" y="5920105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CFO</a:t>
            </a:r>
            <a:r>
              <a:rPr lang="zh-CN" altLang="en-US" sz="2400"/>
              <a:t>首席惊喜官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—4.</a:t>
            </a:r>
            <a:r>
              <a:rPr lang="zh-CN" altLang="en-US">
                <a:sym typeface="+mn-ea"/>
              </a:rPr>
              <a:t>迭代</a:t>
            </a:r>
            <a:r>
              <a:rPr lang="zh-CN" altLang="en-US">
                <a:sym typeface="+mn-ea"/>
              </a:rPr>
              <a:t>思维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0" y="1825625"/>
            <a:ext cx="10515600" cy="4935855"/>
          </a:xfrm>
        </p:spPr>
        <p:txBody>
          <a:bodyPr/>
          <a:p>
            <a:r>
              <a:rPr lang="zh-CN" altLang="en-US"/>
              <a:t>关于创新流程</a:t>
            </a:r>
            <a:endParaRPr lang="zh-CN" altLang="en-US"/>
          </a:p>
          <a:p>
            <a:r>
              <a:rPr lang="zh-CN" altLang="en-US" b="1"/>
              <a:t>小处着眼，微创新</a:t>
            </a:r>
            <a:r>
              <a:rPr lang="zh-CN" altLang="en-US"/>
              <a:t>：产品设计基于用户的反馈做升级创新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可以忍受产品的不完美，寻求单点突破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b="1"/>
              <a:t>天下武功，为快不破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3962400" y="3834765"/>
            <a:ext cx="167005" cy="1642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29405" y="3609340"/>
            <a:ext cx="8067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快速迭代：产品不追求一次性满足用户需求，一步步完善</a:t>
            </a:r>
            <a:endParaRPr lang="zh-CN" altLang="en-US" sz="2400"/>
          </a:p>
          <a:p>
            <a:r>
              <a:rPr lang="zh-CN" altLang="en-US" sz="2400"/>
              <a:t>                       </a:t>
            </a:r>
            <a:r>
              <a:rPr lang="en-US" altLang="zh-CN" sz="2400"/>
              <a:t>MIUI</a:t>
            </a:r>
            <a:r>
              <a:rPr lang="zh-CN" altLang="en-US" sz="2400"/>
              <a:t>每周迭代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364990" y="4611370"/>
            <a:ext cx="3618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速度比质量更重要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369435" y="5231130"/>
            <a:ext cx="3061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用户需求快速变化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互联网思维</a:t>
            </a:r>
            <a:r>
              <a:rPr lang="en-US" altLang="zh-CN">
                <a:sym typeface="+mn-ea"/>
              </a:rPr>
              <a:t>—5.</a:t>
            </a:r>
            <a:r>
              <a:rPr lang="zh-CN" altLang="en-US">
                <a:sym typeface="+mn-ea"/>
              </a:rPr>
              <a:t>流量</a:t>
            </a:r>
            <a:r>
              <a:rPr lang="zh-CN" altLang="en-US">
                <a:sym typeface="+mn-ea"/>
              </a:rPr>
              <a:t>思维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35" y="1825625"/>
            <a:ext cx="11739880" cy="4351655"/>
          </a:xfrm>
        </p:spPr>
        <p:txBody>
          <a:bodyPr>
            <a:normAutofit lnSpcReduction="20000"/>
          </a:bodyPr>
          <a:p>
            <a:r>
              <a:rPr lang="zh-CN" altLang="en-US"/>
              <a:t>关于业务运营</a:t>
            </a:r>
            <a:endParaRPr lang="zh-CN" altLang="en-US"/>
          </a:p>
          <a:p>
            <a:r>
              <a:rPr lang="zh-CN" altLang="en-US" b="1"/>
              <a:t>免费是为了更好的收费  </a:t>
            </a: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BAT   360   </a:t>
            </a:r>
            <a:r>
              <a:rPr lang="zh-CN" altLang="en-US"/>
              <a:t>腾讯</a:t>
            </a:r>
            <a:r>
              <a:rPr lang="en-US" altLang="zh-CN"/>
              <a:t>QQ</a:t>
            </a:r>
            <a:r>
              <a:rPr lang="zh-CN" altLang="en-US"/>
              <a:t>基础功能免费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短期免费     长期收费     邮箱     免费是最昂贵的  但不是所有产品都适合免费</a:t>
            </a:r>
            <a:endParaRPr lang="zh-CN" altLang="en-US"/>
          </a:p>
          <a:p>
            <a:r>
              <a:rPr lang="zh-CN" altLang="en-US" b="1"/>
              <a:t>坚持到质变的</a:t>
            </a:r>
            <a:r>
              <a:rPr lang="en-US" altLang="zh-CN" b="1"/>
              <a:t>“</a:t>
            </a:r>
            <a:r>
              <a:rPr lang="zh-CN" altLang="en-US" b="1"/>
              <a:t>临界点</a:t>
            </a:r>
            <a:r>
              <a:rPr lang="en-US" altLang="zh-CN" b="1"/>
              <a:t>”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当用户活跃点达到一定程度变会质变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产品经理</a:t>
            </a:r>
            <a:r>
              <a:rPr lang="zh-CN" altLang="en-US"/>
              <a:t>要想办法把流量做上去，然后才有机会思考产品未来的发展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WPS 演示</Application>
  <PresentationFormat>宽屏</PresentationFormat>
  <Paragraphs>180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lyg</dc:creator>
  <cp:lastModifiedBy>lyg</cp:lastModifiedBy>
  <cp:revision>14</cp:revision>
  <dcterms:created xsi:type="dcterms:W3CDTF">2015-05-05T08:02:00Z</dcterms:created>
  <dcterms:modified xsi:type="dcterms:W3CDTF">2018-03-08T10:07:41Z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