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201295" y="3300730"/>
            <a:ext cx="1959610" cy="15100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Visual</a:t>
            </a:r>
            <a:endParaRPr lang="en-US" b="1"/>
          </a:p>
          <a:p>
            <a:pPr algn="ctr"/>
            <a:r>
              <a:rPr lang="en-US" b="1"/>
              <a:t>Image</a:t>
            </a:r>
            <a:br>
              <a:rPr lang="en-US" b="1"/>
            </a:br>
            <a:r>
              <a:rPr lang="pt-PT" altLang="en-US" b="1"/>
              <a:t>(aligned with the depth map)</a:t>
            </a:r>
            <a:endParaRPr lang="pt-PT" altLang="en-US" b="1"/>
          </a:p>
        </p:txBody>
      </p:sp>
      <p:sp>
        <p:nvSpPr>
          <p:cNvPr id="8" name="Rectangles 7"/>
          <p:cNvSpPr/>
          <p:nvPr/>
        </p:nvSpPr>
        <p:spPr>
          <a:xfrm>
            <a:off x="3012440" y="2551430"/>
            <a:ext cx="1144270" cy="8178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Wearing</a:t>
            </a:r>
            <a:endParaRPr lang="en-US" b="1"/>
          </a:p>
          <a:p>
            <a:pPr algn="ctr"/>
            <a:r>
              <a:rPr lang="en-US" b="1"/>
              <a:t>Mask</a:t>
            </a:r>
            <a:endParaRPr lang="en-US" b="1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2160905" y="4055745"/>
            <a:ext cx="979805" cy="6350"/>
          </a:xfrm>
          <a:prstGeom prst="bentConnector3">
            <a:avLst>
              <a:gd name="adj1" fmla="val 50032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70200" y="41789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25675" y="1851660"/>
            <a:ext cx="84455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63265" y="1998980"/>
            <a:ext cx="508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9495" y="3369310"/>
            <a:ext cx="1079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275965" y="218313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215005" y="162369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396615" y="386842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>
            <a:off x="4059555" y="4122420"/>
            <a:ext cx="55753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V="1">
            <a:off x="3211195" y="2321560"/>
            <a:ext cx="2028190" cy="1107440"/>
          </a:xfrm>
          <a:prstGeom prst="bentConnector3">
            <a:avLst>
              <a:gd name="adj1" fmla="val 1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us 25"/>
          <p:cNvSpPr/>
          <p:nvPr/>
        </p:nvSpPr>
        <p:spPr>
          <a:xfrm>
            <a:off x="4673600" y="3985260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>
            <a:off x="4892040" y="3846195"/>
            <a:ext cx="587375" cy="207010"/>
          </a:xfrm>
          <a:prstGeom prst="bentConnector3">
            <a:avLst>
              <a:gd name="adj1" fmla="val 10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10511155" y="2474595"/>
            <a:ext cx="1435100" cy="9385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Tearing</a:t>
            </a:r>
            <a:endParaRPr lang="en-US" b="1"/>
          </a:p>
          <a:p>
            <a:pPr algn="ctr"/>
            <a:r>
              <a:rPr lang="en-US" b="1"/>
              <a:t>Map</a:t>
            </a:r>
            <a:endParaRPr lang="en-US" b="1"/>
          </a:p>
        </p:txBody>
      </p:sp>
      <p:cxnSp>
        <p:nvCxnSpPr>
          <p:cNvPr id="29" name="Elbow Connector 28"/>
          <p:cNvCxnSpPr/>
          <p:nvPr/>
        </p:nvCxnSpPr>
        <p:spPr>
          <a:xfrm>
            <a:off x="2119630" y="5193665"/>
            <a:ext cx="7762875" cy="1533525"/>
          </a:xfrm>
          <a:prstGeom prst="bentConnector3">
            <a:avLst>
              <a:gd name="adj1" fmla="val 5000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599680" y="53975"/>
            <a:ext cx="1924685" cy="1143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Raw</a:t>
            </a:r>
            <a:endParaRPr lang="en-US" b="1"/>
          </a:p>
          <a:p>
            <a:pPr algn="ctr"/>
            <a:r>
              <a:rPr lang="en-US" b="1"/>
              <a:t>Depth map</a:t>
            </a:r>
            <a:endParaRPr lang="en-US" b="1"/>
          </a:p>
        </p:txBody>
      </p:sp>
      <p:sp>
        <p:nvSpPr>
          <p:cNvPr id="31" name="Rectangles 30"/>
          <p:cNvSpPr/>
          <p:nvPr/>
        </p:nvSpPr>
        <p:spPr>
          <a:xfrm>
            <a:off x="201295" y="1197610"/>
            <a:ext cx="1943100" cy="12769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Sensor</a:t>
            </a:r>
            <a:endParaRPr lang="en-US" b="1"/>
          </a:p>
          <a:p>
            <a:pPr algn="ctr"/>
            <a:r>
              <a:rPr lang="en-US" b="1"/>
              <a:t>Membrane</a:t>
            </a:r>
            <a:endParaRPr lang="en-US" b="1"/>
          </a:p>
          <a:p>
            <a:pPr algn="ctr"/>
            <a:r>
              <a:rPr lang="en-US" b="1"/>
              <a:t>Background</a:t>
            </a:r>
            <a:endParaRPr lang="en-US" b="1"/>
          </a:p>
        </p:txBody>
      </p:sp>
      <p:sp>
        <p:nvSpPr>
          <p:cNvPr id="33" name="Rectangles 32"/>
          <p:cNvSpPr/>
          <p:nvPr/>
        </p:nvSpPr>
        <p:spPr>
          <a:xfrm>
            <a:off x="5304155" y="3231515"/>
            <a:ext cx="1427480" cy="106807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Worn</a:t>
            </a:r>
            <a:endParaRPr lang="en-US" b="1"/>
          </a:p>
          <a:p>
            <a:pPr algn="ctr"/>
            <a:r>
              <a:rPr lang="en-US" b="1"/>
              <a:t>Membrane</a:t>
            </a:r>
            <a:endParaRPr lang="en-US" b="1"/>
          </a:p>
          <a:p>
            <a:pPr algn="ctr"/>
            <a:r>
              <a:rPr lang="en-US" b="1"/>
              <a:t>Background </a:t>
            </a:r>
            <a:endParaRPr lang="en-US" b="1"/>
          </a:p>
        </p:txBody>
      </p:sp>
      <p:sp>
        <p:nvSpPr>
          <p:cNvPr id="34" name="Rectangles 33"/>
          <p:cNvSpPr/>
          <p:nvPr/>
        </p:nvSpPr>
        <p:spPr>
          <a:xfrm>
            <a:off x="7599680" y="1426210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Elastomer</a:t>
            </a:r>
            <a:endParaRPr lang="en-US" b="1"/>
          </a:p>
          <a:p>
            <a:pPr algn="ctr"/>
            <a:r>
              <a:rPr lang="en-US" b="1"/>
              <a:t>Deformation</a:t>
            </a:r>
            <a:endParaRPr lang="en-US" b="1"/>
          </a:p>
        </p:txBody>
      </p:sp>
      <p:sp>
        <p:nvSpPr>
          <p:cNvPr id="35" name="Rectangles 34"/>
          <p:cNvSpPr/>
          <p:nvPr/>
        </p:nvSpPr>
        <p:spPr>
          <a:xfrm>
            <a:off x="7599680" y="3283585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Diffuse</a:t>
            </a:r>
            <a:endParaRPr lang="en-US" b="1"/>
          </a:p>
          <a:p>
            <a:pPr algn="ctr"/>
            <a:r>
              <a:rPr lang="en-US" b="1"/>
              <a:t>and Specular</a:t>
            </a:r>
            <a:endParaRPr lang="en-US" b="1"/>
          </a:p>
          <a:p>
            <a:pPr algn="ctr"/>
            <a:r>
              <a:rPr lang="en-US" b="1"/>
              <a:t>Illumination</a:t>
            </a:r>
            <a:endParaRPr lang="en-US" b="1"/>
          </a:p>
        </p:txBody>
      </p:sp>
      <p:cxnSp>
        <p:nvCxnSpPr>
          <p:cNvPr id="36" name="Elbow Connector 35"/>
          <p:cNvCxnSpPr>
            <a:stCxn id="28" idx="1"/>
          </p:cNvCxnSpPr>
          <p:nvPr/>
        </p:nvCxnSpPr>
        <p:spPr>
          <a:xfrm rot="10800000" flipV="1">
            <a:off x="9180195" y="2943225"/>
            <a:ext cx="1330325" cy="104775"/>
          </a:xfrm>
          <a:prstGeom prst="bent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8390890" y="2713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8425815" y="2562225"/>
            <a:ext cx="300355" cy="317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8401685" y="3109595"/>
            <a:ext cx="352425" cy="3175"/>
          </a:xfrm>
          <a:prstGeom prst="bentConnector3">
            <a:avLst>
              <a:gd name="adj1" fmla="val 50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7574280" y="4375150"/>
            <a:ext cx="372110" cy="368300"/>
          </a:xfrm>
          <a:prstGeom prst="bentConnector3">
            <a:avLst>
              <a:gd name="adj1" fmla="val 50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4" idx="1"/>
          </p:cNvCxnSpPr>
          <p:nvPr/>
        </p:nvCxnSpPr>
        <p:spPr>
          <a:xfrm rot="5400000">
            <a:off x="9685655" y="3644900"/>
            <a:ext cx="1576705" cy="901065"/>
          </a:xfrm>
          <a:prstGeom prst="bentConnector3">
            <a:avLst>
              <a:gd name="adj1" fmla="val 47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51" idx="1"/>
          </p:cNvCxnSpPr>
          <p:nvPr/>
        </p:nvCxnSpPr>
        <p:spPr>
          <a:xfrm rot="10800000" flipV="1">
            <a:off x="8858885" y="4507865"/>
            <a:ext cx="1142365" cy="32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8157210" y="5741035"/>
            <a:ext cx="1470025" cy="7219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Tactile </a:t>
            </a:r>
            <a:endParaRPr lang="en-US" b="1"/>
          </a:p>
          <a:p>
            <a:pPr algn="ctr"/>
            <a:r>
              <a:rPr lang="en-US" b="1"/>
              <a:t>Image</a:t>
            </a:r>
            <a:endParaRPr lang="en-US" b="1"/>
          </a:p>
        </p:txBody>
      </p:sp>
      <p:cxnSp>
        <p:nvCxnSpPr>
          <p:cNvPr id="48" name="Elbow Connector 47"/>
          <p:cNvCxnSpPr/>
          <p:nvPr/>
        </p:nvCxnSpPr>
        <p:spPr>
          <a:xfrm>
            <a:off x="6029325" y="4315460"/>
            <a:ext cx="822325" cy="325120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lus 48"/>
          <p:cNvSpPr/>
          <p:nvPr/>
        </p:nvSpPr>
        <p:spPr>
          <a:xfrm>
            <a:off x="7397115" y="474535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7802245" y="4924425"/>
            <a:ext cx="588645" cy="17780"/>
          </a:xfrm>
          <a:prstGeom prst="bent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y 50"/>
          <p:cNvSpPr/>
          <p:nvPr/>
        </p:nvSpPr>
        <p:spPr>
          <a:xfrm>
            <a:off x="8574405" y="4745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9166225" y="45065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9738360" y="479425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9126220" y="5781675"/>
            <a:ext cx="1842770" cy="48895"/>
          </a:xfrm>
          <a:prstGeom prst="bentConnector5">
            <a:avLst>
              <a:gd name="adj1" fmla="val 465"/>
              <a:gd name="adj2" fmla="val -570779"/>
              <a:gd name="adj3" fmla="val 95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lus 55"/>
          <p:cNvSpPr/>
          <p:nvPr/>
        </p:nvSpPr>
        <p:spPr>
          <a:xfrm>
            <a:off x="8949690" y="525462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5400000" flipV="1">
            <a:off x="8742045" y="4907280"/>
            <a:ext cx="481330" cy="4337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3"/>
          </p:cNvCxnSpPr>
          <p:nvPr/>
        </p:nvCxnSpPr>
        <p:spPr>
          <a:xfrm rot="5400000">
            <a:off x="9371330" y="5034915"/>
            <a:ext cx="412750" cy="501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771900" y="4535170"/>
            <a:ext cx="2868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Making the membrane semi-transparent </a:t>
            </a:r>
            <a:endParaRPr lang="pt-PT" altLang="en-US" sz="1200"/>
          </a:p>
          <a:p>
            <a:r>
              <a:rPr lang="pt-PT" altLang="en-US" sz="1200"/>
              <a:t>due to wear, by merging with “visual” RGB</a:t>
            </a:r>
            <a:endParaRPr lang="pt-PT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0410825" y="4243705"/>
            <a:ext cx="1681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“cutting” the membrane due to tear</a:t>
            </a:r>
            <a:endParaRPr lang="pt-PT" altLang="en-US" sz="1200"/>
          </a:p>
          <a:p>
            <a:r>
              <a:rPr lang="pt-PT" altLang="en-US" sz="1200"/>
              <a:t>    1 - “cutting” the depth  map so that edges of the cut get illuminated</a:t>
            </a:r>
            <a:endParaRPr lang="pt-PT" altLang="en-US" sz="1200"/>
          </a:p>
          <a:p>
            <a:r>
              <a:rPr lang="pt-PT" altLang="en-US" sz="1200"/>
              <a:t>    2 - fully “cut” the  tactile image and merge with RGB (as the elastomer was removed by the cut)</a:t>
            </a:r>
            <a:endParaRPr lang="pt-PT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Presentation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danfergo</cp:lastModifiedBy>
  <cp:revision>8</cp:revision>
  <dcterms:created xsi:type="dcterms:W3CDTF">2024-01-15T20:32:19Z</dcterms:created>
  <dcterms:modified xsi:type="dcterms:W3CDTF">2024-01-15T20:32:19Z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