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30477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60953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91430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21907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1523848" algn="l" defTabSz="304770" rtl="0" eaLnBrk="1" latinLnBrk="0" hangingPunct="1">
      <a:defRPr sz="25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1828617" algn="l" defTabSz="304770" rtl="0" eaLnBrk="1" latinLnBrk="0" hangingPunct="1">
      <a:defRPr sz="25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2133387" algn="l" defTabSz="304770" rtl="0" eaLnBrk="1" latinLnBrk="0" hangingPunct="1">
      <a:defRPr sz="25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2438156" algn="l" defTabSz="304770" rtl="0" eaLnBrk="1" latinLnBrk="0" hangingPunct="1">
      <a:defRPr sz="25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7C5CB"/>
    <a:srgbClr val="5BFFFF"/>
    <a:srgbClr val="CC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1896" y="-24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2" y="6817784"/>
            <a:ext cx="27980217" cy="47032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12435417"/>
            <a:ext cx="23042033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304770" indent="0" algn="ctr">
              <a:buNone/>
              <a:defRPr/>
            </a:lvl2pPr>
            <a:lvl3pPr marL="609539" indent="0" algn="ctr">
              <a:buNone/>
              <a:defRPr/>
            </a:lvl3pPr>
            <a:lvl4pPr marL="914309" indent="0" algn="ctr">
              <a:buNone/>
              <a:defRPr/>
            </a:lvl4pPr>
            <a:lvl5pPr marL="1219078" indent="0" algn="ctr">
              <a:buNone/>
              <a:defRPr/>
            </a:lvl5pPr>
            <a:lvl6pPr marL="1523848" indent="0" algn="ctr">
              <a:buNone/>
              <a:defRPr/>
            </a:lvl6pPr>
            <a:lvl7pPr marL="1828617" indent="0" algn="ctr">
              <a:buNone/>
              <a:defRPr/>
            </a:lvl7pPr>
            <a:lvl8pPr marL="2133387" indent="0" algn="ctr">
              <a:buNone/>
              <a:defRPr/>
            </a:lvl8pPr>
            <a:lvl9pPr marL="243815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8E8CA-3D71-524E-9BA2-2A80F0E6D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F5B10-8937-2D45-9CFC-97269CE710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6" y="878417"/>
            <a:ext cx="7406217" cy="18726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09" y="878417"/>
            <a:ext cx="22119167" cy="18726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EFD52-F1D4-8F4F-869E-B6BC78C1B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6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878417"/>
            <a:ext cx="29626983" cy="365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45709" y="5120217"/>
            <a:ext cx="14762691" cy="1448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0" y="5120217"/>
            <a:ext cx="14762692" cy="1448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019CD-3CB3-AC40-93AF-401D47EBB1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53D0D-B3EB-D540-AC79-FDA215162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2"/>
            <a:ext cx="27980217" cy="4358217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2"/>
            <a:ext cx="27980217" cy="480060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4770" indent="0">
              <a:buNone/>
              <a:defRPr sz="1200"/>
            </a:lvl2pPr>
            <a:lvl3pPr marL="609539" indent="0">
              <a:buNone/>
              <a:defRPr sz="1100"/>
            </a:lvl3pPr>
            <a:lvl4pPr marL="914309" indent="0">
              <a:buNone/>
              <a:defRPr sz="900"/>
            </a:lvl4pPr>
            <a:lvl5pPr marL="1219078" indent="0">
              <a:buNone/>
              <a:defRPr sz="900"/>
            </a:lvl5pPr>
            <a:lvl6pPr marL="1523848" indent="0">
              <a:buNone/>
              <a:defRPr sz="900"/>
            </a:lvl6pPr>
            <a:lvl7pPr marL="1828617" indent="0">
              <a:buNone/>
              <a:defRPr sz="900"/>
            </a:lvl7pPr>
            <a:lvl8pPr marL="2133387" indent="0">
              <a:buNone/>
              <a:defRPr sz="900"/>
            </a:lvl8pPr>
            <a:lvl9pPr marL="243815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9CE02-92BB-CB4B-9163-018BFAE68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09" y="5120217"/>
            <a:ext cx="14762691" cy="1448435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0" y="5120217"/>
            <a:ext cx="14762692" cy="1448435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D5CF2-E8FC-134B-91FF-B47090684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4912784"/>
            <a:ext cx="14544675" cy="20468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70" indent="0">
              <a:buNone/>
              <a:defRPr sz="1300" b="1"/>
            </a:lvl2pPr>
            <a:lvl3pPr marL="609539" indent="0">
              <a:buNone/>
              <a:defRPr sz="1200" b="1"/>
            </a:lvl3pPr>
            <a:lvl4pPr marL="914309" indent="0">
              <a:buNone/>
              <a:defRPr sz="1100" b="1"/>
            </a:lvl4pPr>
            <a:lvl5pPr marL="1219078" indent="0">
              <a:buNone/>
              <a:defRPr sz="1100" b="1"/>
            </a:lvl5pPr>
            <a:lvl6pPr marL="1523848" indent="0">
              <a:buNone/>
              <a:defRPr sz="1100" b="1"/>
            </a:lvl6pPr>
            <a:lvl7pPr marL="1828617" indent="0">
              <a:buNone/>
              <a:defRPr sz="1100" b="1"/>
            </a:lvl7pPr>
            <a:lvl8pPr marL="2133387" indent="0">
              <a:buNone/>
              <a:defRPr sz="1100" b="1"/>
            </a:lvl8pPr>
            <a:lvl9pPr marL="243815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6959600"/>
            <a:ext cx="14544675" cy="1264390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7" y="4912784"/>
            <a:ext cx="14551025" cy="20468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70" indent="0">
              <a:buNone/>
              <a:defRPr sz="1300" b="1"/>
            </a:lvl2pPr>
            <a:lvl3pPr marL="609539" indent="0">
              <a:buNone/>
              <a:defRPr sz="1200" b="1"/>
            </a:lvl3pPr>
            <a:lvl4pPr marL="914309" indent="0">
              <a:buNone/>
              <a:defRPr sz="1100" b="1"/>
            </a:lvl4pPr>
            <a:lvl5pPr marL="1219078" indent="0">
              <a:buNone/>
              <a:defRPr sz="1100" b="1"/>
            </a:lvl5pPr>
            <a:lvl6pPr marL="1523848" indent="0">
              <a:buNone/>
              <a:defRPr sz="1100" b="1"/>
            </a:lvl6pPr>
            <a:lvl7pPr marL="1828617" indent="0">
              <a:buNone/>
              <a:defRPr sz="1100" b="1"/>
            </a:lvl7pPr>
            <a:lvl8pPr marL="2133387" indent="0">
              <a:buNone/>
              <a:defRPr sz="1100" b="1"/>
            </a:lvl8pPr>
            <a:lvl9pPr marL="243815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7" y="6959600"/>
            <a:ext cx="14551025" cy="1264390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43639-67A3-6148-A353-7316838124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6F147-3254-514D-888F-B3631A2247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10573-76B6-6B43-B206-4EAA12E5A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2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874184"/>
            <a:ext cx="10829925" cy="371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874184"/>
            <a:ext cx="18402300" cy="1872932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304770" indent="0">
              <a:buNone/>
              <a:defRPr sz="800"/>
            </a:lvl2pPr>
            <a:lvl3pPr marL="609539" indent="0">
              <a:buNone/>
              <a:defRPr sz="700"/>
            </a:lvl3pPr>
            <a:lvl4pPr marL="914309" indent="0">
              <a:buNone/>
              <a:defRPr sz="600"/>
            </a:lvl4pPr>
            <a:lvl5pPr marL="1219078" indent="0">
              <a:buNone/>
              <a:defRPr sz="600"/>
            </a:lvl5pPr>
            <a:lvl6pPr marL="1523848" indent="0">
              <a:buNone/>
              <a:defRPr sz="600"/>
            </a:lvl6pPr>
            <a:lvl7pPr marL="1828617" indent="0">
              <a:buNone/>
              <a:defRPr sz="600"/>
            </a:lvl7pPr>
            <a:lvl8pPr marL="2133387" indent="0">
              <a:buNone/>
              <a:defRPr sz="600"/>
            </a:lvl8pPr>
            <a:lvl9pPr marL="243815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8D2CC-0809-FF4C-880E-723BE0D6E5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15361709"/>
            <a:ext cx="19750617" cy="181398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1961092"/>
            <a:ext cx="19750617" cy="13166725"/>
          </a:xfrm>
        </p:spPr>
        <p:txBody>
          <a:bodyPr/>
          <a:lstStyle>
            <a:lvl1pPr marL="0" indent="0">
              <a:buNone/>
              <a:defRPr sz="2100"/>
            </a:lvl1pPr>
            <a:lvl2pPr marL="304770" indent="0">
              <a:buNone/>
              <a:defRPr sz="1900"/>
            </a:lvl2pPr>
            <a:lvl3pPr marL="609539" indent="0">
              <a:buNone/>
              <a:defRPr sz="1600"/>
            </a:lvl3pPr>
            <a:lvl4pPr marL="914309" indent="0">
              <a:buNone/>
              <a:defRPr sz="1300"/>
            </a:lvl4pPr>
            <a:lvl5pPr marL="1219078" indent="0">
              <a:buNone/>
              <a:defRPr sz="1300"/>
            </a:lvl5pPr>
            <a:lvl6pPr marL="1523848" indent="0">
              <a:buNone/>
              <a:defRPr sz="1300"/>
            </a:lvl6pPr>
            <a:lvl7pPr marL="1828617" indent="0">
              <a:buNone/>
              <a:defRPr sz="1300"/>
            </a:lvl7pPr>
            <a:lvl8pPr marL="2133387" indent="0">
              <a:buNone/>
              <a:defRPr sz="1300"/>
            </a:lvl8pPr>
            <a:lvl9pPr marL="2438156" indent="0">
              <a:buNone/>
              <a:defRPr sz="1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17175692"/>
            <a:ext cx="19750617" cy="2574925"/>
          </a:xfrm>
        </p:spPr>
        <p:txBody>
          <a:bodyPr/>
          <a:lstStyle>
            <a:lvl1pPr marL="0" indent="0">
              <a:buNone/>
              <a:defRPr sz="900"/>
            </a:lvl1pPr>
            <a:lvl2pPr marL="304770" indent="0">
              <a:buNone/>
              <a:defRPr sz="800"/>
            </a:lvl2pPr>
            <a:lvl3pPr marL="609539" indent="0">
              <a:buNone/>
              <a:defRPr sz="700"/>
            </a:lvl3pPr>
            <a:lvl4pPr marL="914309" indent="0">
              <a:buNone/>
              <a:defRPr sz="600"/>
            </a:lvl4pPr>
            <a:lvl5pPr marL="1219078" indent="0">
              <a:buNone/>
              <a:defRPr sz="600"/>
            </a:lvl5pPr>
            <a:lvl6pPr marL="1523848" indent="0">
              <a:buNone/>
              <a:defRPr sz="600"/>
            </a:lvl6pPr>
            <a:lvl7pPr marL="1828617" indent="0">
              <a:buNone/>
              <a:defRPr sz="600"/>
            </a:lvl7pPr>
            <a:lvl8pPr marL="2133387" indent="0">
              <a:buNone/>
              <a:defRPr sz="600"/>
            </a:lvl8pPr>
            <a:lvl9pPr marL="243815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21A7B-60DC-3F4B-893A-279C34D71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709" y="878417"/>
            <a:ext cx="2962698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13471" tIns="156736" rIns="313471" bIns="1567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709" y="5120217"/>
            <a:ext cx="29626983" cy="144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13471" tIns="156736" rIns="313471" bIns="156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709" y="19985567"/>
            <a:ext cx="7681383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13471" tIns="156736" rIns="313471" bIns="156736" numCol="1" anchor="t" anchorCtr="0" compatLnSpc="1">
            <a:prstTxWarp prst="textNoShape">
              <a:avLst/>
            </a:prstTxWarp>
          </a:bodyPr>
          <a:lstStyle>
            <a:lvl1pPr>
              <a:defRPr sz="47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909" y="19985567"/>
            <a:ext cx="10424583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13471" tIns="156736" rIns="313471" bIns="156736" numCol="1" anchor="t" anchorCtr="0" compatLnSpc="1">
            <a:prstTxWarp prst="textNoShape">
              <a:avLst/>
            </a:prstTxWarp>
          </a:bodyPr>
          <a:lstStyle>
            <a:lvl1pPr algn="ctr">
              <a:defRPr sz="47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309" y="19985567"/>
            <a:ext cx="7681383" cy="152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13471" tIns="156736" rIns="313471" bIns="156736" numCol="1" anchor="t" anchorCtr="0" compatLnSpc="1">
            <a:prstTxWarp prst="textNoShape">
              <a:avLst/>
            </a:prstTxWarp>
          </a:bodyPr>
          <a:lstStyle>
            <a:lvl1pPr algn="r">
              <a:defRPr sz="4700"/>
            </a:lvl1pPr>
          </a:lstStyle>
          <a:p>
            <a:fld id="{29E4DF72-7261-9D44-B970-15828CEAA9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135528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135528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135528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135528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135528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ea typeface="ＭＳ Ｐゴシック" charset="0"/>
        </a:defRPr>
      </a:lvl5pPr>
      <a:lvl6pPr marL="304770" algn="ctr" defTabSz="3135528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609539" algn="ctr" defTabSz="3135528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914309" algn="ctr" defTabSz="3135528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219078" algn="ctr" defTabSz="3135528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4633" indent="-1174633" algn="l" defTabSz="3135528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548212" indent="-980977" algn="l" defTabSz="313552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charset="0"/>
        </a:defRPr>
      </a:lvl2pPr>
      <a:lvl3pPr marL="3918617" indent="-783088" algn="l" defTabSz="3135528" rtl="0" eaLnBrk="0" fontAlgn="base" hangingPunct="0">
        <a:spcBef>
          <a:spcPct val="20000"/>
        </a:spcBef>
        <a:spcAft>
          <a:spcPct val="0"/>
        </a:spcAft>
        <a:buChar char="•"/>
        <a:defRPr sz="8300">
          <a:solidFill>
            <a:schemeClr val="tx1"/>
          </a:solidFill>
          <a:latin typeface="+mn-lt"/>
          <a:ea typeface="ＭＳ Ｐゴシック" charset="0"/>
        </a:defRPr>
      </a:lvl3pPr>
      <a:lvl4pPr marL="5485851" indent="-783088" algn="l" defTabSz="3135528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ea typeface="ＭＳ Ｐゴシック" charset="0"/>
        </a:defRPr>
      </a:lvl4pPr>
      <a:lvl5pPr marL="7054145" indent="-784147" algn="l" defTabSz="3135528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ea typeface="ＭＳ Ｐゴシック" charset="0"/>
        </a:defRPr>
      </a:lvl5pPr>
      <a:lvl6pPr marL="7358914" indent="-784147" algn="l" defTabSz="3135528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663684" indent="-784147" algn="l" defTabSz="3135528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7968453" indent="-784147" algn="l" defTabSz="3135528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273223" indent="-784147" algn="l" defTabSz="3135528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39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09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078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848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617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387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156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2-12-10 at 12.0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600" y="8077200"/>
            <a:ext cx="6959600" cy="1012451"/>
          </a:xfrm>
          <a:prstGeom prst="rect">
            <a:avLst/>
          </a:prstGeom>
        </p:spPr>
      </p:pic>
      <p:sp>
        <p:nvSpPr>
          <p:cNvPr id="2062" name="Text Box 36"/>
          <p:cNvSpPr txBox="1">
            <a:spLocks noChangeArrowheads="1"/>
          </p:cNvSpPr>
          <p:nvPr/>
        </p:nvSpPr>
        <p:spPr bwMode="auto">
          <a:xfrm>
            <a:off x="22118109" y="6197600"/>
            <a:ext cx="10241491" cy="61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89" tIns="57144" rIns="114289" bIns="57144">
            <a:spAutoFit/>
          </a:bodyPr>
          <a:lstStyle>
            <a:lvl1pPr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80962" indent="-380962" eaLnBrk="1" hangingPunct="1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To evaluate how close the sampled graph is to the original graph, we define our error as the D-statistic. Given two cumulative distribution functions P and Q defined over a discrete set S:</a:t>
            </a:r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marL="380962" indent="-380962" eaLnBrk="1" hangingPunct="1">
              <a:spcBef>
                <a:spcPct val="50000"/>
              </a:spcBef>
              <a:buFont typeface="Arial"/>
              <a:buChar char="•"/>
            </a:pPr>
            <a:r>
              <a:rPr lang="en-US" sz="2800" dirty="0" smtClean="0"/>
              <a:t>We examine the relationship between a given </a:t>
            </a:r>
            <a:r>
              <a:rPr lang="en-US" sz="2800" i="1" dirty="0" err="1" smtClean="0"/>
              <a:t>d</a:t>
            </a:r>
            <a:r>
              <a:rPr lang="en-US" sz="2800" i="1" baseline="-25000" dirty="0" err="1" smtClean="0"/>
              <a:t>max</a:t>
            </a:r>
            <a:r>
              <a:rPr lang="en-US" sz="2800" i="1" dirty="0" smtClean="0"/>
              <a:t> </a:t>
            </a:r>
            <a:r>
              <a:rPr lang="en-US" sz="2800" dirty="0" smtClean="0"/>
              <a:t>D-statistic tolerance and the minimum sampling percentage possible such that the D-statistic is below </a:t>
            </a:r>
            <a:r>
              <a:rPr lang="en-US" sz="2800" i="1" dirty="0" err="1" smtClean="0"/>
              <a:t>d</a:t>
            </a:r>
            <a:r>
              <a:rPr lang="en-US" sz="2800" i="1" baseline="-25000" dirty="0" err="1" smtClean="0"/>
              <a:t>max</a:t>
            </a:r>
            <a:r>
              <a:rPr lang="en-US" sz="2800" i="1" baseline="-25000" dirty="0" smtClean="0"/>
              <a:t> </a:t>
            </a:r>
            <a:r>
              <a:rPr lang="en-US" sz="2800" dirty="0" smtClean="0"/>
              <a:t>with 95% probability.  This is the explicit relationship that we aimed to find in our objective.</a:t>
            </a:r>
          </a:p>
          <a:p>
            <a:pPr eaLnBrk="1" hangingPunct="1">
              <a:spcBef>
                <a:spcPct val="50000"/>
              </a:spcBef>
            </a:pPr>
            <a:endParaRPr lang="en-US" sz="2800" dirty="0"/>
          </a:p>
        </p:txBody>
      </p:sp>
      <p:pic>
        <p:nvPicPr>
          <p:cNvPr id="15" name="Picture 14" descr="Screen Shot 2012-12-10 at 12.15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0" y="11709400"/>
            <a:ext cx="7416800" cy="1244600"/>
          </a:xfrm>
          <a:prstGeom prst="rect">
            <a:avLst/>
          </a:prstGeom>
        </p:spPr>
      </p:pic>
      <p:sp>
        <p:nvSpPr>
          <p:cNvPr id="2061" name="Rectangle 13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eaLnBrk="1" hangingPunct="1"/>
            <a:r>
              <a:rPr lang="en-US" sz="7500" b="1" dirty="0">
                <a:solidFill>
                  <a:schemeClr val="bg1"/>
                </a:solidFill>
                <a:latin typeface="Arial" charset="0"/>
              </a:rPr>
              <a:t>Sampling A Large Network: How Small Can My Sample Be?</a:t>
            </a:r>
            <a:r>
              <a:rPr lang="en-US" sz="4000" dirty="0">
                <a:latin typeface="Arial" charset="0"/>
              </a:rPr>
              <a:t/>
            </a:r>
            <a:br>
              <a:rPr lang="en-US" sz="4000" dirty="0">
                <a:latin typeface="Arial" charset="0"/>
              </a:rPr>
            </a:br>
            <a:r>
              <a:rPr lang="en-US" sz="4000" i="1" dirty="0">
                <a:solidFill>
                  <a:schemeClr val="bg1"/>
                </a:solidFill>
                <a:latin typeface="Arial" charset="0"/>
              </a:rPr>
              <a:t>Group 36: Dan Frank, </a:t>
            </a:r>
            <a:r>
              <a:rPr lang="en-US" sz="4000" i="1" dirty="0" err="1">
                <a:solidFill>
                  <a:schemeClr val="bg1"/>
                </a:solidFill>
                <a:latin typeface="Arial" charset="0"/>
              </a:rPr>
              <a:t>Zhiheng</a:t>
            </a:r>
            <a:r>
              <a:rPr lang="en-US" sz="4000" i="1" dirty="0">
                <a:solidFill>
                  <a:schemeClr val="bg1"/>
                </a:solidFill>
                <a:latin typeface="Arial" charset="0"/>
              </a:rPr>
              <a:t> Huang, Alvin Chyan</a:t>
            </a:r>
            <a:br>
              <a:rPr lang="en-US" sz="4000" i="1" dirty="0">
                <a:solidFill>
                  <a:schemeClr val="bg1"/>
                </a:solidFill>
                <a:latin typeface="Arial" charset="0"/>
              </a:rPr>
            </a:br>
            <a:r>
              <a:rPr lang="en-US" sz="4000" i="1" dirty="0">
                <a:solidFill>
                  <a:schemeClr val="bg1"/>
                </a:solidFill>
                <a:latin typeface="Arial" charset="0"/>
              </a:rPr>
              <a:t>Stanford University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366184" y="4978400"/>
            <a:ext cx="10420350" cy="914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14289" tIns="57144" rIns="114289" bIns="57144" anchor="ctr"/>
          <a:lstStyle/>
          <a:p>
            <a:pPr algn="ctr" defTabSz="3135528">
              <a:defRPr/>
            </a:pPr>
            <a:r>
              <a:rPr lang="en-US" sz="3600" b="1">
                <a:ea typeface="+mn-ea"/>
              </a:rPr>
              <a:t>Abstract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1110384" y="4978400"/>
            <a:ext cx="10420350" cy="914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14289" tIns="57144" rIns="114289" bIns="57144" anchor="ctr"/>
          <a:lstStyle/>
          <a:p>
            <a:pPr algn="ctr" defTabSz="3135528">
              <a:defRPr/>
            </a:pPr>
            <a:r>
              <a:rPr lang="en-US" sz="3600" b="1" dirty="0">
                <a:ea typeface="+mn-ea"/>
              </a:rPr>
              <a:t>Random Walk Sampling</a:t>
            </a:r>
            <a:endParaRPr lang="en-US" sz="3600" b="1" dirty="0">
              <a:ea typeface="+mn-ea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2047200" y="4978400"/>
            <a:ext cx="10420350" cy="914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14289" tIns="57144" rIns="114289" bIns="57144" anchor="ctr"/>
          <a:lstStyle/>
          <a:p>
            <a:pPr algn="ctr" defTabSz="3135528">
              <a:defRPr/>
            </a:pPr>
            <a:r>
              <a:rPr lang="en-US" sz="3600" b="1" dirty="0">
                <a:ea typeface="+mn-ea"/>
              </a:rPr>
              <a:t>Mathematical Background</a:t>
            </a:r>
            <a:endParaRPr lang="en-US" sz="3600" b="1" dirty="0">
              <a:ea typeface="+mn-ea"/>
            </a:endParaRPr>
          </a:p>
        </p:txBody>
      </p:sp>
      <p:sp>
        <p:nvSpPr>
          <p:cNvPr id="2054" name="Text Box 21"/>
          <p:cNvSpPr txBox="1">
            <a:spLocks noChangeArrowheads="1"/>
          </p:cNvSpPr>
          <p:nvPr/>
        </p:nvSpPr>
        <p:spPr bwMode="auto">
          <a:xfrm>
            <a:off x="548217" y="11120967"/>
            <a:ext cx="9967383" cy="104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89" tIns="57144" rIns="114289" bIns="57144">
            <a:spAutoFit/>
          </a:bodyPr>
          <a:lstStyle>
            <a:lvl1pPr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6100"/>
          </a:p>
        </p:txBody>
      </p:sp>
      <p:sp>
        <p:nvSpPr>
          <p:cNvPr id="2055" name="Text Box 22"/>
          <p:cNvSpPr txBox="1">
            <a:spLocks noChangeArrowheads="1"/>
          </p:cNvSpPr>
          <p:nvPr/>
        </p:nvSpPr>
        <p:spPr bwMode="auto">
          <a:xfrm>
            <a:off x="457200" y="11019367"/>
            <a:ext cx="10332509" cy="104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89" tIns="57144" rIns="114289" bIns="57144">
            <a:spAutoFit/>
          </a:bodyPr>
          <a:lstStyle>
            <a:lvl1pPr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610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355600" y="9753600"/>
            <a:ext cx="21173017" cy="914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14289" tIns="57144" rIns="114289" bIns="57144" anchor="ctr"/>
          <a:lstStyle/>
          <a:p>
            <a:pPr algn="ctr" defTabSz="3135528">
              <a:defRPr/>
            </a:pPr>
            <a:r>
              <a:rPr lang="en-US" sz="3600" b="1" dirty="0">
                <a:ea typeface="+mn-ea"/>
              </a:rPr>
              <a:t>Results</a:t>
            </a:r>
            <a:endParaRPr lang="en-US" sz="3600" b="1" dirty="0">
              <a:ea typeface="+mn-ea"/>
            </a:endParaRP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22047200" y="13360400"/>
            <a:ext cx="10420350" cy="914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14289" tIns="57144" rIns="114289" bIns="57144" anchor="ctr"/>
          <a:lstStyle/>
          <a:p>
            <a:pPr algn="ctr" defTabSz="3135528">
              <a:defRPr/>
            </a:pPr>
            <a:r>
              <a:rPr lang="en-US" sz="3600" b="1" dirty="0">
                <a:ea typeface="+mn-ea"/>
              </a:rPr>
              <a:t>Conclusion</a:t>
            </a:r>
            <a:endParaRPr lang="en-US" sz="3600" b="1" dirty="0">
              <a:ea typeface="+mn-ea"/>
            </a:endParaRPr>
          </a:p>
        </p:txBody>
      </p:sp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11246909" y="6096000"/>
            <a:ext cx="10150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89" tIns="57144" rIns="114289" bIns="57144"/>
          <a:lstStyle>
            <a:lvl1pPr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761924" indent="-761924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/>
              <a:t>Randomly select one start node.</a:t>
            </a:r>
          </a:p>
          <a:p>
            <a:pPr marL="761924" indent="-761924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/>
              <a:t>With probability 0.85 travel to a neighbor of the current node; with probability 0.15 fly back to start node.</a:t>
            </a:r>
          </a:p>
          <a:p>
            <a:pPr marL="761924" indent="-761924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/>
              <a:t>If we have sampled enough nodes, exit.</a:t>
            </a:r>
          </a:p>
          <a:p>
            <a:pPr marL="761924" indent="-761924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/>
              <a:t>After a period T if the number of new nodes visited is smaller than </a:t>
            </a:r>
            <a:r>
              <a:rPr lang="en-US" sz="2800" dirty="0" err="1" smtClean="0"/>
              <a:t>cT</a:t>
            </a:r>
            <a:r>
              <a:rPr lang="en-US" sz="2800" dirty="0" smtClean="0"/>
              <a:t>(0 &lt; c &lt; 1), go to 1; otherwise go to 2.</a:t>
            </a:r>
          </a:p>
          <a:p>
            <a:pPr marL="761924" indent="-761924" eaLnBrk="1" hangingPunct="1">
              <a:spcBef>
                <a:spcPct val="50000"/>
              </a:spcBef>
              <a:buFont typeface="Arial"/>
              <a:buChar char="•"/>
            </a:pPr>
            <a:endParaRPr lang="en-US" sz="2800" dirty="0" smtClean="0"/>
          </a:p>
        </p:txBody>
      </p:sp>
      <p:sp>
        <p:nvSpPr>
          <p:cNvPr id="2063" name="Text Box 40"/>
          <p:cNvSpPr txBox="1">
            <a:spLocks noChangeArrowheads="1"/>
          </p:cNvSpPr>
          <p:nvPr/>
        </p:nvSpPr>
        <p:spPr bwMode="auto">
          <a:xfrm>
            <a:off x="457200" y="6096000"/>
            <a:ext cx="1014941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89" tIns="57144" rIns="114289" bIns="57144"/>
          <a:lstStyle>
            <a:lvl1pPr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/>
              <a:t>The underlying problem we would like to investigate is that of a researcher who has developed a complicated algorithm he wishes to run on a large graph.  The algorithm outputs some quantity of interest but is too slow to run on the large graph, so instead </a:t>
            </a:r>
            <a:r>
              <a:rPr lang="en-US" sz="2800" dirty="0" smtClean="0"/>
              <a:t>we would like to sample the large graph to get a smaller similar graph where we can run the algorithm.  By similar we mean that the smaller graph preserves the properties of the original graph as much as possible. </a:t>
            </a:r>
            <a:endParaRPr lang="en-US" sz="2800" dirty="0"/>
          </a:p>
        </p:txBody>
      </p:sp>
      <p:pic>
        <p:nvPicPr>
          <p:cNvPr id="3" name="Picture 2" descr="cc_dstatvar_overla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10617200"/>
            <a:ext cx="7653867" cy="5740400"/>
          </a:xfrm>
          <a:prstGeom prst="rect">
            <a:avLst/>
          </a:prstGeom>
        </p:spPr>
      </p:pic>
      <p:pic>
        <p:nvPicPr>
          <p:cNvPr id="4" name="Picture 3" descr="cc_threshold_overla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6205200"/>
            <a:ext cx="7653867" cy="5740400"/>
          </a:xfrm>
          <a:prstGeom prst="rect">
            <a:avLst/>
          </a:prstGeom>
        </p:spPr>
      </p:pic>
      <p:pic>
        <p:nvPicPr>
          <p:cNvPr id="5" name="Picture 4" descr="dd_dstatvar_overlay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0617200"/>
            <a:ext cx="7653867" cy="5740400"/>
          </a:xfrm>
          <a:prstGeom prst="rect">
            <a:avLst/>
          </a:prstGeom>
        </p:spPr>
      </p:pic>
      <p:pic>
        <p:nvPicPr>
          <p:cNvPr id="6" name="Picture 5" descr="dd_threshold_overlay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6204637"/>
            <a:ext cx="7670800" cy="5753100"/>
          </a:xfrm>
          <a:prstGeom prst="rect">
            <a:avLst/>
          </a:prstGeom>
        </p:spPr>
      </p:pic>
      <p:pic>
        <p:nvPicPr>
          <p:cNvPr id="7" name="Picture 6" descr="enron_cc_dstatdist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200" y="10617200"/>
            <a:ext cx="7653867" cy="5740400"/>
          </a:xfrm>
          <a:prstGeom prst="rect">
            <a:avLst/>
          </a:prstGeom>
        </p:spPr>
      </p:pic>
      <p:pic>
        <p:nvPicPr>
          <p:cNvPr id="8" name="Picture 7" descr="enron_dd_dstatdistn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200" y="16205200"/>
            <a:ext cx="7653867" cy="574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80858" y="10905066"/>
            <a:ext cx="636404" cy="292382"/>
          </a:xfrm>
          <a:prstGeom prst="rect">
            <a:avLst/>
          </a:prstGeom>
          <a:noFill/>
        </p:spPr>
        <p:txBody>
          <a:bodyPr wrap="none" lIns="60954" tIns="30477" rIns="60954" bIns="30477" rtlCol="0">
            <a:spAutoFit/>
          </a:bodyPr>
          <a:lstStyle/>
          <a:p>
            <a:r>
              <a:rPr lang="en-US" sz="1500" dirty="0"/>
              <a:t>Enron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662400" y="16493067"/>
            <a:ext cx="636404" cy="292382"/>
          </a:xfrm>
          <a:prstGeom prst="rect">
            <a:avLst/>
          </a:prstGeom>
          <a:noFill/>
        </p:spPr>
        <p:txBody>
          <a:bodyPr wrap="none" lIns="60954" tIns="30477" rIns="60954" bIns="30477" rtlCol="0">
            <a:spAutoFit/>
          </a:bodyPr>
          <a:lstStyle/>
          <a:p>
            <a:r>
              <a:rPr lang="en-US" sz="1500" dirty="0"/>
              <a:t>Enron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48800" y="15087600"/>
            <a:ext cx="10210800" cy="6093970"/>
          </a:xfrm>
          <a:prstGeom prst="rect">
            <a:avLst/>
          </a:prstGeom>
          <a:noFill/>
        </p:spPr>
        <p:txBody>
          <a:bodyPr wrap="square" lIns="60954" tIns="30477" rIns="60954" bIns="30477" rtlCol="0">
            <a:spAutoFit/>
          </a:bodyPr>
          <a:lstStyle/>
          <a:p>
            <a:pPr marL="380962" indent="-380962">
              <a:buFont typeface="Arial"/>
              <a:buChar char="•"/>
            </a:pPr>
            <a:r>
              <a:rPr lang="en-US" sz="2800" dirty="0" smtClean="0"/>
              <a:t>The minimum sampling size depends heavily on the graph structure and the metric. </a:t>
            </a:r>
          </a:p>
          <a:p>
            <a:pPr marL="380962" indent="-380962">
              <a:buFont typeface="Arial"/>
              <a:buChar char="•"/>
            </a:pPr>
            <a:r>
              <a:rPr lang="en-US" sz="2800" dirty="0" smtClean="0"/>
              <a:t>It’s easy to estimate clustering coefficient from </a:t>
            </a:r>
            <a:r>
              <a:rPr lang="en-US" sz="2800" dirty="0" err="1" smtClean="0"/>
              <a:t>Gnm</a:t>
            </a:r>
            <a:r>
              <a:rPr lang="en-US" sz="2800" dirty="0" smtClean="0"/>
              <a:t> network samples but hard for degree distribution.</a:t>
            </a:r>
          </a:p>
          <a:p>
            <a:pPr marL="380962" indent="-380962">
              <a:buFont typeface="Arial"/>
              <a:buChar char="•"/>
            </a:pPr>
            <a:r>
              <a:rPr lang="en-US" sz="2800" dirty="0" smtClean="0"/>
              <a:t>Preferential Attachment network resembles real world graphs for degree distribution; clustering coefficient is hard to estimate with small sample size though.</a:t>
            </a:r>
          </a:p>
          <a:p>
            <a:pPr marL="380962" indent="-380962">
              <a:buFont typeface="Arial"/>
              <a:buChar char="•"/>
            </a:pPr>
            <a:r>
              <a:rPr lang="en-US" sz="2800" dirty="0" smtClean="0"/>
              <a:t>D-statistic of real world graphs increases linearly as sampling percentage decreases.</a:t>
            </a:r>
          </a:p>
          <a:p>
            <a:pPr marL="380962" indent="-380962">
              <a:buFont typeface="Arial"/>
              <a:buChar char="•"/>
            </a:pPr>
            <a:r>
              <a:rPr lang="en-US" sz="2800" dirty="0" smtClean="0"/>
              <a:t>When sampling percentage is too small, the variance is too high for us to get useful sampling (breaking point at around 15%).</a:t>
            </a:r>
          </a:p>
          <a:p>
            <a:pPr marL="380962" indent="-380962">
              <a:buFont typeface="Arial"/>
              <a:buChar char="•"/>
            </a:pPr>
            <a:r>
              <a:rPr lang="en-US" sz="2800" dirty="0" smtClean="0"/>
              <a:t>Further study might try to explore how graph structure influences sampling performance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369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MS PGothic</vt:lpstr>
      <vt:lpstr>Default Design</vt:lpstr>
      <vt:lpstr>Sampling A Large Network: How Small Can My Sample Be? Group 36: Dan Frank, Zhiheng Huang, Alvin Chyan Stanford University</vt:lpstr>
    </vt:vector>
  </TitlesOfParts>
  <Company>Graphicsland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Alvin Chyan</cp:lastModifiedBy>
  <cp:revision>28</cp:revision>
  <dcterms:created xsi:type="dcterms:W3CDTF">2004-07-26T21:45:23Z</dcterms:created>
  <dcterms:modified xsi:type="dcterms:W3CDTF">2012-12-10T09:09:59Z</dcterms:modified>
  <cp:category>research posters template</cp:category>
</cp:coreProperties>
</file>