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61b55afc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61b55af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61b55afc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61b55af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61b55afc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61b55afc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61b55afc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61b55afc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61b55afc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61b55afc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61b55af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61b55af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61b55afc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61b55afc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61b55af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61b55af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61b55afc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61b55afc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61b55af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61b55af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61b55af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61b55af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61b55afc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61b55afc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61b55afc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61b55afc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isa.gov/detecting-and-identifying-insider-threats" TargetMode="External"/><Relationship Id="rId4" Type="http://schemas.openxmlformats.org/officeDocument/2006/relationships/hyperlink" Target="https://www.coresecurity.com/blog/five-malicious-insider-threat-indicators-and-how-mitigate-risk" TargetMode="External"/><Relationship Id="rId5" Type="http://schemas.openxmlformats.org/officeDocument/2006/relationships/hyperlink" Target="https://dl.dod.cyber.mil/wp-content/uploads/trn/online/disa_cac_2022_final_web/pdf/DISA_CAC2022_InsiderThreat.pdf" TargetMode="External"/><Relationship Id="rId6" Type="http://schemas.openxmlformats.org/officeDocument/2006/relationships/hyperlink" Target="https://www.tessian.com/blog/insider-threat-statistics/" TargetMode="External"/><Relationship Id="rId7" Type="http://schemas.openxmlformats.org/officeDocument/2006/relationships/hyperlink" Target="https://www.proofpoint.com/us/resources/threat-reports/cost-of-insider-threats#:~:text=As%20the%202022%20Cost%20of,a%20third%20to%20%2415.38%20million" TargetMode="External"/><Relationship Id="rId8" Type="http://schemas.openxmlformats.org/officeDocument/2006/relationships/hyperlink" Target="https://arcticwolf.com/resources/blog/insider-threats-underscore-the-importance-of-managed-sie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Case Studies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INSIDER THREATS</a:t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13" y="1249525"/>
            <a:ext cx="30765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Insider Threat Monitoring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28% of firms report using automation to monitor user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14% of firms don’t monitor user behavior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28% of firms only monitor access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17% of firms only monitor specific user activity under specific circumstances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10% of firms only monitor user behavior </a:t>
            </a:r>
            <a:r>
              <a:rPr i="1" lang="en"/>
              <a:t>after</a:t>
            </a:r>
            <a:r>
              <a:rPr lang="en"/>
              <a:t> an incident has occured</a:t>
            </a:r>
            <a:endParaRPr sz="2500"/>
          </a:p>
        </p:txBody>
      </p:sp>
      <p:pic>
        <p:nvPicPr>
          <p:cNvPr id="167" name="Google Shape;1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613" y="2825200"/>
            <a:ext cx="4318776" cy="22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Insider Threat Detection through SIEM</a:t>
            </a:r>
            <a:endParaRPr/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SIEMs collect data across the entire network and enable security teams to easily analyze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SIEMs enable real time tracking of security threats across a company’s entire network,and are a foundational platform of Security Operations Centers (SOCs)</a:t>
            </a:r>
            <a:endParaRPr sz="2500"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37" y="2598672"/>
            <a:ext cx="3790925" cy="23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Insider Threat Detection through SIEM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SIEMs Provide: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storage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Threat intelligence aggregation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Threat detection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Threat Alerts and Notifications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Government Regulation compliance</a:t>
            </a:r>
            <a:endParaRPr sz="2300"/>
          </a:p>
        </p:txBody>
      </p:sp>
      <p:pic>
        <p:nvPicPr>
          <p:cNvPr id="181" name="Google Shape;1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274" y="796700"/>
            <a:ext cx="342667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-"/>
            </a:pPr>
            <a:r>
              <a:rPr lang="en" sz="1200" u="sng">
                <a:solidFill>
                  <a:srgbClr val="99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https://www.cisa.gov/detecting-and-identifying-insider-threats</a:t>
            </a:r>
            <a:endParaRPr sz="1200">
              <a:solidFill>
                <a:srgbClr val="9900FF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-"/>
            </a:pPr>
            <a:r>
              <a:rPr lang="en" sz="1200" u="sng">
                <a:solidFill>
                  <a:srgbClr val="99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https://www.coresecurity.com/blog/five-malicious-insider-threat-indicators-and-how-mitigate-risk</a:t>
            </a:r>
            <a:r>
              <a:rPr lang="en" sz="1200">
                <a:solidFill>
                  <a:srgbClr val="9900FF"/>
                </a:solidFill>
              </a:rPr>
              <a:t> </a:t>
            </a:r>
            <a:endParaRPr sz="1200">
              <a:solidFill>
                <a:srgbClr val="9900FF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-"/>
            </a:pPr>
            <a:r>
              <a:rPr lang="en" sz="1200" u="sng">
                <a:solidFill>
                  <a:srgbClr val="99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https://dl.dod.cyber.mil/wp-content/uploads/trn/online/disa_cac_2022_final_web/pdf/DISA_CAC2022_InsiderThreat.pdf</a:t>
            </a:r>
            <a:r>
              <a:rPr lang="en" sz="1200">
                <a:solidFill>
                  <a:srgbClr val="9900FF"/>
                </a:solidFill>
              </a:rPr>
              <a:t> </a:t>
            </a:r>
            <a:endParaRPr sz="1200">
              <a:solidFill>
                <a:srgbClr val="9900FF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-"/>
            </a:pPr>
            <a:r>
              <a:rPr lang="en" sz="1200" u="sng">
                <a:solidFill>
                  <a:srgbClr val="99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https://www.tessian.com/blog/insider-threat-statistics/</a:t>
            </a:r>
            <a:endParaRPr sz="1200">
              <a:solidFill>
                <a:srgbClr val="9900FF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-"/>
            </a:pPr>
            <a:r>
              <a:rPr lang="en" sz="1200" u="sng">
                <a:solidFill>
                  <a:srgbClr val="9900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https://www.proofpoint.com/us/resources/threat-reports/cost-of-insider-threats#:~:text=As%20the%202022%20Cost%20of,a%20third%20to%20%2415.38%20million</a:t>
            </a:r>
            <a:r>
              <a:rPr lang="en" sz="1200">
                <a:solidFill>
                  <a:srgbClr val="9900FF"/>
                </a:solidFill>
              </a:rPr>
              <a:t>.</a:t>
            </a:r>
            <a:endParaRPr sz="1200">
              <a:solidFill>
                <a:srgbClr val="9900FF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-"/>
            </a:pPr>
            <a:r>
              <a:rPr lang="en" sz="1200" u="sng">
                <a:solidFill>
                  <a:srgbClr val="9900F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https://arcticwolf.com/resources/blog/insider-threats-underscore-the-importance-of-managed-siem/</a:t>
            </a:r>
            <a:endParaRPr sz="1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98% of companies reports feeling a level of vulnerability to insider threats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of 2022, insider threat attacks have risen by over 44% in the past two years, with the average cost per incident reaching over $15 million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Failing to detect insider threats can lead to data loss and system downtime. As a result, companies can face steep costs, including fines, lawsuits, incident mitigation work and reputation damage.</a:t>
            </a:r>
            <a:endParaRPr/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324" y="2927925"/>
            <a:ext cx="2745350" cy="22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Insider Threat</a:t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malicious </a:t>
            </a:r>
            <a:r>
              <a:rPr i="1" lang="en" u="sng"/>
              <a:t>insider</a:t>
            </a:r>
            <a:r>
              <a:rPr lang="en"/>
              <a:t> is an adversary who operates inside the trusted computing base, basically a trusted adversary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 u="sng"/>
              <a:t>insider threat</a:t>
            </a:r>
            <a:r>
              <a:rPr lang="en"/>
              <a:t> is an adversarial model encompassing all possible malicious insiders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875" y="2141950"/>
            <a:ext cx="4884251" cy="28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Dangerous Insiders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Insider Threats typically breach systems either deliberately or accidentally, or through data theft, where an outsider steals an employee’s credentials and uses them to infiltrate the network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dangerous insiders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Privileged users and administrators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 employees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Third-parties and temporary workers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C-level executives who have access to the most sensitive and confidential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28"/>
          <p:cNvGrpSpPr/>
          <p:nvPr/>
        </p:nvGrpSpPr>
        <p:grpSpPr>
          <a:xfrm>
            <a:off x="2185650" y="4083481"/>
            <a:ext cx="4772701" cy="840618"/>
            <a:chOff x="1528925" y="4226681"/>
            <a:chExt cx="4772701" cy="840618"/>
          </a:xfrm>
        </p:grpSpPr>
        <p:pic>
          <p:nvPicPr>
            <p:cNvPr id="123" name="Google Shape;123;p28"/>
            <p:cNvPicPr preferRelativeResize="0"/>
            <p:nvPr/>
          </p:nvPicPr>
          <p:blipFill rotWithShape="1">
            <a:blip r:embed="rId3">
              <a:alphaModFix/>
            </a:blip>
            <a:srcRect b="0" l="0" r="0" t="50857"/>
            <a:stretch/>
          </p:blipFill>
          <p:spPr>
            <a:xfrm>
              <a:off x="1528925" y="4226681"/>
              <a:ext cx="2340301" cy="834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8"/>
            <p:cNvPicPr preferRelativeResize="0"/>
            <p:nvPr/>
          </p:nvPicPr>
          <p:blipFill rotWithShape="1">
            <a:blip r:embed="rId3">
              <a:alphaModFix/>
            </a:blip>
            <a:srcRect b="50857" l="0" r="0" t="0"/>
            <a:stretch/>
          </p:blipFill>
          <p:spPr>
            <a:xfrm>
              <a:off x="3961325" y="4233250"/>
              <a:ext cx="2340301" cy="8340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Insider Threat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Equifax Data Breach</a:t>
            </a:r>
            <a:r>
              <a:rPr lang="en"/>
              <a:t> - occurred because a single employee failed to follow security warnings and didn’t update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Amazon Insider Trading</a:t>
            </a:r>
            <a:r>
              <a:rPr lang="en"/>
              <a:t> - In 2020, confidential financial data was shared by an employee to their family members in a form of insider trading</a:t>
            </a:r>
            <a:endParaRPr/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25" y="2663820"/>
            <a:ext cx="4667500" cy="9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575" y="3591425"/>
            <a:ext cx="4088575" cy="12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 of Potential Insider Threats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 Circumstances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Financial Difficulties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Alcohol or substance abuse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Untreated mental health issues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Divorce/Death of a spouse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Unexplained or sudden Affluence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Unreported foreign contact and travel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Extreme, persistent interpersonal behavior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Hostile or Vindictive Behavior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Otherwise unusual behavior</a:t>
            </a:r>
            <a:endParaRPr sz="2300"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250" y="1336802"/>
            <a:ext cx="3505525" cy="3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 of Insider Threats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152475"/>
            <a:ext cx="511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Indicators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Unusual Logins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or repeated attempted use of unauthorized applications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 increase in escalated privileges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Excessive downloading of data</a:t>
            </a:r>
            <a:endParaRPr sz="2300"/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7325"/>
            <a:ext cx="4226700" cy="42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Insider Threat Incidents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corruption, deletion, and modification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Leaking sensitive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Denial of service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Theft of corporate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Negligence</a:t>
            </a:r>
            <a:endParaRPr/>
          </a:p>
        </p:txBody>
      </p:sp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450" y="1856650"/>
            <a:ext cx="3747699" cy="271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 of an Insider Threat Actor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- 64%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Espionage - 17%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 - 17%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Convenience - 3%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Grudge - 14%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Ideology - 1%</a:t>
            </a:r>
            <a:endParaRPr sz="2500"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403" y="1228850"/>
            <a:ext cx="5582026" cy="326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