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734dcbf56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734dcbf56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70e04124c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70e04124c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734dcbf56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734dcbf56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734dcbf56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734dcbf56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734dcbf56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734dcbf56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2"/>
                </a:solidFill>
              </a:rPr>
              <a:t>Module 3</a:t>
            </a:r>
            <a:endParaRPr>
              <a:solidFill>
                <a:schemeClr val="lt2"/>
              </a:solidFill>
            </a:endParaRPr>
          </a:p>
        </p:txBody>
      </p:sp>
      <p:sp>
        <p:nvSpPr>
          <p:cNvPr id="55" name="Google Shape;55;p13"/>
          <p:cNvSpPr txBox="1"/>
          <p:nvPr>
            <p:ph idx="1" type="subTitle"/>
          </p:nvPr>
        </p:nvSpPr>
        <p:spPr>
          <a:xfrm>
            <a:off x="311700" y="2834125"/>
            <a:ext cx="8520600" cy="792600"/>
          </a:xfrm>
          <a:prstGeom prst="rect">
            <a:avLst/>
          </a:prstGeom>
          <a:noFill/>
        </p:spPr>
        <p:txBody>
          <a:bodyPr anchorCtr="0" anchor="t" bIns="91425" lIns="91425" spcFirstLastPara="1" rIns="91425" wrap="square" tIns="91425">
            <a:normAutofit/>
          </a:bodyPr>
          <a:lstStyle/>
          <a:p>
            <a:pPr indent="0" lvl="0" marL="0" rtl="0" algn="ctr">
              <a:spcBef>
                <a:spcPts val="0"/>
              </a:spcBef>
              <a:spcAft>
                <a:spcPts val="0"/>
              </a:spcAft>
              <a:buNone/>
            </a:pPr>
            <a:r>
              <a:rPr lang="en"/>
              <a:t>System Users</a:t>
            </a:r>
            <a:endParaRPr/>
          </a:p>
        </p:txBody>
      </p:sp>
      <p:pic>
        <p:nvPicPr>
          <p:cNvPr id="56" name="Google Shape;56;p13"/>
          <p:cNvPicPr preferRelativeResize="0"/>
          <p:nvPr/>
        </p:nvPicPr>
        <p:blipFill>
          <a:blip r:embed="rId3">
            <a:alphaModFix/>
          </a:blip>
          <a:stretch>
            <a:fillRect/>
          </a:stretch>
        </p:blipFill>
        <p:spPr>
          <a:xfrm>
            <a:off x="3033713" y="1249525"/>
            <a:ext cx="3076575" cy="581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Learn about the importance of access levels and roles in cybersecurity</a:t>
            </a:r>
            <a:endParaRPr/>
          </a:p>
          <a:p>
            <a:pPr indent="-342900" lvl="0" marL="457200" rtl="0" algn="l">
              <a:spcBef>
                <a:spcPts val="0"/>
              </a:spcBef>
              <a:spcAft>
                <a:spcPts val="0"/>
              </a:spcAft>
              <a:buSzPts val="1800"/>
              <a:buChar char="●"/>
            </a:pPr>
            <a:r>
              <a:rPr lang="en"/>
              <a:t>Explore the differences between the different access levels in E</a:t>
            </a:r>
            <a:r>
              <a:rPr lang="en"/>
              <a:t>nigma</a:t>
            </a:r>
            <a:r>
              <a:rPr lang="en"/>
              <a:t> Glass</a:t>
            </a:r>
            <a:endParaRPr/>
          </a:p>
          <a:p>
            <a:pPr indent="-342900" lvl="0" marL="457200" rtl="0" algn="l">
              <a:spcBef>
                <a:spcPts val="0"/>
              </a:spcBef>
              <a:spcAft>
                <a:spcPts val="0"/>
              </a:spcAft>
              <a:buSzPts val="1800"/>
              <a:buChar char="●"/>
            </a:pPr>
            <a:r>
              <a:rPr lang="en"/>
              <a:t>Learn about the “user” role specifically and what that looks like in Enigma Glass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 Levels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Access levels are a </a:t>
            </a:r>
            <a:r>
              <a:rPr lang="en"/>
              <a:t>critical</a:t>
            </a:r>
            <a:r>
              <a:rPr lang="en"/>
              <a:t> defense against insider threats and accidents in the workplace.</a:t>
            </a:r>
            <a:endParaRPr/>
          </a:p>
          <a:p>
            <a:pPr indent="0" lvl="0" marL="0" rtl="0" algn="l">
              <a:spcBef>
                <a:spcPts val="1200"/>
              </a:spcBef>
              <a:spcAft>
                <a:spcPts val="0"/>
              </a:spcAft>
              <a:buClr>
                <a:schemeClr val="dk1"/>
              </a:buClr>
              <a:buSzPts val="1100"/>
              <a:buFont typeface="Arial"/>
              <a:buNone/>
            </a:pPr>
            <a:r>
              <a:rPr lang="en"/>
              <a:t>They give or restrict certain permissions and actions based on what access level you were given. The higher the access level, the more permissions you will have.</a:t>
            </a:r>
            <a:endParaRPr/>
          </a:p>
          <a:p>
            <a:pPr indent="0" lvl="0" marL="0" rtl="0" algn="l">
              <a:spcBef>
                <a:spcPts val="1200"/>
              </a:spcBef>
              <a:spcAft>
                <a:spcPts val="0"/>
              </a:spcAft>
              <a:buClr>
                <a:schemeClr val="dk1"/>
              </a:buClr>
              <a:buSzPts val="1100"/>
              <a:buFont typeface="Arial"/>
              <a:buNone/>
            </a:pPr>
            <a:r>
              <a:rPr lang="en"/>
              <a:t>Common access levels include guest, user, and administrator.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69" name="Google Shape;69;p15"/>
          <p:cNvPicPr preferRelativeResize="0"/>
          <p:nvPr/>
        </p:nvPicPr>
        <p:blipFill>
          <a:blip r:embed="rId3">
            <a:alphaModFix/>
          </a:blip>
          <a:stretch>
            <a:fillRect/>
          </a:stretch>
        </p:blipFill>
        <p:spPr>
          <a:xfrm>
            <a:off x="3313750" y="3358350"/>
            <a:ext cx="2516500" cy="13959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 Levels</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importance of access levels can vary </a:t>
            </a:r>
            <a:r>
              <a:rPr lang="en"/>
              <a:t>dramatically</a:t>
            </a:r>
            <a:r>
              <a:rPr lang="en"/>
              <a:t> depending on the size of a company’s security team. </a:t>
            </a:r>
            <a:endParaRPr/>
          </a:p>
          <a:p>
            <a:pPr indent="0" lvl="0" marL="0" rtl="0" algn="l">
              <a:spcBef>
                <a:spcPts val="1200"/>
              </a:spcBef>
              <a:spcAft>
                <a:spcPts val="0"/>
              </a:spcAft>
              <a:buNone/>
            </a:pPr>
            <a:r>
              <a:rPr lang="en"/>
              <a:t>A small company may simply only have on security analyst </a:t>
            </a:r>
            <a:r>
              <a:rPr lang="en"/>
              <a:t>whose</a:t>
            </a:r>
            <a:r>
              <a:rPr lang="en"/>
              <a:t> role is </a:t>
            </a:r>
            <a:r>
              <a:rPr lang="en"/>
              <a:t>administrator</a:t>
            </a:r>
            <a:r>
              <a:rPr lang="en"/>
              <a:t>.</a:t>
            </a:r>
            <a:endParaRPr/>
          </a:p>
          <a:p>
            <a:pPr indent="0" lvl="0" marL="0" rtl="0" algn="l">
              <a:spcBef>
                <a:spcPts val="1200"/>
              </a:spcBef>
              <a:spcAft>
                <a:spcPts val="1200"/>
              </a:spcAft>
              <a:buNone/>
            </a:pPr>
            <a:r>
              <a:rPr lang="en"/>
              <a:t>Larger companies may have several administrators and a large amount of regular users. They may also reserve guest or lower access accounts for trainees.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59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 Levels in Enigma Glass</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learning how to use </a:t>
            </a:r>
            <a:r>
              <a:rPr lang="en"/>
              <a:t>Enigma</a:t>
            </a:r>
            <a:r>
              <a:rPr lang="en"/>
              <a:t> Glass, individuals will be given accounts with the role of user.</a:t>
            </a:r>
            <a:endParaRPr/>
          </a:p>
          <a:p>
            <a:pPr indent="0" lvl="0" marL="0" rtl="0" algn="l">
              <a:spcBef>
                <a:spcPts val="1200"/>
              </a:spcBef>
              <a:spcAft>
                <a:spcPts val="1200"/>
              </a:spcAft>
              <a:buNone/>
            </a:pPr>
            <a:r>
              <a:rPr lang="en"/>
              <a:t>The user role is generally considered the standard access level. It gives users permissions to access all of the information they need, while restricting them from the information they do not need. </a:t>
            </a:r>
            <a:endParaRPr/>
          </a:p>
        </p:txBody>
      </p:sp>
      <p:pic>
        <p:nvPicPr>
          <p:cNvPr id="82" name="Google Shape;82;p17"/>
          <p:cNvPicPr preferRelativeResize="0"/>
          <p:nvPr/>
        </p:nvPicPr>
        <p:blipFill>
          <a:blip r:embed="rId3">
            <a:alphaModFix/>
          </a:blip>
          <a:stretch>
            <a:fillRect/>
          </a:stretch>
        </p:blipFill>
        <p:spPr>
          <a:xfrm>
            <a:off x="3145544" y="3495744"/>
            <a:ext cx="2852901" cy="1073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Users in </a:t>
            </a:r>
            <a:r>
              <a:rPr lang="en"/>
              <a:t>Enigma</a:t>
            </a:r>
            <a:r>
              <a:rPr lang="en"/>
              <a:t> Glass</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Users in Enigma Glass have access to 6 different modules by default.</a:t>
            </a:r>
            <a:endParaRPr/>
          </a:p>
          <a:p>
            <a:pPr indent="0" lvl="0" marL="0" rtl="0" algn="l">
              <a:spcBef>
                <a:spcPts val="1200"/>
              </a:spcBef>
              <a:spcAft>
                <a:spcPts val="0"/>
              </a:spcAft>
              <a:buNone/>
            </a:pPr>
            <a:r>
              <a:rPr lang="en"/>
              <a:t>These modules include dashboards, threat maps, discover, alerts, </a:t>
            </a:r>
            <a:endParaRPr/>
          </a:p>
          <a:p>
            <a:pPr indent="0" lvl="0" marL="0" rtl="0" algn="l">
              <a:spcBef>
                <a:spcPts val="0"/>
              </a:spcBef>
              <a:spcAft>
                <a:spcPts val="0"/>
              </a:spcAft>
              <a:buNone/>
            </a:pPr>
            <a:r>
              <a:rPr lang="en"/>
              <a:t>and log insights.</a:t>
            </a:r>
            <a:endParaRPr/>
          </a:p>
          <a:p>
            <a:pPr indent="0" lvl="0" marL="0" rtl="0" algn="l">
              <a:spcBef>
                <a:spcPts val="1000"/>
              </a:spcBef>
              <a:spcAft>
                <a:spcPts val="0"/>
              </a:spcAft>
              <a:buNone/>
            </a:pPr>
            <a:r>
              <a:rPr lang="en"/>
              <a:t>The user role also has access to four different types of dashboards </a:t>
            </a:r>
            <a:endParaRPr/>
          </a:p>
          <a:p>
            <a:pPr indent="0" lvl="0" marL="0" rtl="0" algn="l">
              <a:spcBef>
                <a:spcPts val="0"/>
              </a:spcBef>
              <a:spcAft>
                <a:spcPts val="0"/>
              </a:spcAft>
              <a:buNone/>
            </a:pPr>
            <a:r>
              <a:rPr lang="en"/>
              <a:t>and two different types of threat maps.</a:t>
            </a:r>
            <a:endParaRPr/>
          </a:p>
        </p:txBody>
      </p:sp>
      <p:pic>
        <p:nvPicPr>
          <p:cNvPr id="89" name="Google Shape;89;p18"/>
          <p:cNvPicPr preferRelativeResize="0"/>
          <p:nvPr/>
        </p:nvPicPr>
        <p:blipFill>
          <a:blip r:embed="rId3">
            <a:alphaModFix/>
          </a:blip>
          <a:stretch>
            <a:fillRect/>
          </a:stretch>
        </p:blipFill>
        <p:spPr>
          <a:xfrm>
            <a:off x="7384276" y="1647850"/>
            <a:ext cx="1521150" cy="3175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