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71" r:id="rId6"/>
    <p:sldId id="259" r:id="rId7"/>
    <p:sldId id="270" r:id="rId8"/>
    <p:sldId id="273" r:id="rId9"/>
    <p:sldId id="274" r:id="rId10"/>
    <p:sldId id="275" r:id="rId11"/>
    <p:sldId id="277" r:id="rId12"/>
    <p:sldId id="278" r:id="rId13"/>
    <p:sldId id="263" r:id="rId14"/>
    <p:sldId id="269" r:id="rId15"/>
    <p:sldId id="266" r:id="rId16"/>
    <p:sldId id="267" r:id="rId17"/>
    <p:sldId id="268" r:id="rId18"/>
    <p:sldId id="280" r:id="rId19"/>
    <p:sldId id="281" r:id="rId20"/>
    <p:sldId id="283" r:id="rId21"/>
    <p:sldId id="284" r:id="rId22"/>
    <p:sldId id="285" r:id="rId23"/>
    <p:sldId id="286" r:id="rId24"/>
    <p:sldId id="264" r:id="rId25"/>
    <p:sldId id="262" r:id="rId26"/>
    <p:sldId id="287" r:id="rId27"/>
    <p:sldId id="288" r:id="rId28"/>
    <p:sldId id="292" r:id="rId29"/>
    <p:sldId id="289" r:id="rId30"/>
    <p:sldId id="290" r:id="rId31"/>
    <p:sldId id="293" r:id="rId32"/>
    <p:sldId id="294" r:id="rId33"/>
    <p:sldId id="276" r:id="rId34"/>
    <p:sldId id="295" r:id="rId35"/>
    <p:sldId id="296" r:id="rId36"/>
    <p:sldId id="265" r:id="rId37"/>
    <p:sldId id="261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3D6751A-4BBC-43ED-9CC9-6D8E4BF1B68B}">
          <p14:sldIdLst>
            <p14:sldId id="256"/>
            <p14:sldId id="257"/>
            <p14:sldId id="260"/>
            <p14:sldId id="258"/>
            <p14:sldId id="271"/>
          </p14:sldIdLst>
        </p14:section>
        <p14:section name="Background" id="{8E00A5A9-811E-4AD2-9E49-7F36F648BB12}">
          <p14:sldIdLst>
            <p14:sldId id="259"/>
            <p14:sldId id="270"/>
            <p14:sldId id="273"/>
            <p14:sldId id="274"/>
            <p14:sldId id="275"/>
            <p14:sldId id="277"/>
            <p14:sldId id="278"/>
          </p14:sldIdLst>
        </p14:section>
        <p14:section name="Thread Scheduling" id="{00CE1E52-3006-4789-85CF-82F6973EEF5D}">
          <p14:sldIdLst>
            <p14:sldId id="263"/>
            <p14:sldId id="269"/>
            <p14:sldId id="266"/>
            <p14:sldId id="267"/>
            <p14:sldId id="268"/>
            <p14:sldId id="280"/>
            <p14:sldId id="281"/>
            <p14:sldId id="283"/>
            <p14:sldId id="284"/>
            <p14:sldId id="285"/>
            <p14:sldId id="286"/>
          </p14:sldIdLst>
        </p14:section>
        <p14:section name="Transition to Developments" id="{5598F69B-051A-424E-8CB9-4056EABD4ECC}">
          <p14:sldIdLst>
            <p14:sldId id="264"/>
          </p14:sldIdLst>
        </p14:section>
        <p14:section name="Bug Fixes to CFS" id="{292EBB91-4930-4096-8F31-04FFECC7E7B6}">
          <p14:sldIdLst>
            <p14:sldId id="262"/>
            <p14:sldId id="287"/>
            <p14:sldId id="288"/>
            <p14:sldId id="292"/>
            <p14:sldId id="289"/>
            <p14:sldId id="290"/>
            <p14:sldId id="293"/>
            <p14:sldId id="294"/>
          </p14:sldIdLst>
        </p14:section>
        <p14:section name="Shuffler" id="{1D1BDA72-031E-450A-B202-8386D7190F24}">
          <p14:sldIdLst>
            <p14:sldId id="276"/>
            <p14:sldId id="295"/>
          </p14:sldIdLst>
        </p14:section>
        <p14:section name="FLSCHED" id="{F3678A86-281D-40AC-9C05-06E157C3E6A1}">
          <p14:sldIdLst>
            <p14:sldId id="296"/>
          </p14:sldIdLst>
        </p14:section>
        <p14:section name="End" id="{B473DF66-401F-4834-8DCF-1D1709FABAC9}">
          <p14:sldIdLst>
            <p14:sldId id="265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D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1" autoAdjust="0"/>
    <p:restoredTop sz="94660"/>
  </p:normalViewPr>
  <p:slideViewPr>
    <p:cSldViewPr snapToGrid="0">
      <p:cViewPr>
        <p:scale>
          <a:sx n="100" d="100"/>
          <a:sy n="100" d="100"/>
        </p:scale>
        <p:origin x="120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1F30A-6772-4028-B8BE-3EE22FEE4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795848" y="592212"/>
            <a:ext cx="11565924" cy="1646302"/>
          </a:xfrm>
        </p:spPr>
        <p:txBody>
          <a:bodyPr/>
          <a:lstStyle/>
          <a:p>
            <a:r>
              <a:rPr lang="en-US" sz="3600" dirty="0"/>
              <a:t>Thread Scheduler Efficiency Improvements</a:t>
            </a:r>
            <a:br>
              <a:rPr lang="en-US" sz="3600" dirty="0"/>
            </a:br>
            <a:r>
              <a:rPr lang="en-US" sz="3600" dirty="0"/>
              <a:t>for Multicore Systems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1595194-3319-44B0-947C-2637DAB58E44}"/>
              </a:ext>
            </a:extLst>
          </p:cNvPr>
          <p:cNvSpPr txBox="1">
            <a:spLocks/>
          </p:cNvSpPr>
          <p:nvPr/>
        </p:nvSpPr>
        <p:spPr>
          <a:xfrm>
            <a:off x="1490591" y="5296930"/>
            <a:ext cx="7766936" cy="560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400"/>
              </a:spcBef>
            </a:pPr>
            <a:endParaRPr lang="en-US" sz="16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B86CB55-1999-4B9B-B7E6-978621748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039762"/>
            <a:ext cx="7766936" cy="3076832"/>
          </a:xfrm>
        </p:spPr>
        <p:txBody>
          <a:bodyPr>
            <a:normAutofit/>
          </a:bodyPr>
          <a:lstStyle/>
          <a:p>
            <a:pPr algn="ctr"/>
            <a:r>
              <a:rPr lang="en-US" sz="2600" dirty="0"/>
              <a:t>Daniel Collin Frazier</a:t>
            </a:r>
          </a:p>
          <a:p>
            <a:pPr algn="ctr">
              <a:spcBef>
                <a:spcPts val="2400"/>
              </a:spcBef>
            </a:pPr>
            <a:r>
              <a:rPr lang="en-US" dirty="0"/>
              <a:t>Division of Science and Mathematics</a:t>
            </a:r>
          </a:p>
          <a:p>
            <a:pPr algn="ctr">
              <a:spcBef>
                <a:spcPts val="400"/>
              </a:spcBef>
            </a:pPr>
            <a:r>
              <a:rPr lang="en-US" dirty="0"/>
              <a:t>University of Minnesota, Morris</a:t>
            </a:r>
          </a:p>
          <a:p>
            <a:pPr algn="ctr">
              <a:spcBef>
                <a:spcPts val="400"/>
              </a:spcBef>
            </a:pPr>
            <a:r>
              <a:rPr lang="en-US" dirty="0"/>
              <a:t>Morris, Minnesota, USA</a:t>
            </a:r>
          </a:p>
          <a:p>
            <a:pPr algn="ctr">
              <a:spcBef>
                <a:spcPts val="2400"/>
              </a:spcBef>
            </a:pPr>
            <a:r>
              <a:rPr lang="en-US" dirty="0"/>
              <a:t>18 November 2017</a:t>
            </a:r>
          </a:p>
          <a:p>
            <a:pPr algn="ctr">
              <a:spcBef>
                <a:spcPts val="400"/>
              </a:spcBef>
            </a:pPr>
            <a:r>
              <a:rPr lang="en-US" dirty="0"/>
              <a:t>UMM, Minnesota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CDF5E4-2A67-403E-B4D8-A365070E7F54}"/>
              </a:ext>
            </a:extLst>
          </p:cNvPr>
          <p:cNvSpPr txBox="1"/>
          <p:nvPr/>
        </p:nvSpPr>
        <p:spPr>
          <a:xfrm rot="1037535">
            <a:off x="-359783" y="5293109"/>
            <a:ext cx="34450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DRAFT</a:t>
            </a:r>
          </a:p>
          <a:p>
            <a:pPr algn="ctr"/>
            <a:r>
              <a:rPr lang="en-US" sz="28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Todos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in Yellow</a:t>
            </a:r>
          </a:p>
        </p:txBody>
      </p:sp>
    </p:spTree>
    <p:extLst>
      <p:ext uri="{BB962C8B-B14F-4D97-AF65-F5344CB8AC3E}">
        <p14:creationId xmlns:p14="http://schemas.microsoft.com/office/powerpoint/2010/main" val="2311983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A6342-AA3A-46B0-ACBB-BB87A6998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750" y="299049"/>
            <a:ext cx="8596668" cy="1320800"/>
          </a:xfrm>
        </p:spPr>
        <p:txBody>
          <a:bodyPr/>
          <a:lstStyle/>
          <a:p>
            <a:r>
              <a:rPr lang="en-US" dirty="0"/>
              <a:t>Race Condition (example)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C06A372-4100-4967-9614-1E91A07B7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5065" y="959449"/>
            <a:ext cx="6719806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20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E9CED-5A39-49BF-9563-8FD5937C2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536" y="1581057"/>
            <a:ext cx="8603644" cy="459187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Synchronicity</a:t>
            </a:r>
            <a:r>
              <a:rPr lang="en-US" dirty="0"/>
              <a:t> can achieved by employing </a:t>
            </a:r>
            <a:r>
              <a:rPr lang="en-US" dirty="0">
                <a:solidFill>
                  <a:schemeClr val="tx1"/>
                </a:solidFill>
              </a:rPr>
              <a:t>locks</a:t>
            </a:r>
          </a:p>
          <a:p>
            <a:r>
              <a:rPr lang="en-US" dirty="0"/>
              <a:t>When locks are used properly, they fix race conditions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Locks</a:t>
            </a:r>
            <a:r>
              <a:rPr lang="en-US" dirty="0"/>
              <a:t> secure </a:t>
            </a:r>
            <a:r>
              <a:rPr lang="en-US" i="1" dirty="0"/>
              <a:t>objects</a:t>
            </a:r>
            <a:r>
              <a:rPr lang="en-US" dirty="0"/>
              <a:t> or </a:t>
            </a:r>
            <a:r>
              <a:rPr lang="en-US" i="1" dirty="0"/>
              <a:t>data</a:t>
            </a:r>
            <a:r>
              <a:rPr lang="en-US" dirty="0"/>
              <a:t> shared</a:t>
            </a:r>
            <a:r>
              <a:rPr lang="en-US" i="1" dirty="0"/>
              <a:t> </a:t>
            </a:r>
            <a:r>
              <a:rPr lang="en-US" dirty="0"/>
              <a:t>between threads such that only one thread can read and write to it at one time</a:t>
            </a:r>
          </a:p>
          <a:p>
            <a:endParaRPr lang="en-US" dirty="0"/>
          </a:p>
          <a:p>
            <a:r>
              <a:rPr lang="en-US" dirty="0"/>
              <a:t>When a thread </a:t>
            </a:r>
            <a:r>
              <a:rPr lang="en-US" i="1" dirty="0"/>
              <a:t>locks</a:t>
            </a:r>
            <a:r>
              <a:rPr lang="en-US" dirty="0"/>
              <a:t> a lock, that thread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“acquires”</a:t>
            </a:r>
            <a:r>
              <a:rPr lang="en-US" dirty="0"/>
              <a:t> the lock</a:t>
            </a:r>
          </a:p>
          <a:p>
            <a:r>
              <a:rPr lang="en-US" dirty="0"/>
              <a:t>When a thread </a:t>
            </a:r>
            <a:r>
              <a:rPr lang="en-US" i="1" dirty="0"/>
              <a:t>unlocks</a:t>
            </a:r>
            <a:r>
              <a:rPr lang="en-US" dirty="0"/>
              <a:t> a lock, that thread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“releases”</a:t>
            </a:r>
            <a:r>
              <a:rPr lang="en-US" dirty="0"/>
              <a:t> the lock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Let’s fix the race condition in the previous example using locks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DD5971B8-AEDF-4A4F-A785-3ABA81D95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4878077" cy="632791"/>
          </a:xfrm>
        </p:spPr>
        <p:txBody>
          <a:bodyPr>
            <a:normAutofit fontScale="90000"/>
          </a:bodyPr>
          <a:lstStyle/>
          <a:p>
            <a:r>
              <a:rPr lang="en-US" dirty="0"/>
              <a:t>Synchronicity and Locks</a:t>
            </a:r>
          </a:p>
        </p:txBody>
      </p:sp>
    </p:spTree>
    <p:extLst>
      <p:ext uri="{BB962C8B-B14F-4D97-AF65-F5344CB8AC3E}">
        <p14:creationId xmlns:p14="http://schemas.microsoft.com/office/powerpoint/2010/main" val="2481929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A222-0E29-4B18-A826-07D230EC8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069" y="454325"/>
            <a:ext cx="8596668" cy="1320800"/>
          </a:xfrm>
        </p:spPr>
        <p:txBody>
          <a:bodyPr/>
          <a:lstStyle/>
          <a:p>
            <a:r>
              <a:rPr lang="en-US" dirty="0"/>
              <a:t>Lock Example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1DA255A-6461-4F10-A960-36AECC00C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7819" y="1114725"/>
            <a:ext cx="6223168" cy="563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21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0509A-6666-45C3-8F03-D2600104F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516D-08C5-41D9-94BA-396221B63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Establish needed concepts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Thread scheduling and load-balancing on Linux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Completely Fair Scheduler (CFS)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Cache and Scheduling Domains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Load Balance algorithm for the CFS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Bug fixes and two new developments to the Linux thread scheduler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80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F2EC-4AE3-4FB5-B1B5-9D6102455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Completely Fair Scheduler (CFS)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2515D-2D7F-4F44-8E64-A7E3EB354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2900"/>
            <a:ext cx="8847666" cy="47130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Default Linux Thread Scheduler (there are others)</a:t>
            </a:r>
          </a:p>
          <a:p>
            <a:r>
              <a:rPr lang="en-US" dirty="0"/>
              <a:t>Handles which threads are executed at what times and on which CPU cores</a:t>
            </a:r>
          </a:p>
          <a:p>
            <a:r>
              <a:rPr lang="en-US" dirty="0"/>
              <a:t>Spend a </a:t>
            </a:r>
            <a:r>
              <a:rPr lang="en-US" i="1" dirty="0"/>
              <a:t>fair</a:t>
            </a:r>
            <a:r>
              <a:rPr lang="en-US" dirty="0"/>
              <a:t> amount of runtime on all threads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scheduler </a:t>
            </a:r>
            <a:r>
              <a:rPr lang="en-US" i="1" dirty="0"/>
              <a:t>switches</a:t>
            </a:r>
            <a:r>
              <a:rPr lang="en-US" dirty="0"/>
              <a:t> active threads by saving and restoring thread and processor state information.</a:t>
            </a:r>
          </a:p>
          <a:p>
            <a:r>
              <a:rPr lang="en-US" dirty="0"/>
              <a:t>Switching active threads and processes are called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context switches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CFS implementation for single-core systems is simple</a:t>
            </a:r>
          </a:p>
          <a:p>
            <a:r>
              <a:rPr lang="en-US" dirty="0"/>
              <a:t>So for now, let’s assume single-core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We will cover what thread and process state information consist of after covering the CFS.</a:t>
            </a:r>
          </a:p>
        </p:txBody>
      </p:sp>
    </p:spTree>
    <p:extLst>
      <p:ext uri="{BB962C8B-B14F-4D97-AF65-F5344CB8AC3E}">
        <p14:creationId xmlns:p14="http://schemas.microsoft.com/office/powerpoint/2010/main" val="3479385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F2EC-4AE3-4FB5-B1B5-9D6102455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Completely Fair Scheduler (CFS)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2515D-2D7F-4F44-8E64-A7E3EB354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5055"/>
            <a:ext cx="9368366" cy="2509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Implementation of the weighted fair queueing (WFQ) scheduling algorithm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Goal:</a:t>
            </a:r>
            <a:endParaRPr lang="en-US" b="1" dirty="0"/>
          </a:p>
          <a:p>
            <a:r>
              <a:rPr lang="en-US" dirty="0"/>
              <a:t>Make sure all threads run at least once within an arbitrary interval of CPU cycles</a:t>
            </a:r>
          </a:p>
          <a:p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Timeslice</a:t>
            </a:r>
            <a:r>
              <a:rPr lang="en-US" dirty="0"/>
              <a:t> CPU cycles evenly amongst threads, prioritizing higher weights*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8714B2-365E-4F60-BEE8-2533AAE0DF10}"/>
              </a:ext>
            </a:extLst>
          </p:cNvPr>
          <p:cNvSpPr txBox="1"/>
          <p:nvPr/>
        </p:nvSpPr>
        <p:spPr>
          <a:xfrm>
            <a:off x="1679568" y="4767253"/>
            <a:ext cx="1590676" cy="58477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  <a:p>
            <a:r>
              <a:rPr lang="en-US" sz="1400" dirty="0"/>
              <a:t>weight=.5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6C7D95-9184-401C-9494-5FCC685B0107}"/>
              </a:ext>
            </a:extLst>
          </p:cNvPr>
          <p:cNvSpPr txBox="1"/>
          <p:nvPr/>
        </p:nvSpPr>
        <p:spPr>
          <a:xfrm>
            <a:off x="3355966" y="4767253"/>
            <a:ext cx="1590676" cy="58477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  <a:p>
            <a:r>
              <a:rPr lang="en-US" sz="1400" dirty="0"/>
              <a:t>weight=1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56A7CA-FECA-418D-8F0C-AB03B89ABF60}"/>
              </a:ext>
            </a:extLst>
          </p:cNvPr>
          <p:cNvSpPr txBox="1"/>
          <p:nvPr/>
        </p:nvSpPr>
        <p:spPr>
          <a:xfrm>
            <a:off x="5020534" y="4767253"/>
            <a:ext cx="1590676" cy="58477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Thread 3</a:t>
            </a:r>
          </a:p>
          <a:p>
            <a:r>
              <a:rPr lang="en-US" sz="1400" dirty="0"/>
              <a:t>weight=0.25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50790E-FB90-49F0-81F1-BC3AA4BCC2C9}"/>
              </a:ext>
            </a:extLst>
          </p:cNvPr>
          <p:cNvSpPr txBox="1"/>
          <p:nvPr/>
        </p:nvSpPr>
        <p:spPr>
          <a:xfrm>
            <a:off x="6708773" y="4761019"/>
            <a:ext cx="1590676" cy="58477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Thread 4</a:t>
            </a:r>
          </a:p>
          <a:p>
            <a:r>
              <a:rPr lang="en-US" sz="1400" dirty="0"/>
              <a:t>weight=0.5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EB0221-2DBC-47AB-B313-758864EA2D09}"/>
              </a:ext>
            </a:extLst>
          </p:cNvPr>
          <p:cNvSpPr txBox="1"/>
          <p:nvPr/>
        </p:nvSpPr>
        <p:spPr>
          <a:xfrm>
            <a:off x="4092928" y="3216704"/>
            <a:ext cx="1878894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CPU Core</a:t>
            </a:r>
          </a:p>
          <a:p>
            <a:r>
              <a:rPr lang="en-US" sz="1400" dirty="0"/>
              <a:t>1000 </a:t>
            </a:r>
            <a:r>
              <a:rPr lang="en-US" sz="1200" dirty="0"/>
              <a:t>CPU cycle interval</a:t>
            </a:r>
            <a:endParaRPr lang="en-US" sz="14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78BEAF4-69C7-4C91-B79C-6C478C5C3428}"/>
              </a:ext>
            </a:extLst>
          </p:cNvPr>
          <p:cNvCxnSpPr>
            <a:cxnSpLocks/>
          </p:cNvCxnSpPr>
          <p:nvPr/>
        </p:nvCxnSpPr>
        <p:spPr>
          <a:xfrm>
            <a:off x="1679575" y="4115305"/>
            <a:ext cx="66198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FE8F05B-2E09-48FE-8840-44A7579391B6}"/>
              </a:ext>
            </a:extLst>
          </p:cNvPr>
          <p:cNvCxnSpPr>
            <a:cxnSpLocks/>
          </p:cNvCxnSpPr>
          <p:nvPr/>
        </p:nvCxnSpPr>
        <p:spPr>
          <a:xfrm>
            <a:off x="5032375" y="3801479"/>
            <a:ext cx="0" cy="273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314482F-B348-4273-93FE-59B2BC69A1D8}"/>
              </a:ext>
            </a:extLst>
          </p:cNvPr>
          <p:cNvCxnSpPr>
            <a:cxnSpLocks/>
          </p:cNvCxnSpPr>
          <p:nvPr/>
        </p:nvCxnSpPr>
        <p:spPr>
          <a:xfrm>
            <a:off x="1679568" y="4114534"/>
            <a:ext cx="0" cy="64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1E4AE1-6591-44A2-BE12-435A53919DCC}"/>
              </a:ext>
            </a:extLst>
          </p:cNvPr>
          <p:cNvCxnSpPr>
            <a:cxnSpLocks/>
          </p:cNvCxnSpPr>
          <p:nvPr/>
        </p:nvCxnSpPr>
        <p:spPr>
          <a:xfrm flipH="1">
            <a:off x="3355966" y="4114534"/>
            <a:ext cx="9" cy="64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6A40649-F75B-4485-9AA9-033EF0CFF162}"/>
              </a:ext>
            </a:extLst>
          </p:cNvPr>
          <p:cNvCxnSpPr>
            <a:cxnSpLocks/>
          </p:cNvCxnSpPr>
          <p:nvPr/>
        </p:nvCxnSpPr>
        <p:spPr>
          <a:xfrm>
            <a:off x="6608251" y="4114534"/>
            <a:ext cx="5919" cy="64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F9272A1-0657-40DD-B50D-F2CEFE6CE71E}"/>
              </a:ext>
            </a:extLst>
          </p:cNvPr>
          <p:cNvCxnSpPr>
            <a:cxnSpLocks/>
          </p:cNvCxnSpPr>
          <p:nvPr/>
        </p:nvCxnSpPr>
        <p:spPr>
          <a:xfrm>
            <a:off x="8299449" y="4114534"/>
            <a:ext cx="0" cy="64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D065F9B-42D3-4255-8706-3BE18CD443F3}"/>
              </a:ext>
            </a:extLst>
          </p:cNvPr>
          <p:cNvSpPr txBox="1"/>
          <p:nvPr/>
        </p:nvSpPr>
        <p:spPr>
          <a:xfrm>
            <a:off x="1662840" y="4424039"/>
            <a:ext cx="137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A7C993-916A-4866-87B1-0CA0235B45A9}"/>
              </a:ext>
            </a:extLst>
          </p:cNvPr>
          <p:cNvSpPr txBox="1"/>
          <p:nvPr/>
        </p:nvSpPr>
        <p:spPr>
          <a:xfrm>
            <a:off x="3367807" y="4416110"/>
            <a:ext cx="136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444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BE48943-AF23-445B-9977-DAF718FA0ECD}"/>
              </a:ext>
            </a:extLst>
          </p:cNvPr>
          <p:cNvSpPr txBox="1"/>
          <p:nvPr/>
        </p:nvSpPr>
        <p:spPr>
          <a:xfrm>
            <a:off x="6051035" y="4420047"/>
            <a:ext cx="54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E852B2E-F4FB-4765-9A07-19199E86AF01}"/>
              </a:ext>
            </a:extLst>
          </p:cNvPr>
          <p:cNvSpPr txBox="1"/>
          <p:nvPr/>
        </p:nvSpPr>
        <p:spPr>
          <a:xfrm>
            <a:off x="7735934" y="4424039"/>
            <a:ext cx="56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57BCC9F-E7DC-48D4-8036-B8BC60126922}"/>
              </a:ext>
            </a:extLst>
          </p:cNvPr>
          <p:cNvSpPr txBox="1"/>
          <p:nvPr/>
        </p:nvSpPr>
        <p:spPr>
          <a:xfrm>
            <a:off x="325345" y="4437776"/>
            <a:ext cx="13345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/>
              <a:t>Timeslices</a:t>
            </a:r>
            <a:endParaRPr lang="en-US" sz="1600" b="1" dirty="0"/>
          </a:p>
          <a:p>
            <a:pPr algn="ctr"/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(max runtime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in interval)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7852A2-10DC-45F1-92A0-6933B2DDADB7}"/>
              </a:ext>
            </a:extLst>
          </p:cNvPr>
          <p:cNvSpPr txBox="1"/>
          <p:nvPr/>
        </p:nvSpPr>
        <p:spPr>
          <a:xfrm>
            <a:off x="561070" y="6334780"/>
            <a:ext cx="1095453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* Disclaimer: priority (PR) and niceness (NI) values are responsible for determining</a:t>
            </a:r>
            <a:br>
              <a:rPr lang="en-US" sz="1400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process priority (and weights) on Linux. We won’t get into that here.</a:t>
            </a:r>
            <a:endParaRPr lang="en-US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FBBD9D8-288F-453A-ABAA-0F65DCE20C3B}"/>
              </a:ext>
            </a:extLst>
          </p:cNvPr>
          <p:cNvSpPr txBox="1"/>
          <p:nvPr/>
        </p:nvSpPr>
        <p:spPr>
          <a:xfrm>
            <a:off x="677334" y="5648417"/>
            <a:ext cx="911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instance of the CFS uses a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runqueue</a:t>
            </a:r>
            <a:r>
              <a:rPr lang="en-US" dirty="0"/>
              <a:t> to chose which of these threads run.</a:t>
            </a:r>
          </a:p>
        </p:txBody>
      </p:sp>
    </p:spTree>
    <p:extLst>
      <p:ext uri="{BB962C8B-B14F-4D97-AF65-F5344CB8AC3E}">
        <p14:creationId xmlns:p14="http://schemas.microsoft.com/office/powerpoint/2010/main" val="2259163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EC72186-7F9F-4C7C-9AC4-BC56CBB8097F}"/>
              </a:ext>
            </a:extLst>
          </p:cNvPr>
          <p:cNvSpPr/>
          <p:nvPr/>
        </p:nvSpPr>
        <p:spPr>
          <a:xfrm>
            <a:off x="7119824" y="609600"/>
            <a:ext cx="4710932" cy="395111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DDE7FC3-DEE4-4D34-BD11-6FFAE6730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1788"/>
            <a:ext cx="6179019" cy="4525600"/>
          </a:xfrm>
        </p:spPr>
        <p:txBody>
          <a:bodyPr>
            <a:normAutofit/>
          </a:bodyPr>
          <a:lstStyle/>
          <a:p>
            <a:r>
              <a:rPr lang="en-US" dirty="0"/>
              <a:t>While a thread is running it accumulates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vruntime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When </a:t>
            </a:r>
            <a:r>
              <a:rPr lang="en-US" dirty="0" err="1">
                <a:solidFill>
                  <a:schemeClr val="tx1"/>
                </a:solidFill>
              </a:rPr>
              <a:t>vruntime</a:t>
            </a:r>
            <a:r>
              <a:rPr lang="en-US" dirty="0">
                <a:solidFill>
                  <a:schemeClr val="tx1"/>
                </a:solidFill>
              </a:rPr>
              <a:t> reaches the maximum, the running thread is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preempted</a:t>
            </a:r>
            <a:r>
              <a:rPr lang="en-US" dirty="0">
                <a:solidFill>
                  <a:schemeClr val="tx1"/>
                </a:solidFill>
              </a:rPr>
              <a:t> (replaced) by another thread.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A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runqueue</a:t>
            </a:r>
            <a:r>
              <a:rPr lang="en-US" dirty="0"/>
              <a:t> is a priority queue that sorts on </a:t>
            </a:r>
            <a:r>
              <a:rPr lang="en-US" dirty="0" err="1"/>
              <a:t>vruntime</a:t>
            </a:r>
            <a:r>
              <a:rPr lang="en-US" dirty="0"/>
              <a:t>.</a:t>
            </a:r>
          </a:p>
          <a:p>
            <a:r>
              <a:rPr lang="en-US" dirty="0"/>
              <a:t>When the scheduler chooses a replacement thread, it selects the thread with the minimum </a:t>
            </a:r>
            <a:r>
              <a:rPr lang="en-US" dirty="0" err="1"/>
              <a:t>vruntime</a:t>
            </a:r>
            <a:r>
              <a:rPr lang="en-US" dirty="0"/>
              <a:t> from the </a:t>
            </a:r>
            <a:r>
              <a:rPr lang="en-US" dirty="0" err="1"/>
              <a:t>runqueue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priority queue of choice on Linux is a red-black tree. In the example on the right, Thread 1 would be selected.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8AEDC-8D86-4ECE-A991-1CEEC7632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Runqueues</a:t>
            </a:r>
            <a:r>
              <a:rPr lang="en-US" dirty="0"/>
              <a:t> in CFS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EE5B17-6DCD-4DED-8EB0-CD1D540EA1A5}"/>
              </a:ext>
            </a:extLst>
          </p:cNvPr>
          <p:cNvSpPr txBox="1"/>
          <p:nvPr/>
        </p:nvSpPr>
        <p:spPr>
          <a:xfrm>
            <a:off x="7119824" y="3599292"/>
            <a:ext cx="1548713" cy="800219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  <a:p>
            <a:r>
              <a:rPr lang="en-US" sz="1400" dirty="0"/>
              <a:t>weight=.5</a:t>
            </a:r>
          </a:p>
          <a:p>
            <a:r>
              <a:rPr lang="en-US" sz="1400" dirty="0" err="1"/>
              <a:t>vruntime</a:t>
            </a:r>
            <a:r>
              <a:rPr lang="en-US" sz="1400" dirty="0"/>
              <a:t>=3 /222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222B64-EE03-4947-9334-B8D1C68A731E}"/>
              </a:ext>
            </a:extLst>
          </p:cNvPr>
          <p:cNvSpPr txBox="1"/>
          <p:nvPr/>
        </p:nvSpPr>
        <p:spPr>
          <a:xfrm>
            <a:off x="7850734" y="2505543"/>
            <a:ext cx="1635606" cy="80021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  <a:p>
            <a:r>
              <a:rPr lang="en-US" sz="1400" dirty="0"/>
              <a:t>weight=1</a:t>
            </a:r>
          </a:p>
          <a:p>
            <a:r>
              <a:rPr lang="en-US" sz="1400" dirty="0" err="1"/>
              <a:t>vruntime</a:t>
            </a:r>
            <a:r>
              <a:rPr lang="en-US" sz="1400" dirty="0"/>
              <a:t>=10 /444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6E648A-FE77-4E39-A0BB-4B2CE4AAA3BF}"/>
              </a:ext>
            </a:extLst>
          </p:cNvPr>
          <p:cNvSpPr txBox="1"/>
          <p:nvPr/>
        </p:nvSpPr>
        <p:spPr>
          <a:xfrm>
            <a:off x="9927246" y="2505543"/>
            <a:ext cx="1731364" cy="80021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Thread 3</a:t>
            </a:r>
          </a:p>
          <a:p>
            <a:r>
              <a:rPr lang="en-US" sz="1400" dirty="0"/>
              <a:t>weight=0.25</a:t>
            </a:r>
          </a:p>
          <a:p>
            <a:r>
              <a:rPr lang="en-US" sz="1400" dirty="0" err="1"/>
              <a:t>vruntime</a:t>
            </a:r>
            <a:r>
              <a:rPr lang="en-US" sz="1400" dirty="0"/>
              <a:t>=110 /112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267B92-CA73-4379-ACA5-802B84193167}"/>
              </a:ext>
            </a:extLst>
          </p:cNvPr>
          <p:cNvSpPr txBox="1"/>
          <p:nvPr/>
        </p:nvSpPr>
        <p:spPr>
          <a:xfrm>
            <a:off x="8871164" y="1291679"/>
            <a:ext cx="1646414" cy="80021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Thread 4</a:t>
            </a:r>
          </a:p>
          <a:p>
            <a:r>
              <a:rPr lang="en-US" sz="1400" dirty="0"/>
              <a:t>weight=0.5</a:t>
            </a:r>
          </a:p>
          <a:p>
            <a:r>
              <a:rPr lang="en-US" sz="1400" dirty="0" err="1"/>
              <a:t>vruntime</a:t>
            </a:r>
            <a:r>
              <a:rPr lang="en-US" sz="1400" dirty="0"/>
              <a:t>=70 /222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CA70185-F90D-4809-83BC-37AC463AA22A}"/>
              </a:ext>
            </a:extLst>
          </p:cNvPr>
          <p:cNvCxnSpPr>
            <a:cxnSpLocks/>
            <a:stCxn id="24" idx="2"/>
            <a:endCxn id="22" idx="0"/>
          </p:cNvCxnSpPr>
          <p:nvPr/>
        </p:nvCxnSpPr>
        <p:spPr>
          <a:xfrm rot="5400000">
            <a:off x="8974632" y="1785803"/>
            <a:ext cx="413645" cy="10258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07B7F3C-91C0-4980-9EDC-CE83D514EAE1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 rot="16200000" flipH="1">
            <a:off x="10036827" y="1749441"/>
            <a:ext cx="413645" cy="10985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A245615-7A07-40DF-8527-1E8A221D537E}"/>
              </a:ext>
            </a:extLst>
          </p:cNvPr>
          <p:cNvCxnSpPr>
            <a:cxnSpLocks/>
            <a:stCxn id="22" idx="2"/>
            <a:endCxn id="21" idx="0"/>
          </p:cNvCxnSpPr>
          <p:nvPr/>
        </p:nvCxnSpPr>
        <p:spPr>
          <a:xfrm rot="5400000">
            <a:off x="8134594" y="3065349"/>
            <a:ext cx="293530" cy="7743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8EEB86-1774-4D20-BFC3-3F32EF9B3DA3}"/>
              </a:ext>
            </a:extLst>
          </p:cNvPr>
          <p:cNvSpPr txBox="1"/>
          <p:nvPr/>
        </p:nvSpPr>
        <p:spPr>
          <a:xfrm>
            <a:off x="7894181" y="609600"/>
            <a:ext cx="3685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+mj-lt"/>
              </a:rPr>
              <a:t>Example </a:t>
            </a:r>
            <a:r>
              <a:rPr lang="en-US" sz="3200" dirty="0" err="1">
                <a:solidFill>
                  <a:schemeClr val="accent1"/>
                </a:solidFill>
                <a:latin typeface="+mj-lt"/>
              </a:rPr>
              <a:t>Runqueue</a:t>
            </a:r>
            <a:endParaRPr lang="en-US" sz="32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350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9455C-C24E-46B5-8157-7C60F65C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 dirty="0" err="1"/>
              <a:t>Runqueues</a:t>
            </a:r>
            <a:r>
              <a:rPr lang="en-US" dirty="0"/>
              <a:t> in CFS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D6BAF-D70D-4353-A488-83A8AC526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(no longer assuming single-core implementation)</a:t>
            </a:r>
          </a:p>
          <a:p>
            <a:r>
              <a:rPr lang="en-US" dirty="0"/>
              <a:t>If all cores shared a single </a:t>
            </a:r>
            <a:r>
              <a:rPr lang="en-US" dirty="0" err="1"/>
              <a:t>runqueue</a:t>
            </a:r>
            <a:r>
              <a:rPr lang="en-US" dirty="0"/>
              <a:t>, cores would be doing frequent expensive book-keeping in order to search for available work</a:t>
            </a:r>
          </a:p>
          <a:p>
            <a:r>
              <a:rPr lang="en-US" dirty="0"/>
              <a:t>Each core should have its own </a:t>
            </a:r>
            <a:r>
              <a:rPr lang="en-US" dirty="0" err="1"/>
              <a:t>runqueue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is sufficiently vague… Let’s take a closer look.</a:t>
            </a:r>
          </a:p>
          <a:p>
            <a:r>
              <a:rPr lang="en-US" dirty="0"/>
              <a:t>In order to understand the motivation for multiple </a:t>
            </a:r>
            <a:r>
              <a:rPr lang="en-US" dirty="0" err="1"/>
              <a:t>runqueues</a:t>
            </a:r>
            <a:r>
              <a:rPr lang="en-US" dirty="0"/>
              <a:t>, we need to know some about cache and processor state.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(it will also help us later on)</a:t>
            </a:r>
          </a:p>
        </p:txBody>
      </p:sp>
    </p:spTree>
    <p:extLst>
      <p:ext uri="{BB962C8B-B14F-4D97-AF65-F5344CB8AC3E}">
        <p14:creationId xmlns:p14="http://schemas.microsoft.com/office/powerpoint/2010/main" val="324779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E9CED-5A39-49BF-9563-8FD5937C2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700" y="1242391"/>
            <a:ext cx="9055099" cy="52854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Process state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Consists of resources that each of the processes’ threads should have access to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Compiled code and data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Sockets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File handles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Process control block (Logistical information)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Thread state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The scheduler uses the following information for thread execution and in order to pause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and resume execution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Run-time stack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(when a thread is made, what’s in its stack?)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Clone of the CPUs registers from when the thread was last </a:t>
            </a:r>
            <a:r>
              <a:rPr lang="en-US" i="1" dirty="0">
                <a:solidFill>
                  <a:schemeClr val="tx1"/>
                </a:solidFill>
              </a:rPr>
              <a:t>active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(including the instruction pointer, to resume processing)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Processor states contain much more information than thread states, thus context switches between threads of different processes are more expensive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DD5971B8-AEDF-4A4F-A785-3ABA81D95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4878077" cy="632791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 and Thread state</a:t>
            </a:r>
          </a:p>
        </p:txBody>
      </p:sp>
    </p:spTree>
    <p:extLst>
      <p:ext uri="{BB962C8B-B14F-4D97-AF65-F5344CB8AC3E}">
        <p14:creationId xmlns:p14="http://schemas.microsoft.com/office/powerpoint/2010/main" val="2386835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B12E0-214E-45C5-A8F7-6FD58B0A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4887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CPU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8D974-553F-4D7D-8FF0-951655B4A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3306"/>
            <a:ext cx="5467497" cy="49859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Cache</a:t>
            </a:r>
            <a:r>
              <a:rPr lang="en-US" sz="1600" dirty="0"/>
              <a:t> and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</a:t>
            </a:r>
            <a:r>
              <a:rPr lang="en-US" sz="1600" dirty="0">
                <a:solidFill>
                  <a:schemeClr val="tx1"/>
                </a:solidFill>
              </a:rPr>
              <a:t> in general </a:t>
            </a:r>
            <a:r>
              <a:rPr lang="en-US" sz="1600" dirty="0"/>
              <a:t>exist in a hierarchy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Levels of cache are labelled L1, L2, L3, etc.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L1 cache is also called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last level cache</a:t>
            </a: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How cache is distributed depends on the machine: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cache can exist </a:t>
            </a:r>
            <a:r>
              <a:rPr lang="en-US" i="1" dirty="0"/>
              <a:t>on</a:t>
            </a:r>
            <a:r>
              <a:rPr lang="en-US" dirty="0"/>
              <a:t>, </a:t>
            </a:r>
            <a:r>
              <a:rPr lang="en-US" i="1" dirty="0"/>
              <a:t>built-in to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or </a:t>
            </a:r>
            <a:r>
              <a:rPr lang="en-US" i="1" dirty="0"/>
              <a:t>outside</a:t>
            </a:r>
            <a:r>
              <a:rPr lang="en-US" dirty="0"/>
              <a:t> a processor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Cache can be one </a:t>
            </a:r>
            <a:r>
              <a:rPr lang="en-US" i="1" dirty="0"/>
              <a:t>per processor,</a:t>
            </a:r>
            <a:br>
              <a:rPr lang="en-US" i="1" dirty="0"/>
            </a:br>
            <a:r>
              <a:rPr lang="en-US" dirty="0"/>
              <a:t>or one </a:t>
            </a:r>
            <a:r>
              <a:rPr lang="en-US" i="1" dirty="0"/>
              <a:t>per n cores</a:t>
            </a:r>
            <a:endParaRPr lang="en-US" dirty="0"/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Locality</a:t>
            </a:r>
            <a:r>
              <a:rPr lang="en-US" sz="1600" dirty="0"/>
              <a:t>: Speed of memory read and writes decreases as distance from CPU increases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Cache is the fastest form of memory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Any memory in L</a:t>
            </a:r>
            <a:r>
              <a:rPr lang="en-US" sz="1200" b="1" dirty="0"/>
              <a:t>i</a:t>
            </a:r>
            <a:r>
              <a:rPr lang="en-US" sz="1600" dirty="0"/>
              <a:t> cache exists in L</a:t>
            </a:r>
            <a:r>
              <a:rPr lang="en-US" sz="1200" b="1" dirty="0"/>
              <a:t>i+1</a:t>
            </a:r>
            <a:r>
              <a:rPr lang="en-US" sz="1600" dirty="0"/>
              <a:t> cache and RAM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Any changes to memory shared by two L1 caches must </a:t>
            </a:r>
            <a:r>
              <a:rPr lang="en-US" sz="1600" dirty="0" err="1"/>
              <a:t>propogate</a:t>
            </a:r>
            <a:r>
              <a:rPr lang="en-US" sz="1600" dirty="0"/>
              <a:t> to the other to maintain correctness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CB33C7E-8A1B-47A3-BF46-2A11C9260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9785" y="1630711"/>
            <a:ext cx="5548354" cy="40161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601D501-3492-4B00-92D9-447C70089455}"/>
              </a:ext>
            </a:extLst>
          </p:cNvPr>
          <p:cNvSpPr txBox="1"/>
          <p:nvPr/>
        </p:nvSpPr>
        <p:spPr>
          <a:xfrm>
            <a:off x="7155543" y="23222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AC8C3B-C11A-438A-BF5E-7F9CCC45F28D}"/>
              </a:ext>
            </a:extLst>
          </p:cNvPr>
          <p:cNvSpPr/>
          <p:nvPr/>
        </p:nvSpPr>
        <p:spPr>
          <a:xfrm>
            <a:off x="7431314" y="648866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http://flylib.com/books/en/4.414.1.135/1/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5C9380-C1AA-45CE-AB6F-F9874F188B1B}"/>
              </a:ext>
            </a:extLst>
          </p:cNvPr>
          <p:cNvSpPr txBox="1"/>
          <p:nvPr/>
        </p:nvSpPr>
        <p:spPr>
          <a:xfrm>
            <a:off x="6314739" y="1245287"/>
            <a:ext cx="5378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typical memory setup</a:t>
            </a:r>
          </a:p>
        </p:txBody>
      </p:sp>
    </p:spTree>
    <p:extLst>
      <p:ext uri="{BB962C8B-B14F-4D97-AF65-F5344CB8AC3E}">
        <p14:creationId xmlns:p14="http://schemas.microsoft.com/office/powerpoint/2010/main" val="913170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40D00-627A-4F0C-A700-A185897AC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BC240-1958-4FC0-B473-81E035FD2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794657" cy="3880773"/>
          </a:xfrm>
        </p:spPr>
        <p:txBody>
          <a:bodyPr/>
          <a:lstStyle/>
          <a:p>
            <a:r>
              <a:rPr lang="en-US" dirty="0"/>
              <a:t>The thread scheduler is an important system component that is always running</a:t>
            </a:r>
          </a:p>
          <a:p>
            <a:r>
              <a:rPr lang="en-US" dirty="0"/>
              <a:t>It manages the runtime that programs receive</a:t>
            </a:r>
          </a:p>
          <a:p>
            <a:r>
              <a:rPr lang="en-US" dirty="0"/>
              <a:t>Because it is a system component, it must be as efficient as possible</a:t>
            </a:r>
          </a:p>
          <a:p>
            <a:pPr lvl="1"/>
            <a:r>
              <a:rPr lang="en-US" dirty="0"/>
              <a:t>Reduce time spent doing critical managerial tasks </a:t>
            </a:r>
            <a:r>
              <a:rPr lang="en-US" sz="1400" dirty="0"/>
              <a:t>(time spent in the “critical section”)</a:t>
            </a:r>
            <a:endParaRPr lang="en-US" dirty="0"/>
          </a:p>
          <a:p>
            <a:r>
              <a:rPr lang="en-US" dirty="0"/>
              <a:t>The problem of thread scheduling has been around since the 1960s and for a while, scheduling implementation was largely unchanged</a:t>
            </a:r>
          </a:p>
          <a:p>
            <a:r>
              <a:rPr lang="en-US" dirty="0"/>
              <a:t>Increasing hardware requirements in the early 2000s made the problem more complex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39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9455C-C24E-46B5-8157-7C60F65C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 dirty="0" err="1"/>
              <a:t>Runqueues</a:t>
            </a:r>
            <a:r>
              <a:rPr lang="en-US" dirty="0"/>
              <a:t> in CFS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D6BAF-D70D-4353-A488-83A8AC526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9156"/>
            <a:ext cx="8596668" cy="4673600"/>
          </a:xfrm>
        </p:spPr>
        <p:txBody>
          <a:bodyPr>
            <a:normAutofit/>
          </a:bodyPr>
          <a:lstStyle/>
          <a:p>
            <a:r>
              <a:rPr lang="en-US" dirty="0"/>
              <a:t>Considering cache locality and the size of process state information, it would be disadvantageous for the CFS running on each core to consult </a:t>
            </a:r>
            <a:r>
              <a:rPr lang="en-US" dirty="0" err="1"/>
              <a:t>runqueues</a:t>
            </a:r>
            <a:r>
              <a:rPr lang="en-US" dirty="0"/>
              <a:t> external to that core, this is why multiple </a:t>
            </a:r>
            <a:r>
              <a:rPr lang="en-US" dirty="0" err="1"/>
              <a:t>runqueues</a:t>
            </a:r>
            <a:r>
              <a:rPr lang="en-US" dirty="0"/>
              <a:t> are necessary.</a:t>
            </a:r>
          </a:p>
          <a:p>
            <a:r>
              <a:rPr lang="en-US" dirty="0"/>
              <a:t>The load on each core’s </a:t>
            </a:r>
            <a:r>
              <a:rPr lang="en-US" dirty="0" err="1"/>
              <a:t>runqueue</a:t>
            </a:r>
            <a:r>
              <a:rPr lang="en-US" dirty="0"/>
              <a:t> must stay balanced.</a:t>
            </a:r>
          </a:p>
          <a:p>
            <a:r>
              <a:rPr lang="en-US" dirty="0"/>
              <a:t>In order to do so most schedulers, including the CFS, periodically run a load-balancing algorithm.</a:t>
            </a:r>
          </a:p>
          <a:p>
            <a:endParaRPr lang="en-US" dirty="0"/>
          </a:p>
          <a:p>
            <a:r>
              <a:rPr lang="en-US" dirty="0"/>
              <a:t>My first primary source </a:t>
            </a:r>
            <a:r>
              <a:rPr lang="en-US" dirty="0" err="1"/>
              <a:t>Lozi</a:t>
            </a:r>
            <a:r>
              <a:rPr lang="en-US" dirty="0"/>
              <a:t>, Lepers, Funston, Gaud, </a:t>
            </a:r>
            <a:r>
              <a:rPr lang="en-US" dirty="0" err="1"/>
              <a:t>Quéma</a:t>
            </a:r>
            <a:r>
              <a:rPr lang="en-US" dirty="0"/>
              <a:t> and </a:t>
            </a:r>
            <a:r>
              <a:rPr lang="en-US" dirty="0" err="1"/>
              <a:t>Fedorova</a:t>
            </a:r>
            <a:br>
              <a:rPr lang="en-US" dirty="0"/>
            </a:br>
            <a:r>
              <a:rPr lang="en-US" dirty="0"/>
              <a:t>detailed four issues with the CFS and load balancer.</a:t>
            </a:r>
          </a:p>
          <a:p>
            <a:r>
              <a:rPr lang="en-US" dirty="0"/>
              <a:t>Some of these bugs have been present for a decade because they were difficult to detect and required new tools to spot.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(verify dates, maybe all?)</a:t>
            </a:r>
          </a:p>
          <a:p>
            <a:pPr marL="0" indent="0">
              <a:buNone/>
            </a:pP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Let’s look at the load balancer so that we can get to these bugs!</a:t>
            </a:r>
          </a:p>
          <a:p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604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FA646-DA1E-4585-9E8C-A4E3EA979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CFS Load Balancer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96201-E672-482E-93BD-ED1ECC454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2588"/>
            <a:ext cx="8596668" cy="5346523"/>
          </a:xfrm>
        </p:spPr>
        <p:txBody>
          <a:bodyPr>
            <a:normAutofit/>
          </a:bodyPr>
          <a:lstStyle/>
          <a:p>
            <a:r>
              <a:rPr lang="en-US" dirty="0"/>
              <a:t>Threads are assigned a metric called </a:t>
            </a:r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load</a:t>
            </a:r>
            <a:r>
              <a:rPr lang="en-US" dirty="0">
                <a:solidFill>
                  <a:schemeClr val="tx1"/>
                </a:solidFill>
              </a:rPr>
              <a:t> to best distribute threads to cores</a:t>
            </a:r>
          </a:p>
          <a:p>
            <a:r>
              <a:rPr lang="en-US" dirty="0">
                <a:solidFill>
                  <a:schemeClr val="tx1"/>
                </a:solidFill>
              </a:rPr>
              <a:t>Defining load is trickier than you might expect, but for the sake of brevity here is how it is defined: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Load metric is a combination* of a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thread’s weights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average CPU use</a:t>
            </a:r>
            <a:r>
              <a:rPr lang="en-US" sz="2000" dirty="0">
                <a:solidFill>
                  <a:schemeClr val="tx1"/>
                </a:solidFill>
              </a:rPr>
              <a:t> divided by the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number of threads</a:t>
            </a:r>
            <a:r>
              <a:rPr lang="en-US" sz="2000" dirty="0">
                <a:solidFill>
                  <a:schemeClr val="tx1"/>
                </a:solidFill>
              </a:rPr>
              <a:t> in the parent process.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We divide so that two processes with the same priority, but a different number of threads, still receive a fair amount of time</a:t>
            </a:r>
          </a:p>
          <a:p>
            <a:r>
              <a:rPr lang="en-US" dirty="0">
                <a:solidFill>
                  <a:schemeClr val="tx1"/>
                </a:solidFill>
              </a:rPr>
              <a:t>We factor in the average CPU use so that if you have a program with high priority that isn’t busy, then it shouldn’t need to be scheduled until it is busy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* </a:t>
            </a:r>
            <a:r>
              <a:rPr lang="en-US" sz="1600" dirty="0" err="1">
                <a:solidFill>
                  <a:schemeClr val="tx1">
                    <a:lumMod val="75000"/>
                  </a:schemeClr>
                </a:solidFill>
              </a:rPr>
              <a:t>Lozi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 et al. did not mention what kind of “combination”</a:t>
            </a:r>
          </a:p>
          <a:p>
            <a:endParaRPr lang="en-US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303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FA646-DA1E-4585-9E8C-A4E3EA979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CFS Load Balancer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96201-E672-482E-93BD-ED1ECC454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8099"/>
            <a:ext cx="8715022" cy="44659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For efficient balancing, new threads in a process are first considered to be placed on the first core, then nearby cores</a:t>
            </a:r>
          </a:p>
          <a:p>
            <a:r>
              <a:rPr lang="en-US" dirty="0">
                <a:solidFill>
                  <a:schemeClr val="tx1"/>
                </a:solidFill>
              </a:rPr>
              <a:t>This is accomplished using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scheduling domains</a:t>
            </a:r>
          </a:p>
          <a:p>
            <a:r>
              <a:rPr lang="en-US" dirty="0">
                <a:solidFill>
                  <a:schemeClr val="tx1"/>
                </a:solidFill>
              </a:rPr>
              <a:t>Scheduling domains differ between cores and exist in a hierarchy based on how they share resources.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5EF142-8276-4FF6-9776-57548FB9F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89" y="3296357"/>
            <a:ext cx="6713894" cy="332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030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FA646-DA1E-4585-9E8C-A4E3EA979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CFS Load Balancer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96201-E672-482E-93BD-ED1ECC454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2589"/>
            <a:ext cx="8596668" cy="3529011"/>
          </a:xfrm>
        </p:spPr>
        <p:txBody>
          <a:bodyPr>
            <a:normAutofit/>
          </a:bodyPr>
          <a:lstStyle/>
          <a:p>
            <a:r>
              <a:rPr lang="en-US" dirty="0"/>
              <a:t>Much like in picking the load metric, the approach to load balancing is also trickier than you might expect.</a:t>
            </a:r>
          </a:p>
          <a:p>
            <a:pPr marL="0" indent="0">
              <a:buNone/>
            </a:pPr>
            <a:r>
              <a:rPr lang="en-US" dirty="0"/>
              <a:t>Load balancing algorithm:</a:t>
            </a:r>
          </a:p>
          <a:p>
            <a:pPr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first core that is idle</a:t>
            </a:r>
            <a:r>
              <a:rPr lang="en-US" dirty="0">
                <a:solidFill>
                  <a:schemeClr val="tx1"/>
                </a:solidFill>
              </a:rPr>
              <a:t>, else the </a:t>
            </a:r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first core</a:t>
            </a:r>
            <a:r>
              <a:rPr lang="en-US" dirty="0">
                <a:solidFill>
                  <a:schemeClr val="tx1"/>
                </a:solidFill>
              </a:rPr>
              <a:t>, in any given scheduling domain is responsible for load balancing that domain.</a:t>
            </a:r>
          </a:p>
          <a:p>
            <a:pPr>
              <a:buAutoNum type="arabicPeriod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Average</a:t>
            </a:r>
            <a:r>
              <a:rPr lang="en-US" dirty="0">
                <a:solidFill>
                  <a:schemeClr val="tx1"/>
                </a:solidFill>
              </a:rPr>
              <a:t> load is computed for each scheduling group within each domain where scheduling groups are lower units of scheduling domain</a:t>
            </a:r>
          </a:p>
          <a:p>
            <a:pPr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If the </a:t>
            </a:r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busiest group is less busy </a:t>
            </a:r>
            <a:r>
              <a:rPr lang="en-US" dirty="0">
                <a:solidFill>
                  <a:schemeClr val="tx1"/>
                </a:solidFill>
              </a:rPr>
              <a:t>than the </a:t>
            </a:r>
            <a:r>
              <a:rPr lang="en-US" i="1" dirty="0">
                <a:solidFill>
                  <a:schemeClr val="tx1"/>
                </a:solidFill>
              </a:rPr>
              <a:t>group containing this core</a:t>
            </a:r>
            <a:r>
              <a:rPr lang="en-US" dirty="0">
                <a:solidFill>
                  <a:schemeClr val="tx1"/>
                </a:solidFill>
              </a:rPr>
              <a:t>, then the threads are considered balanced at this level. (Threads only steal load)</a:t>
            </a:r>
          </a:p>
          <a:p>
            <a:pPr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If </a:t>
            </a:r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busiest group is busier</a:t>
            </a:r>
            <a:r>
              <a:rPr lang="en-US" dirty="0">
                <a:solidFill>
                  <a:schemeClr val="tx1"/>
                </a:solidFill>
              </a:rPr>
              <a:t>, then this core balances load* between these groups.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ADE9F9-824C-4E9F-A274-7CB0C52FD09C}"/>
              </a:ext>
            </a:extLst>
          </p:cNvPr>
          <p:cNvSpPr txBox="1"/>
          <p:nvPr/>
        </p:nvSpPr>
        <p:spPr>
          <a:xfrm>
            <a:off x="668957" y="5362814"/>
            <a:ext cx="861342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optimizations were made to this algorithm that introduced bugs.</a:t>
            </a:r>
          </a:p>
          <a:p>
            <a:r>
              <a:rPr lang="en-US" dirty="0"/>
              <a:t>And we are finally prepared to talk about them!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*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Lozi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et al. did not clarify how scheduling groups balance load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219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0509A-6666-45C3-8F03-D2600104F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516D-08C5-41D9-94BA-396221B63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Establish needed concepts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Thread scheduling and thread load-balancing on Linux</a:t>
            </a:r>
          </a:p>
          <a:p>
            <a:r>
              <a:rPr lang="en-US" sz="2000" dirty="0">
                <a:solidFill>
                  <a:schemeClr val="tx1"/>
                </a:solidFill>
              </a:rPr>
              <a:t>Bug fixes and two new developments to the Linux thread scheduler</a:t>
            </a:r>
          </a:p>
          <a:p>
            <a:pPr lvl="1"/>
            <a:r>
              <a:rPr lang="en-US" sz="1800" dirty="0"/>
              <a:t>Four bugs found within current implementation of CFS</a:t>
            </a:r>
          </a:p>
          <a:p>
            <a:pPr lvl="1"/>
            <a:r>
              <a:rPr lang="en-US" sz="1800" dirty="0"/>
              <a:t>Shuffler: Cache locality improvements via thread migration</a:t>
            </a:r>
          </a:p>
          <a:p>
            <a:pPr lvl="1"/>
            <a:r>
              <a:rPr lang="en-US" sz="1800" dirty="0"/>
              <a:t>FLSCHED: The lockless thread scheduler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43729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0AE82-4563-4896-9624-FF29FC57A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Bugs everywhere!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4FE7C-4BD5-4E49-8853-430E429FB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Four bugs: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The Group Imbalance bug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The Scheduling Group Construction bug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The Overload-on-Wakeup bug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The Missing Scheduling Domains bug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/>
              <a:t>Performance results were gathered by running the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NAS Parallel Benchmark (NPB) </a:t>
            </a:r>
            <a:r>
              <a:rPr lang="en-US" sz="2000" dirty="0"/>
              <a:t>developed by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NASA</a:t>
            </a:r>
          </a:p>
        </p:txBody>
      </p:sp>
    </p:spTree>
    <p:extLst>
      <p:ext uri="{BB962C8B-B14F-4D97-AF65-F5344CB8AC3E}">
        <p14:creationId xmlns:p14="http://schemas.microsoft.com/office/powerpoint/2010/main" val="3729969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0DBDF-7C1C-4115-A1F3-9BC0633AD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Group Imbalance 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93E5C-A94D-4820-BDFB-1B6D099DE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573566"/>
            <a:ext cx="8715021" cy="437567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Lozi</a:t>
            </a:r>
            <a:r>
              <a:rPr lang="en-US" dirty="0"/>
              <a:t> et al. ran </a:t>
            </a:r>
            <a:r>
              <a:rPr lang="en-US" i="1" dirty="0"/>
              <a:t>program A </a:t>
            </a:r>
            <a:r>
              <a:rPr lang="en-US" dirty="0"/>
              <a:t>with 64 threads at the same time as a single-threaded </a:t>
            </a:r>
            <a:r>
              <a:rPr lang="en-US" i="1" dirty="0"/>
              <a:t>program B</a:t>
            </a:r>
            <a:endParaRPr lang="en-US" dirty="0"/>
          </a:p>
          <a:p>
            <a:r>
              <a:rPr lang="en-US" dirty="0"/>
              <a:t>The load balancer was not balancing </a:t>
            </a:r>
            <a:r>
              <a:rPr lang="en-US" i="1" dirty="0"/>
              <a:t>A</a:t>
            </a:r>
            <a:r>
              <a:rPr lang="en-US" dirty="0"/>
              <a:t>’s threads to idle cores</a:t>
            </a:r>
          </a:p>
          <a:p>
            <a:r>
              <a:rPr lang="en-US" dirty="0"/>
              <a:t>Because of the division of number of threads in definition of load metric, each of the threads in </a:t>
            </a:r>
            <a:r>
              <a:rPr lang="en-US" i="1" dirty="0"/>
              <a:t>A</a:t>
            </a:r>
            <a:r>
              <a:rPr lang="en-US" dirty="0"/>
              <a:t> had 1/64</a:t>
            </a:r>
            <a:r>
              <a:rPr lang="en-US" baseline="30000" dirty="0"/>
              <a:t>th</a:t>
            </a:r>
            <a:r>
              <a:rPr lang="en-US" dirty="0"/>
              <a:t> the load of </a:t>
            </a:r>
            <a:r>
              <a:rPr lang="en-US" i="1" dirty="0"/>
              <a:t>B</a:t>
            </a:r>
            <a:r>
              <a:rPr lang="en-US" dirty="0"/>
              <a:t>’s thread</a:t>
            </a:r>
          </a:p>
          <a:p>
            <a:r>
              <a:rPr lang="en-US" dirty="0"/>
              <a:t>But the </a:t>
            </a:r>
            <a:r>
              <a:rPr lang="en-US" b="1" i="1" dirty="0">
                <a:solidFill>
                  <a:schemeClr val="tx1"/>
                </a:solidFill>
              </a:rPr>
              <a:t>group</a:t>
            </a:r>
            <a:r>
              <a:rPr lang="en-US" dirty="0"/>
              <a:t> containing the 64 </a:t>
            </a:r>
            <a:r>
              <a:rPr lang="en-US" i="1" dirty="0"/>
              <a:t>A</a:t>
            </a:r>
            <a:r>
              <a:rPr lang="en-US" dirty="0"/>
              <a:t> threads and </a:t>
            </a:r>
            <a:r>
              <a:rPr lang="en-US" b="1" i="1" dirty="0">
                <a:solidFill>
                  <a:schemeClr val="tx1"/>
                </a:solidFill>
              </a:rPr>
              <a:t>group</a:t>
            </a:r>
            <a:r>
              <a:rPr lang="en-US" dirty="0"/>
              <a:t> containing </a:t>
            </a:r>
            <a:r>
              <a:rPr lang="en-US" i="1" dirty="0"/>
              <a:t>B</a:t>
            </a:r>
            <a:r>
              <a:rPr lang="en-US" dirty="0"/>
              <a:t> still had the same load so the load balancer considered the </a:t>
            </a:r>
            <a:r>
              <a:rPr lang="en-US" b="1" i="1" dirty="0"/>
              <a:t>groups</a:t>
            </a:r>
            <a:r>
              <a:rPr lang="en-US" dirty="0"/>
              <a:t> balanced!</a:t>
            </a:r>
          </a:p>
          <a:p>
            <a:endParaRPr lang="en-US" dirty="0"/>
          </a:p>
          <a:p>
            <a:r>
              <a:rPr lang="en-US" dirty="0"/>
              <a:t>They fixed the bug by defining the load of a scheduling group as the </a:t>
            </a:r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minimum load</a:t>
            </a:r>
            <a:r>
              <a:rPr lang="en-US" dirty="0"/>
              <a:t> amongst cores in the group instead of average</a:t>
            </a:r>
          </a:p>
          <a:p>
            <a:r>
              <a:rPr lang="en-US" dirty="0"/>
              <a:t>After the fix, program </a:t>
            </a:r>
            <a:r>
              <a:rPr lang="en-US" i="1" dirty="0"/>
              <a:t>A</a:t>
            </a:r>
            <a:r>
              <a:rPr lang="en-US" dirty="0"/>
              <a:t> improved by </a:t>
            </a:r>
            <a:r>
              <a:rPr lang="en-US" dirty="0">
                <a:solidFill>
                  <a:schemeClr val="tx1"/>
                </a:solidFill>
              </a:rPr>
              <a:t>13%, program </a:t>
            </a:r>
            <a:r>
              <a:rPr lang="en-US" i="1" dirty="0">
                <a:solidFill>
                  <a:schemeClr val="tx1"/>
                </a:solidFill>
              </a:rPr>
              <a:t>B</a:t>
            </a:r>
            <a:r>
              <a:rPr lang="en-US" dirty="0">
                <a:solidFill>
                  <a:schemeClr val="tx1"/>
                </a:solidFill>
              </a:rPr>
              <a:t>’s runtime was not affected</a:t>
            </a:r>
          </a:p>
          <a:p>
            <a:r>
              <a:rPr lang="en-US" dirty="0">
                <a:solidFill>
                  <a:schemeClr val="tx1"/>
                </a:solidFill>
              </a:rPr>
              <a:t>A certain program in the NAS Parallel Benchmark improved </a:t>
            </a:r>
            <a:r>
              <a:rPr lang="en-US" i="1" dirty="0">
                <a:solidFill>
                  <a:schemeClr val="tx1"/>
                </a:solidFill>
              </a:rPr>
              <a:t>13 times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D72641-FAC4-4B55-A857-B0AD1072CC34}"/>
              </a:ext>
            </a:extLst>
          </p:cNvPr>
          <p:cNvSpPr txBox="1"/>
          <p:nvPr/>
        </p:nvSpPr>
        <p:spPr>
          <a:xfrm>
            <a:off x="1027289" y="6418307"/>
            <a:ext cx="663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* Program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was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make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program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B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was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703550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0DBDF-7C1C-4115-A1F3-9BC0633AD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Scheduling Group Construction 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93E5C-A94D-4820-BDFB-1B6D099DE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6144"/>
            <a:ext cx="8895644" cy="4499856"/>
          </a:xfrm>
        </p:spPr>
        <p:txBody>
          <a:bodyPr>
            <a:normAutofit/>
          </a:bodyPr>
          <a:lstStyle/>
          <a:p>
            <a:r>
              <a:rPr lang="en-US" dirty="0"/>
              <a:t>The first scheduling group is constructed by adjacent nodes to the first node, then subsequent groups by adjacent nodes of not in any previous group.</a:t>
            </a:r>
          </a:p>
          <a:p>
            <a:r>
              <a:rPr lang="en-US" dirty="0"/>
              <a:t>It is possible for a node to be within one hop of each starting node</a:t>
            </a:r>
          </a:p>
          <a:p>
            <a:r>
              <a:rPr lang="en-US" dirty="0"/>
              <a:t>Scheduling groups for the below figure would be [0,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1,2</a:t>
            </a:r>
            <a:r>
              <a:rPr lang="en-US" dirty="0"/>
              <a:t>,4,6] and [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1,2</a:t>
            </a:r>
            <a:r>
              <a:rPr lang="en-US" dirty="0"/>
              <a:t>,3,4,5,7]</a:t>
            </a:r>
          </a:p>
          <a:p>
            <a:r>
              <a:rPr lang="en-US" dirty="0"/>
              <a:t>1 and 2 are in both scheduling domains and are two hops apart</a:t>
            </a:r>
          </a:p>
          <a:p>
            <a:r>
              <a:rPr lang="en-US" dirty="0"/>
              <a:t>If Node 2 should ever steal work from Node 1, it</a:t>
            </a:r>
            <a:br>
              <a:rPr lang="en-US" dirty="0"/>
            </a:br>
            <a:r>
              <a:rPr lang="en-US" dirty="0"/>
              <a:t>won’t because 1 and 2 always contribute to the</a:t>
            </a:r>
            <a:br>
              <a:rPr lang="en-US" dirty="0"/>
            </a:br>
            <a:r>
              <a:rPr lang="en-US" dirty="0"/>
              <a:t>load sum of each scheduling group and be considered</a:t>
            </a:r>
            <a:br>
              <a:rPr lang="en-US" dirty="0"/>
            </a:br>
            <a:r>
              <a:rPr lang="en-US" dirty="0"/>
              <a:t>balanced.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They fixed this bug by defining scheduling groups to</a:t>
            </a:r>
            <a:br>
              <a:rPr lang="en-US" dirty="0"/>
            </a:br>
            <a:r>
              <a:rPr lang="en-US" dirty="0"/>
              <a:t>always consider adjacent nodes from the source node,</a:t>
            </a:r>
            <a:br>
              <a:rPr lang="en-US" dirty="0"/>
            </a:br>
            <a:r>
              <a:rPr lang="en-US" dirty="0"/>
              <a:t>rather than predefined groups.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1E5C9D-77C5-4BCC-A2D6-6443B1631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809" y="4516273"/>
            <a:ext cx="5249008" cy="14956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B6D8CC-A808-4D76-B789-13E134CAC673}"/>
              </a:ext>
            </a:extLst>
          </p:cNvPr>
          <p:cNvSpPr txBox="1"/>
          <p:nvPr/>
        </p:nvSpPr>
        <p:spPr>
          <a:xfrm>
            <a:off x="10543821" y="6011907"/>
            <a:ext cx="212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</a:t>
            </a:r>
            <a:r>
              <a:rPr lang="en-US" sz="1400" dirty="0" err="1"/>
              <a:t>Lozi</a:t>
            </a:r>
            <a:r>
              <a:rPr lang="en-US" sz="1400" dirty="0"/>
              <a:t> et al.</a:t>
            </a:r>
          </a:p>
        </p:txBody>
      </p:sp>
    </p:spTree>
    <p:extLst>
      <p:ext uri="{BB962C8B-B14F-4D97-AF65-F5344CB8AC3E}">
        <p14:creationId xmlns:p14="http://schemas.microsoft.com/office/powerpoint/2010/main" val="1910870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0DBDF-7C1C-4115-A1F3-9BC0633A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363199" cy="1320800"/>
          </a:xfrm>
        </p:spPr>
        <p:txBody>
          <a:bodyPr/>
          <a:lstStyle/>
          <a:p>
            <a:r>
              <a:rPr lang="en-US" dirty="0"/>
              <a:t>Scheduling Group Construction bugfix Impact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1323C0-5BCD-42CB-AA12-D197A0709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59252"/>
            <a:ext cx="6382641" cy="52490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DCED88-1F2C-4A94-BBAB-DA7A2E587D2F}"/>
              </a:ext>
            </a:extLst>
          </p:cNvPr>
          <p:cNvSpPr txBox="1"/>
          <p:nvPr/>
        </p:nvSpPr>
        <p:spPr>
          <a:xfrm>
            <a:off x="7059975" y="6338928"/>
            <a:ext cx="181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Lozi</a:t>
            </a:r>
            <a:r>
              <a:rPr lang="en-US" dirty="0"/>
              <a:t> et al.</a:t>
            </a:r>
          </a:p>
        </p:txBody>
      </p:sp>
    </p:spTree>
    <p:extLst>
      <p:ext uri="{BB962C8B-B14F-4D97-AF65-F5344CB8AC3E}">
        <p14:creationId xmlns:p14="http://schemas.microsoft.com/office/powerpoint/2010/main" val="3162929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0DBDF-7C1C-4115-A1F3-9BC0633AD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Overload-on-Wakeup 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93E5C-A94D-4820-BDFB-1B6D099DE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4855"/>
            <a:ext cx="6718688" cy="5086878"/>
          </a:xfrm>
        </p:spPr>
        <p:txBody>
          <a:bodyPr>
            <a:normAutofit/>
          </a:bodyPr>
          <a:lstStyle/>
          <a:p>
            <a:r>
              <a:rPr lang="en-US" dirty="0"/>
              <a:t>There is an optimization where threads awakened by other threads are placed on the same core to increase cache locality</a:t>
            </a:r>
          </a:p>
          <a:p>
            <a:r>
              <a:rPr lang="en-US" dirty="0"/>
              <a:t>But it does this disregarding whether it should start on an idle core instead!</a:t>
            </a:r>
          </a:p>
          <a:p>
            <a:endParaRPr lang="en-US" dirty="0"/>
          </a:p>
          <a:p>
            <a:r>
              <a:rPr lang="en-US" dirty="0"/>
              <a:t>This problem only occurs in environments where threads sleep frequently, such as database systems</a:t>
            </a:r>
          </a:p>
          <a:p>
            <a:r>
              <a:rPr lang="en-US" dirty="0"/>
              <a:t>The fix for this was to modify the wakeup code:</a:t>
            </a:r>
          </a:p>
          <a:p>
            <a:r>
              <a:rPr lang="en-US" dirty="0"/>
              <a:t>When a thread awakens, if the same core isn’t busy, then it will go there. Otherwise it goes to an idle core</a:t>
            </a:r>
          </a:p>
          <a:p>
            <a:endParaRPr lang="en-US" dirty="0"/>
          </a:p>
          <a:p>
            <a:r>
              <a:rPr lang="en-US" dirty="0"/>
              <a:t>Results on the right are from the commercial database benchmark TPC-H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8ABA4B-3E3C-4CE7-AB73-A8CD9F83F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022" y="1584855"/>
            <a:ext cx="4534533" cy="24006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F9A44E-DC40-4EA3-95BF-8EC139B4207F}"/>
              </a:ext>
            </a:extLst>
          </p:cNvPr>
          <p:cNvSpPr txBox="1"/>
          <p:nvPr/>
        </p:nvSpPr>
        <p:spPr>
          <a:xfrm>
            <a:off x="10117463" y="3943628"/>
            <a:ext cx="181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Lozi</a:t>
            </a:r>
            <a:r>
              <a:rPr lang="en-US" dirty="0"/>
              <a:t> et al.</a:t>
            </a:r>
          </a:p>
        </p:txBody>
      </p:sp>
    </p:spTree>
    <p:extLst>
      <p:ext uri="{BB962C8B-B14F-4D97-AF65-F5344CB8AC3E}">
        <p14:creationId xmlns:p14="http://schemas.microsoft.com/office/powerpoint/2010/main" val="245185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FF52D-29EB-4115-9A3B-7840FC0DFFB1}"/>
              </a:ext>
            </a:extLst>
          </p:cNvPr>
          <p:cNvSpPr txBox="1"/>
          <p:nvPr/>
        </p:nvSpPr>
        <p:spPr>
          <a:xfrm>
            <a:off x="494271" y="2207742"/>
            <a:ext cx="86479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“And you have to realize that there are not very many things that have aged as well as the scheduler. Which is just another proof that scheduling is easy.”</a:t>
            </a:r>
          </a:p>
          <a:p>
            <a:r>
              <a:rPr lang="en-US" sz="2800" dirty="0"/>
              <a:t>Linus Torvalds, 2001 [2]</a:t>
            </a:r>
          </a:p>
          <a:p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DBB555-3BC1-4B9A-8CD1-2D75B0FE10E1}"/>
              </a:ext>
            </a:extLst>
          </p:cNvPr>
          <p:cNvSpPr txBox="1"/>
          <p:nvPr/>
        </p:nvSpPr>
        <p:spPr>
          <a:xfrm>
            <a:off x="1713471" y="5905500"/>
            <a:ext cx="3468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Mhmmm</a:t>
            </a:r>
            <a:r>
              <a:rPr lang="en-US" sz="2800" dirty="0"/>
              <a:t>… </a:t>
            </a:r>
            <a:r>
              <a:rPr lang="en-US" sz="2800" i="1" dirty="0"/>
              <a:t>sure…</a:t>
            </a:r>
            <a:r>
              <a:rPr lang="en-US" sz="2800" dirty="0"/>
              <a:t>  :)</a:t>
            </a:r>
          </a:p>
        </p:txBody>
      </p:sp>
    </p:spTree>
    <p:extLst>
      <p:ext uri="{BB962C8B-B14F-4D97-AF65-F5344CB8AC3E}">
        <p14:creationId xmlns:p14="http://schemas.microsoft.com/office/powerpoint/2010/main" val="3998777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0DBDF-7C1C-4115-A1F3-9BC0633AD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Missing Scheduling Domains 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93E5C-A94D-4820-BDFB-1B6D099DE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805334" cy="3880773"/>
          </a:xfrm>
        </p:spPr>
        <p:txBody>
          <a:bodyPr/>
          <a:lstStyle/>
          <a:p>
            <a:r>
              <a:rPr lang="en-US" dirty="0"/>
              <a:t>This bug was fixed, but regressed after a refactor on Linux kernel version 3.19+</a:t>
            </a:r>
          </a:p>
          <a:p>
            <a:r>
              <a:rPr lang="en-US" dirty="0"/>
              <a:t>Only occurs rarely, when a core is disabled and re-enabled</a:t>
            </a:r>
          </a:p>
          <a:p>
            <a:r>
              <a:rPr lang="en-US" dirty="0"/>
              <a:t>Bug causes the system to misrepresent amount of scheduling domains and load balancing would never happen</a:t>
            </a:r>
          </a:p>
          <a:p>
            <a:r>
              <a:rPr lang="en-US" dirty="0"/>
              <a:t>Threads and processes would be stuck on the nodes they’re on</a:t>
            </a:r>
          </a:p>
          <a:p>
            <a:endParaRPr lang="en-US" dirty="0"/>
          </a:p>
          <a:p>
            <a:r>
              <a:rPr lang="en-US" dirty="0"/>
              <a:t>Reintroducing the removed line fixed the problem. Easy </a:t>
            </a:r>
            <a:r>
              <a:rPr lang="en-US" dirty="0" err="1"/>
              <a:t>peasy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929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0DBDF-7C1C-4115-A1F3-9BC0633A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363199" cy="1320800"/>
          </a:xfrm>
        </p:spPr>
        <p:txBody>
          <a:bodyPr/>
          <a:lstStyle/>
          <a:p>
            <a:r>
              <a:rPr lang="en-US" dirty="0"/>
              <a:t>Missing Scheduling Domains bugfix Impact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CED88-1F2C-4A94-BBAB-DA7A2E587D2F}"/>
              </a:ext>
            </a:extLst>
          </p:cNvPr>
          <p:cNvSpPr txBox="1"/>
          <p:nvPr/>
        </p:nvSpPr>
        <p:spPr>
          <a:xfrm>
            <a:off x="9024309" y="5378708"/>
            <a:ext cx="181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</a:t>
            </a:r>
            <a:r>
              <a:rPr lang="en-US" dirty="0"/>
              <a:t> </a:t>
            </a:r>
            <a:r>
              <a:rPr lang="en-US" dirty="0" err="1"/>
              <a:t>Lozi</a:t>
            </a:r>
            <a:r>
              <a:rPr lang="en-US" dirty="0"/>
              <a:t> et al.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5884C0-9336-442F-817B-4BFBD546A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708" y="1682492"/>
            <a:ext cx="6039693" cy="36962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2D2F46-BD97-4327-A4D1-4B1FAB39BA16}"/>
              </a:ext>
            </a:extLst>
          </p:cNvPr>
          <p:cNvSpPr txBox="1"/>
          <p:nvPr/>
        </p:nvSpPr>
        <p:spPr>
          <a:xfrm>
            <a:off x="677332" y="1682492"/>
            <a:ext cx="4030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NAS Parallel Benchmark after disabling and re-enabling one core</a:t>
            </a:r>
            <a:br>
              <a:rPr lang="en-US" dirty="0"/>
            </a:br>
            <a:r>
              <a:rPr lang="en-US" dirty="0"/>
              <a:t>with and without this bug fix</a:t>
            </a:r>
          </a:p>
        </p:txBody>
      </p:sp>
    </p:spTree>
    <p:extLst>
      <p:ext uri="{BB962C8B-B14F-4D97-AF65-F5344CB8AC3E}">
        <p14:creationId xmlns:p14="http://schemas.microsoft.com/office/powerpoint/2010/main" val="11549005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DCECE-BD79-4B3B-8B73-C93E13BEE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That’s it for the bugs and bug fixes, now let’s move on to two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new</a:t>
            </a:r>
            <a:r>
              <a:rPr lang="en-US" sz="2000" dirty="0"/>
              <a:t> scheduling algorithms. Both of them aim to solve a problem experienced primarily by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parallel programs</a:t>
            </a:r>
            <a:r>
              <a:rPr lang="en-US" sz="2000" i="1" dirty="0"/>
              <a:t> </a:t>
            </a:r>
            <a:r>
              <a:rPr lang="en-US" sz="2000" dirty="0"/>
              <a:t>on the CFS.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This problem is called </a:t>
            </a:r>
            <a:r>
              <a:rPr lang="en-US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Lock contention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63506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E9CED-5A39-49BF-9563-8FD5937C2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114" y="1242391"/>
            <a:ext cx="8661216" cy="459187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DD5971B8-AEDF-4A4F-A785-3ABA81D95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384712" cy="632791"/>
          </a:xfrm>
        </p:spPr>
        <p:txBody>
          <a:bodyPr>
            <a:normAutofit fontScale="90000"/>
          </a:bodyPr>
          <a:lstStyle/>
          <a:p>
            <a:r>
              <a:rPr lang="en-US" dirty="0"/>
              <a:t>Lock Contention</a:t>
            </a:r>
          </a:p>
        </p:txBody>
      </p:sp>
    </p:spTree>
    <p:extLst>
      <p:ext uri="{BB962C8B-B14F-4D97-AF65-F5344CB8AC3E}">
        <p14:creationId xmlns:p14="http://schemas.microsoft.com/office/powerpoint/2010/main" val="25787634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E9CED-5A39-49BF-9563-8FD5937C2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114" y="1242391"/>
            <a:ext cx="8661216" cy="459187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DD5971B8-AEDF-4A4F-A785-3ABA81D95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384712" cy="632791"/>
          </a:xfrm>
        </p:spPr>
        <p:txBody>
          <a:bodyPr>
            <a:normAutofit fontScale="90000"/>
          </a:bodyPr>
          <a:lstStyle/>
          <a:p>
            <a:r>
              <a:rPr lang="en-US" dirty="0"/>
              <a:t>Shuffler</a:t>
            </a:r>
          </a:p>
        </p:txBody>
      </p:sp>
    </p:spTree>
    <p:extLst>
      <p:ext uri="{BB962C8B-B14F-4D97-AF65-F5344CB8AC3E}">
        <p14:creationId xmlns:p14="http://schemas.microsoft.com/office/powerpoint/2010/main" val="23016775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E9CED-5A39-49BF-9563-8FD5937C2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114" y="1242391"/>
            <a:ext cx="8661216" cy="459187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DD5971B8-AEDF-4A4F-A785-3ABA81D95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384712" cy="632791"/>
          </a:xfrm>
        </p:spPr>
        <p:txBody>
          <a:bodyPr>
            <a:normAutofit fontScale="90000"/>
          </a:bodyPr>
          <a:lstStyle/>
          <a:p>
            <a:r>
              <a:rPr lang="en-US" dirty="0"/>
              <a:t>FLSCHED</a:t>
            </a:r>
          </a:p>
        </p:txBody>
      </p:sp>
    </p:spTree>
    <p:extLst>
      <p:ext uri="{BB962C8B-B14F-4D97-AF65-F5344CB8AC3E}">
        <p14:creationId xmlns:p14="http://schemas.microsoft.com/office/powerpoint/2010/main" val="23691881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23F0-1EE8-4BD1-B189-337575BC6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07F40-A0C7-41CB-9B1E-2E110A1FA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878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1387-2664-4BBA-A1B9-717F5F04E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2465"/>
            <a:ext cx="8596668" cy="132080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F16B6-7206-424A-BAFA-39935C794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6335"/>
            <a:ext cx="8596668" cy="5067816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K. Kumar, P. Rajiv, G. Laxmi, and N.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Bhuyan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  <a:b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dirty="0"/>
              <a:t>Shuffling: A framework for lock contention aware thread scheduling for multicore multiprocessor systems.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 2014 23rd International Conference on Parallel Architecture and Compilation Techniques (PACT), pages 289–300, Aug 2014.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J.-P.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Lozi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B. Lepers, J. Funston, F. Gaud, V.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Quéma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and A.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Fedorova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linux</a:t>
            </a:r>
            <a:r>
              <a:rPr lang="en-US" dirty="0"/>
              <a:t> scheduler: A decade of wasted cores.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 Proceedings of the Eleventh European Conference on Computer Systems,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EuroSys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’16, pages 1:1–1:16, New York, NY, USA, 2016. ACM.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U. B. Nisar, M. Aleem, M. A. Iqbal, and N. S. Vo.</a:t>
            </a:r>
            <a:br>
              <a:rPr lang="en-US" dirty="0"/>
            </a:br>
            <a:r>
              <a:rPr lang="en-US" dirty="0"/>
              <a:t>Jumbler: A lock-contention aware thread scheduler for multi-core parallel machines.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 2017 International Conference on Recent Advances in Signal Processing, Telecommunications Computing 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SigTelCom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), pages 77–81, Jan 2017.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436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92C05-1C98-453A-93C4-50D0A0132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03503-BB9B-4A29-AEA2-68B073ED6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Establish needed concepts</a:t>
            </a:r>
          </a:p>
          <a:p>
            <a:r>
              <a:rPr lang="en-US" sz="2000" dirty="0"/>
              <a:t>Thread scheduling and thread load-balancing on Linux</a:t>
            </a:r>
          </a:p>
          <a:p>
            <a:r>
              <a:rPr lang="en-US" sz="2000" dirty="0"/>
              <a:t>Bug fixes and two new developments to the Linux thread scheduler</a:t>
            </a:r>
          </a:p>
        </p:txBody>
      </p:sp>
    </p:spTree>
    <p:extLst>
      <p:ext uri="{BB962C8B-B14F-4D97-AF65-F5344CB8AC3E}">
        <p14:creationId xmlns:p14="http://schemas.microsoft.com/office/powerpoint/2010/main" val="878520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340F2-4789-4967-952F-9B21CF830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027" y="2345636"/>
            <a:ext cx="6558353" cy="2047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Before we talk about thread scheduling,</a:t>
            </a:r>
          </a:p>
          <a:p>
            <a:pPr marL="0" indent="0">
              <a:buNone/>
            </a:pPr>
            <a:r>
              <a:rPr lang="en-US" sz="2400" dirty="0"/>
              <a:t>let’s get some terms out of the way!</a:t>
            </a:r>
          </a:p>
        </p:txBody>
      </p:sp>
    </p:spTree>
    <p:extLst>
      <p:ext uri="{BB962C8B-B14F-4D97-AF65-F5344CB8AC3E}">
        <p14:creationId xmlns:p14="http://schemas.microsoft.com/office/powerpoint/2010/main" val="2869639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0509A-6666-45C3-8F03-D2600104F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516D-08C5-41D9-94BA-396221B63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Establish needed concepts</a:t>
            </a:r>
          </a:p>
          <a:p>
            <a:pPr lvl="1"/>
            <a:r>
              <a:rPr lang="en-US" sz="1800" dirty="0"/>
              <a:t>Threads, Multithreading Programs</a:t>
            </a:r>
          </a:p>
          <a:p>
            <a:pPr lvl="1"/>
            <a:r>
              <a:rPr lang="en-US" sz="1800" dirty="0"/>
              <a:t>Parallel programming</a:t>
            </a:r>
          </a:p>
          <a:p>
            <a:pPr lvl="1"/>
            <a:r>
              <a:rPr lang="en-US" sz="1800" dirty="0"/>
              <a:t>Synchronicity and Locks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Thread scheduling and thread load-balancing on Linux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Bug fixes and two new developments to the Linux thread scheduler</a:t>
            </a:r>
          </a:p>
        </p:txBody>
      </p:sp>
    </p:spTree>
    <p:extLst>
      <p:ext uri="{BB962C8B-B14F-4D97-AF65-F5344CB8AC3E}">
        <p14:creationId xmlns:p14="http://schemas.microsoft.com/office/powerpoint/2010/main" val="1957347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9D46DA-3F9A-47BF-A34F-F26DB9974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0394" y="896708"/>
            <a:ext cx="4585524" cy="45600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E9CED-5A39-49BF-9563-8FD5937C2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08" y="1242391"/>
            <a:ext cx="3819414" cy="4919870"/>
          </a:xfrm>
        </p:spPr>
        <p:txBody>
          <a:bodyPr>
            <a:normAutofit/>
          </a:bodyPr>
          <a:lstStyle/>
          <a:p>
            <a:r>
              <a:rPr lang="en-US" dirty="0"/>
              <a:t>Threads allow a program to run more than one independent task at one time</a:t>
            </a:r>
          </a:p>
          <a:p>
            <a:endParaRPr lang="en-US" dirty="0"/>
          </a:p>
          <a:p>
            <a:r>
              <a:rPr lang="en-US" dirty="0"/>
              <a:t>Useful for…</a:t>
            </a:r>
          </a:p>
          <a:p>
            <a:pPr lvl="1"/>
            <a:r>
              <a:rPr lang="en-US" dirty="0"/>
              <a:t>Programs with long, mostly-independent computations</a:t>
            </a:r>
          </a:p>
          <a:p>
            <a:pPr lvl="1"/>
            <a:r>
              <a:rPr lang="en-US" dirty="0"/>
              <a:t>Programs with graphical interface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Example GUI Program (right)</a:t>
            </a:r>
          </a:p>
          <a:p>
            <a:pPr marL="457200" lvl="1" indent="0">
              <a:buNone/>
            </a:pPr>
            <a:r>
              <a:rPr lang="en-US" dirty="0"/>
              <a:t>In this figure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three</a:t>
            </a:r>
            <a:r>
              <a:rPr lang="en-US" dirty="0"/>
              <a:t> Threads are created within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one</a:t>
            </a:r>
            <a:r>
              <a:rPr lang="en-US" dirty="0"/>
              <a:t> Process.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DD5971B8-AEDF-4A4F-A785-3ABA81D95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728488" cy="632791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Threads</a:t>
            </a:r>
          </a:p>
        </p:txBody>
      </p:sp>
    </p:spTree>
    <p:extLst>
      <p:ext uri="{BB962C8B-B14F-4D97-AF65-F5344CB8AC3E}">
        <p14:creationId xmlns:p14="http://schemas.microsoft.com/office/powerpoint/2010/main" val="3896337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E9CED-5A39-49BF-9563-8FD5937C2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5903"/>
            <a:ext cx="8661216" cy="4591877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multithreaded program </a:t>
            </a:r>
            <a:r>
              <a:rPr lang="en-US" dirty="0"/>
              <a:t>is a program that employs threads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Concurrent computing </a:t>
            </a:r>
            <a:r>
              <a:rPr lang="en-US" dirty="0"/>
              <a:t>techniques are techniques that allow many tasks to occur at the same time [W]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Parallel computing </a:t>
            </a:r>
            <a:r>
              <a:rPr lang="en-US" dirty="0"/>
              <a:t>techniques are techniques that allow many calculations to occur at the same time [W]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Problems can be solved or improved using neither, either or </a:t>
            </a:r>
            <a:r>
              <a:rPr lang="en-US" dirty="0">
                <a:solidFill>
                  <a:schemeClr val="tx1"/>
                </a:solidFill>
              </a:rPr>
              <a:t>both</a:t>
            </a:r>
            <a:r>
              <a:rPr lang="en-US" dirty="0"/>
              <a:t> of these techniques at once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DD5971B8-AEDF-4A4F-A785-3ABA81D95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384712" cy="632791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Threads</a:t>
            </a:r>
          </a:p>
        </p:txBody>
      </p:sp>
    </p:spTree>
    <p:extLst>
      <p:ext uri="{BB962C8B-B14F-4D97-AF65-F5344CB8AC3E}">
        <p14:creationId xmlns:p14="http://schemas.microsoft.com/office/powerpoint/2010/main" val="1603242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A6342-AA3A-46B0-ACBB-BB87A6998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Programming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E326CF-C5C2-4105-BF7F-86656A114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[may not need this slide] probably best not, considering length</a:t>
            </a:r>
          </a:p>
        </p:txBody>
      </p:sp>
    </p:spTree>
    <p:extLst>
      <p:ext uri="{BB962C8B-B14F-4D97-AF65-F5344CB8AC3E}">
        <p14:creationId xmlns:p14="http://schemas.microsoft.com/office/powerpoint/2010/main" val="10042080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5151</TotalTime>
  <Words>1993</Words>
  <Application>Microsoft Office PowerPoint</Application>
  <PresentationFormat>Widescreen</PresentationFormat>
  <Paragraphs>267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Trebuchet MS</vt:lpstr>
      <vt:lpstr>Wingdings 3</vt:lpstr>
      <vt:lpstr>Facet</vt:lpstr>
      <vt:lpstr>Thread Scheduler Efficiency Improvements for Multicore Systems</vt:lpstr>
      <vt:lpstr>Introduction</vt:lpstr>
      <vt:lpstr>PowerPoint Presentation</vt:lpstr>
      <vt:lpstr>Overview</vt:lpstr>
      <vt:lpstr>PowerPoint Presentation</vt:lpstr>
      <vt:lpstr>Outline</vt:lpstr>
      <vt:lpstr>Using Threads</vt:lpstr>
      <vt:lpstr>Using Threads</vt:lpstr>
      <vt:lpstr>Parallel Programming</vt:lpstr>
      <vt:lpstr>Race Condition (example)</vt:lpstr>
      <vt:lpstr>Synchronicity and Locks</vt:lpstr>
      <vt:lpstr>Lock Example</vt:lpstr>
      <vt:lpstr>Outline</vt:lpstr>
      <vt:lpstr>Completely Fair Scheduler (CFS)</vt:lpstr>
      <vt:lpstr>Completely Fair Scheduler (CFS)</vt:lpstr>
      <vt:lpstr>Runqueues in CFS</vt:lpstr>
      <vt:lpstr>Multiple Runqueues in CFS</vt:lpstr>
      <vt:lpstr>Process and Thread state</vt:lpstr>
      <vt:lpstr>CPU Cache</vt:lpstr>
      <vt:lpstr>Multiple Runqueues in CFS</vt:lpstr>
      <vt:lpstr>CFS Load Balancer</vt:lpstr>
      <vt:lpstr>CFS Load Balancer</vt:lpstr>
      <vt:lpstr>CFS Load Balancer</vt:lpstr>
      <vt:lpstr>Outline</vt:lpstr>
      <vt:lpstr>Bugs everywhere!</vt:lpstr>
      <vt:lpstr>The Group Imbalance bug</vt:lpstr>
      <vt:lpstr>The Scheduling Group Construction bug</vt:lpstr>
      <vt:lpstr>Scheduling Group Construction bugfix Impact</vt:lpstr>
      <vt:lpstr>The Overload-on-Wakeup bug</vt:lpstr>
      <vt:lpstr>The Missing Scheduling Domains bug</vt:lpstr>
      <vt:lpstr>Missing Scheduling Domains bugfix Impact</vt:lpstr>
      <vt:lpstr>PowerPoint Presentation</vt:lpstr>
      <vt:lpstr>Lock Contention</vt:lpstr>
      <vt:lpstr>Shuffler</vt:lpstr>
      <vt:lpstr>FLSCHED</vt:lpstr>
      <vt:lpstr>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 Scheduler Efficiency Improvements for Multicore Systems</dc:title>
  <dc:creator>Dan Frazier</dc:creator>
  <cp:lastModifiedBy>Dan Frazier</cp:lastModifiedBy>
  <cp:revision>278</cp:revision>
  <dcterms:created xsi:type="dcterms:W3CDTF">2017-10-19T03:17:20Z</dcterms:created>
  <dcterms:modified xsi:type="dcterms:W3CDTF">2017-11-13T21:03:24Z</dcterms:modified>
</cp:coreProperties>
</file>