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9" r:id="rId8"/>
    <p:sldId id="266" r:id="rId9"/>
    <p:sldId id="267" r:id="rId10"/>
    <p:sldId id="268" r:id="rId11"/>
    <p:sldId id="264" r:id="rId12"/>
    <p:sldId id="262" r:id="rId13"/>
    <p:sldId id="26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3D6751A-4BBC-43ED-9CC9-6D8E4BF1B68B}">
          <p14:sldIdLst>
            <p14:sldId id="256"/>
            <p14:sldId id="260"/>
            <p14:sldId id="257"/>
            <p14:sldId id="258"/>
          </p14:sldIdLst>
        </p14:section>
        <p14:section name="Background" id="{8E00A5A9-811E-4AD2-9E49-7F36F648BB12}">
          <p14:sldIdLst>
            <p14:sldId id="259"/>
          </p14:sldIdLst>
        </p14:section>
        <p14:section name="Thread Scheduling" id="{00CE1E52-3006-4789-85CF-82F6973EEF5D}">
          <p14:sldIdLst>
            <p14:sldId id="263"/>
            <p14:sldId id="269"/>
            <p14:sldId id="266"/>
            <p14:sldId id="267"/>
            <p14:sldId id="268"/>
          </p14:sldIdLst>
        </p14:section>
        <p14:section name="Transition to Developments" id="{5598F69B-051A-424E-8CB9-4056EABD4ECC}">
          <p14:sldIdLst>
            <p14:sldId id="264"/>
          </p14:sldIdLst>
        </p14:section>
        <p14:section name="Bug Fixes to CFS" id="{292EBB91-4930-4096-8F31-04FFECC7E7B6}">
          <p14:sldIdLst>
            <p14:sldId id="262"/>
          </p14:sldIdLst>
        </p14:section>
        <p14:section name="Shuffler" id="{1D1BDA72-031E-450A-B202-8386D7190F24}">
          <p14:sldIdLst/>
        </p14:section>
        <p14:section name="FLSCHED" id="{F3678A86-281D-40AC-9C05-06E157C3E6A1}">
          <p14:sldIdLst/>
        </p14:section>
        <p14:section name="End" id="{B473DF66-401F-4834-8DCF-1D1709FABAC9}">
          <p14:sldIdLst>
            <p14:sldId id="265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F30A-6772-4028-B8BE-3EE22FEE4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95848" y="592212"/>
            <a:ext cx="11565924" cy="1646302"/>
          </a:xfrm>
        </p:spPr>
        <p:txBody>
          <a:bodyPr/>
          <a:lstStyle/>
          <a:p>
            <a:r>
              <a:rPr lang="en-US" sz="3600" dirty="0"/>
              <a:t>Thread Scheduler Efficiency Improvements</a:t>
            </a:r>
            <a:br>
              <a:rPr lang="en-US" sz="3600" dirty="0"/>
            </a:br>
            <a:r>
              <a:rPr lang="en-US" sz="3600" dirty="0"/>
              <a:t>for Multicore Systems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595194-3319-44B0-947C-2637DAB58E44}"/>
              </a:ext>
            </a:extLst>
          </p:cNvPr>
          <p:cNvSpPr txBox="1">
            <a:spLocks/>
          </p:cNvSpPr>
          <p:nvPr/>
        </p:nvSpPr>
        <p:spPr>
          <a:xfrm>
            <a:off x="1490591" y="5296930"/>
            <a:ext cx="7766936" cy="560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</a:pPr>
            <a:endParaRPr lang="en-US" sz="1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B86CB55-1999-4B9B-B7E6-978621748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039762"/>
            <a:ext cx="7766936" cy="3076832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Daniel Collin Frazier</a:t>
            </a:r>
          </a:p>
          <a:p>
            <a:pPr algn="ctr">
              <a:spcBef>
                <a:spcPts val="2400"/>
              </a:spcBef>
            </a:pPr>
            <a:r>
              <a:rPr lang="en-US" dirty="0"/>
              <a:t>Division of Science and Mathematics</a:t>
            </a:r>
          </a:p>
          <a:p>
            <a:pPr algn="ctr">
              <a:spcBef>
                <a:spcPts val="400"/>
              </a:spcBef>
            </a:pPr>
            <a:r>
              <a:rPr lang="en-US" dirty="0"/>
              <a:t>University of Minnesota, Morris</a:t>
            </a:r>
          </a:p>
          <a:p>
            <a:pPr algn="ctr">
              <a:spcBef>
                <a:spcPts val="400"/>
              </a:spcBef>
            </a:pPr>
            <a:r>
              <a:rPr lang="en-US" dirty="0"/>
              <a:t>Morris, Minnesota, USA</a:t>
            </a:r>
          </a:p>
          <a:p>
            <a:pPr algn="ctr">
              <a:spcBef>
                <a:spcPts val="2400"/>
              </a:spcBef>
            </a:pPr>
            <a:r>
              <a:rPr lang="en-US" dirty="0"/>
              <a:t>18 November 2017</a:t>
            </a:r>
          </a:p>
          <a:p>
            <a:pPr algn="ctr">
              <a:spcBef>
                <a:spcPts val="400"/>
              </a:spcBef>
            </a:pPr>
            <a:r>
              <a:rPr lang="en-US" dirty="0"/>
              <a:t>UMM, Minnesota</a:t>
            </a:r>
          </a:p>
        </p:txBody>
      </p:sp>
    </p:spTree>
    <p:extLst>
      <p:ext uri="{BB962C8B-B14F-4D97-AF65-F5344CB8AC3E}">
        <p14:creationId xmlns:p14="http://schemas.microsoft.com/office/powerpoint/2010/main" val="231198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455C-C24E-46B5-8157-7C60F65C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Runqueues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6BAF-D70D-4353-A488-83A8AC52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Switching is expensive across cores</a:t>
            </a:r>
          </a:p>
          <a:p>
            <a:r>
              <a:rPr lang="en-US" dirty="0"/>
              <a:t>Multicore systems need multiple </a:t>
            </a:r>
            <a:r>
              <a:rPr lang="en-US" dirty="0" err="1"/>
              <a:t>runqueues</a:t>
            </a:r>
            <a:r>
              <a:rPr lang="en-US" dirty="0"/>
              <a:t> to minimize context switches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509A-6666-45C3-8F03-D2600104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516D-08C5-41D9-94BA-396221B6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Establish needed concepts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Thread scheduling and thread load-balancing on Linux</a:t>
            </a:r>
          </a:p>
          <a:p>
            <a:r>
              <a:rPr lang="en-US" dirty="0">
                <a:solidFill>
                  <a:schemeClr val="tx1"/>
                </a:solidFill>
              </a:rPr>
              <a:t>Bug fixes and new developments to the Linux thread scheduler</a:t>
            </a:r>
          </a:p>
          <a:p>
            <a:pPr lvl="1"/>
            <a:r>
              <a:rPr lang="en-US" dirty="0"/>
              <a:t>Four bugs found within current implementation of CFS</a:t>
            </a:r>
          </a:p>
          <a:p>
            <a:pPr lvl="1"/>
            <a:r>
              <a:rPr lang="en-US" dirty="0"/>
              <a:t>FLSCHED: The lockless thread scheduler</a:t>
            </a:r>
          </a:p>
          <a:p>
            <a:pPr lvl="1"/>
            <a:r>
              <a:rPr lang="en-US" dirty="0"/>
              <a:t>Shuffler: Cache locality improvements via thread migration</a:t>
            </a:r>
          </a:p>
        </p:txBody>
      </p:sp>
    </p:spTree>
    <p:extLst>
      <p:ext uri="{BB962C8B-B14F-4D97-AF65-F5344CB8AC3E}">
        <p14:creationId xmlns:p14="http://schemas.microsoft.com/office/powerpoint/2010/main" val="204372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AE82-4563-4896-9624-FF29FC57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FE7C-4BD5-4E49-8853-430E429F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6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3F0-1EE8-4BD1-B189-337575BC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7F40-A0C7-41CB-9B1E-2E110A1F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1387-2664-4BBA-A1B9-717F5F04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2465"/>
            <a:ext cx="8596668" cy="13208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16B6-7206-424A-BAFA-39935C79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335"/>
            <a:ext cx="8596668" cy="506781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K. Kumar, P. Rajiv, G. Laxmi, and N.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Bhuyan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/>
              <a:t>Shuffling: A framework for lock contention aware thread scheduling for multicore multiprocessor systems.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2014 23rd International Conference on Parallel Architecture and Compilation Techniques (PACT), pages 289–300, Aug 2014.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J.-P.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Lozi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B. Lepers, J. Funston, F. Gaud, V.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Quéma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and A.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Fedorova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linux</a:t>
            </a:r>
            <a:r>
              <a:rPr lang="en-US" dirty="0"/>
              <a:t> scheduler: A decade of wasted cores.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Proceedings of the Eleventh European Conference on Computer Systems,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EuroSys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’16, pages 1:1–1:16, New York, NY, USA, 2016. ACM.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U. B. Nisar, M. Aleem, M. A. Iqbal, and N. S. Vo.</a:t>
            </a:r>
            <a:br>
              <a:rPr lang="en-US" dirty="0"/>
            </a:br>
            <a:r>
              <a:rPr lang="en-US" dirty="0"/>
              <a:t>Jumbler: A lock-contention aware thread scheduler for multi-core parallel machines.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2017 International Conference on Recent Advances in Signal Processing, Telecommunications Computing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SigTelCom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), pages 77–81, Jan 2017.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3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FF52D-29EB-4115-9A3B-7840FC0DFFB1}"/>
              </a:ext>
            </a:extLst>
          </p:cNvPr>
          <p:cNvSpPr txBox="1"/>
          <p:nvPr/>
        </p:nvSpPr>
        <p:spPr>
          <a:xfrm>
            <a:off x="494271" y="2207742"/>
            <a:ext cx="8647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“And you have to realize that there are not very many things that have aged as well as the scheduler. Which is just another proof that scheduling is easy.”</a:t>
            </a:r>
          </a:p>
          <a:p>
            <a:r>
              <a:rPr lang="en-US" sz="2800" dirty="0"/>
              <a:t>Linus Torvalds, 2001 [2]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877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0D00-627A-4F0C-A700-A185897A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C240-1958-4FC0-B473-81E035FD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The problem of thread scheduling has been around a while. For a while it was unchanged, until hardware developments made the problem more complex.</a:t>
            </a:r>
          </a:p>
          <a:p>
            <a:r>
              <a:rPr lang="en-US" dirty="0"/>
              <a:t>Make case for importance of maximal efficiency on system programs and algorithms “Execution on the Critical Path”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2C05-1C98-453A-93C4-50D0A013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3503-BB9B-4A29-AEA2-68B073ED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needed concepts</a:t>
            </a:r>
          </a:p>
          <a:p>
            <a:r>
              <a:rPr lang="en-US" dirty="0"/>
              <a:t>Thread scheduling and thread load-balancing on Linux</a:t>
            </a:r>
          </a:p>
          <a:p>
            <a:r>
              <a:rPr lang="en-US" dirty="0"/>
              <a:t>Bug fixes and new developments to the Linux thread scheduler</a:t>
            </a:r>
          </a:p>
        </p:txBody>
      </p:sp>
    </p:spTree>
    <p:extLst>
      <p:ext uri="{BB962C8B-B14F-4D97-AF65-F5344CB8AC3E}">
        <p14:creationId xmlns:p14="http://schemas.microsoft.com/office/powerpoint/2010/main" val="87852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509A-6666-45C3-8F03-D2600104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516D-08C5-41D9-94BA-396221B6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needed concepts</a:t>
            </a:r>
          </a:p>
          <a:p>
            <a:pPr lvl="1"/>
            <a:r>
              <a:rPr lang="en-US" dirty="0"/>
              <a:t>Threads, Multithreading Programs</a:t>
            </a:r>
          </a:p>
          <a:p>
            <a:pPr lvl="1"/>
            <a:r>
              <a:rPr lang="en-US" dirty="0"/>
              <a:t>Parallel programming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Thread scheduling and thread load-balancing on Linux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Bug fixes and new developments to the Linux thread scheduler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4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509A-6666-45C3-8F03-D2600104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516D-08C5-41D9-94BA-396221B6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Establish needed concepts</a:t>
            </a:r>
          </a:p>
          <a:p>
            <a:r>
              <a:rPr lang="en-US" dirty="0">
                <a:solidFill>
                  <a:schemeClr val="tx1"/>
                </a:solidFill>
              </a:rPr>
              <a:t>Thread scheduling and load-balancing on Linux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Completely Fair Scheduler (CFS)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Scheduling Domains on non-uniform memory access (NUMA) systems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Load Balance algorithm for the CFS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Bug fixes and new developments to the Linux thread scheduler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F2EC-4AE3-4FB5-B1B5-9D610245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Fair Scheduler (CFS)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515D-2D7F-4F44-8E64-A7E3EB35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65396"/>
          </a:xfrm>
        </p:spPr>
        <p:txBody>
          <a:bodyPr/>
          <a:lstStyle/>
          <a:p>
            <a:r>
              <a:rPr lang="en-US" dirty="0"/>
              <a:t>Linux Thread Scheduler</a:t>
            </a:r>
          </a:p>
          <a:p>
            <a:r>
              <a:rPr lang="en-US" dirty="0"/>
              <a:t>Handles which threads are executed at what times and on which CPU cores</a:t>
            </a:r>
          </a:p>
          <a:p>
            <a:r>
              <a:rPr lang="en-US" dirty="0"/>
              <a:t>Spend a “fair” amount of runtime on all threads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now, let’s assume one single core CPU</a:t>
            </a:r>
          </a:p>
          <a:p>
            <a:r>
              <a:rPr lang="en-US" dirty="0"/>
              <a:t>The CFS implementation is simple for a single-core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8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F2EC-4AE3-4FB5-B1B5-9D610245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Fair Scheduler (CFS)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515D-2D7F-4F44-8E64-A7E3EB35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90380"/>
          </a:xfrm>
        </p:spPr>
        <p:txBody>
          <a:bodyPr/>
          <a:lstStyle/>
          <a:p>
            <a:r>
              <a:rPr lang="en-US" dirty="0"/>
              <a:t>Implementation of Weighted Fair Queueing (WFQ) scheduling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714B2-365E-4F60-BEE8-2533AAE0DF10}"/>
              </a:ext>
            </a:extLst>
          </p:cNvPr>
          <p:cNvSpPr txBox="1"/>
          <p:nvPr/>
        </p:nvSpPr>
        <p:spPr>
          <a:xfrm>
            <a:off x="1666875" y="4248150"/>
            <a:ext cx="1590676" cy="8002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  <a:p>
            <a:r>
              <a:rPr lang="en-US" sz="1400" dirty="0"/>
              <a:t>weight=.5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vruntime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=3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C7D95-9184-401C-9494-5FCC685B0107}"/>
              </a:ext>
            </a:extLst>
          </p:cNvPr>
          <p:cNvSpPr txBox="1"/>
          <p:nvPr/>
        </p:nvSpPr>
        <p:spPr>
          <a:xfrm>
            <a:off x="3343275" y="4248150"/>
            <a:ext cx="1590676" cy="8002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  <a:p>
            <a:r>
              <a:rPr lang="en-US" sz="1400" dirty="0"/>
              <a:t>weight=1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vruntime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=10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6A7CA-FECA-418D-8F0C-AB03B89ABF60}"/>
              </a:ext>
            </a:extLst>
          </p:cNvPr>
          <p:cNvSpPr txBox="1"/>
          <p:nvPr/>
        </p:nvSpPr>
        <p:spPr>
          <a:xfrm>
            <a:off x="5019675" y="4248150"/>
            <a:ext cx="1590676" cy="8002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3</a:t>
            </a:r>
          </a:p>
          <a:p>
            <a:r>
              <a:rPr lang="en-US" sz="1400" dirty="0"/>
              <a:t>weight=0.25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vruntime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=110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0790E-FB90-49F0-81F1-BC3AA4BCC2C9}"/>
              </a:ext>
            </a:extLst>
          </p:cNvPr>
          <p:cNvSpPr txBox="1"/>
          <p:nvPr/>
        </p:nvSpPr>
        <p:spPr>
          <a:xfrm>
            <a:off x="6696075" y="4251841"/>
            <a:ext cx="1590676" cy="8002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4</a:t>
            </a:r>
          </a:p>
          <a:p>
            <a:r>
              <a:rPr lang="en-US" sz="1400" dirty="0"/>
              <a:t>weight=0.5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vruntime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=70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30246D-4F12-4DC0-B010-72619E99BB98}"/>
              </a:ext>
            </a:extLst>
          </p:cNvPr>
          <p:cNvSpPr txBox="1">
            <a:spLocks/>
          </p:cNvSpPr>
          <p:nvPr/>
        </p:nvSpPr>
        <p:spPr>
          <a:xfrm>
            <a:off x="677334" y="2890362"/>
            <a:ext cx="8596668" cy="683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Goal: 	* Run all threads at least once within an arbitrary interval of CPU cycles</a:t>
            </a:r>
          </a:p>
          <a:p>
            <a:pPr marL="0" indent="0">
              <a:buNone/>
            </a:pPr>
            <a:r>
              <a:rPr lang="en-US" dirty="0"/>
              <a:t>		* “</a:t>
            </a:r>
            <a:r>
              <a:rPr lang="en-US" dirty="0" err="1"/>
              <a:t>Timeslice</a:t>
            </a:r>
            <a:r>
              <a:rPr lang="en-US" dirty="0"/>
              <a:t>” cycles evenly, prioritizing higher weights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EB0221-2DBC-47AB-B313-758864EA2D09}"/>
              </a:ext>
            </a:extLst>
          </p:cNvPr>
          <p:cNvSpPr txBox="1"/>
          <p:nvPr/>
        </p:nvSpPr>
        <p:spPr>
          <a:xfrm>
            <a:off x="4104063" y="5953640"/>
            <a:ext cx="1831224" cy="5847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  <a:p>
            <a:r>
              <a:rPr lang="en-US" sz="1400" dirty="0"/>
              <a:t>interval=1000 cycles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8BEAF4-69C7-4C91-B79C-6C478C5C3428}"/>
              </a:ext>
            </a:extLst>
          </p:cNvPr>
          <p:cNvCxnSpPr>
            <a:cxnSpLocks/>
          </p:cNvCxnSpPr>
          <p:nvPr/>
        </p:nvCxnSpPr>
        <p:spPr>
          <a:xfrm>
            <a:off x="1666875" y="5659395"/>
            <a:ext cx="6619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E8F05B-2E09-48FE-8840-44A7579391B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019675" y="5665752"/>
            <a:ext cx="0" cy="28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14482F-B348-4273-93FE-59B2BC69A1D8}"/>
              </a:ext>
            </a:extLst>
          </p:cNvPr>
          <p:cNvCxnSpPr>
            <a:cxnSpLocks/>
          </p:cNvCxnSpPr>
          <p:nvPr/>
        </p:nvCxnSpPr>
        <p:spPr>
          <a:xfrm flipV="1">
            <a:off x="1666875" y="5048369"/>
            <a:ext cx="0" cy="61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1E4AE1-6591-44A2-BE12-435A53919DCC}"/>
              </a:ext>
            </a:extLst>
          </p:cNvPr>
          <p:cNvCxnSpPr>
            <a:cxnSpLocks/>
          </p:cNvCxnSpPr>
          <p:nvPr/>
        </p:nvCxnSpPr>
        <p:spPr>
          <a:xfrm flipH="1" flipV="1">
            <a:off x="3343268" y="5048369"/>
            <a:ext cx="7" cy="61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A40649-F75B-4485-9AA9-033EF0CFF162}"/>
              </a:ext>
            </a:extLst>
          </p:cNvPr>
          <p:cNvCxnSpPr>
            <a:cxnSpLocks/>
          </p:cNvCxnSpPr>
          <p:nvPr/>
        </p:nvCxnSpPr>
        <p:spPr>
          <a:xfrm flipH="1" flipV="1">
            <a:off x="6586670" y="5048369"/>
            <a:ext cx="23681" cy="61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9272A1-0657-40DD-B50D-F2CEFE6CE71E}"/>
              </a:ext>
            </a:extLst>
          </p:cNvPr>
          <p:cNvCxnSpPr>
            <a:cxnSpLocks/>
          </p:cNvCxnSpPr>
          <p:nvPr/>
        </p:nvCxnSpPr>
        <p:spPr>
          <a:xfrm flipH="1" flipV="1">
            <a:off x="8286749" y="5048369"/>
            <a:ext cx="2" cy="61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D065F9B-42D3-4255-8706-3BE18CD443F3}"/>
              </a:ext>
            </a:extLst>
          </p:cNvPr>
          <p:cNvSpPr txBox="1"/>
          <p:nvPr/>
        </p:nvSpPr>
        <p:spPr>
          <a:xfrm>
            <a:off x="1650140" y="5330151"/>
            <a:ext cx="137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A7C993-916A-4866-87B1-0CA0235B45A9}"/>
              </a:ext>
            </a:extLst>
          </p:cNvPr>
          <p:cNvSpPr txBox="1"/>
          <p:nvPr/>
        </p:nvSpPr>
        <p:spPr>
          <a:xfrm>
            <a:off x="3343268" y="5330151"/>
            <a:ext cx="136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48943-AF23-445B-9977-DAF718FA0ECD}"/>
              </a:ext>
            </a:extLst>
          </p:cNvPr>
          <p:cNvSpPr txBox="1"/>
          <p:nvPr/>
        </p:nvSpPr>
        <p:spPr>
          <a:xfrm>
            <a:off x="6038335" y="5330151"/>
            <a:ext cx="54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852B2E-F4FB-4765-9A07-19199E86AF01}"/>
              </a:ext>
            </a:extLst>
          </p:cNvPr>
          <p:cNvSpPr txBox="1"/>
          <p:nvPr/>
        </p:nvSpPr>
        <p:spPr>
          <a:xfrm>
            <a:off x="7723234" y="5330151"/>
            <a:ext cx="56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7BCC9F-E7DC-48D4-8036-B8BC60126922}"/>
              </a:ext>
            </a:extLst>
          </p:cNvPr>
          <p:cNvSpPr txBox="1"/>
          <p:nvPr/>
        </p:nvSpPr>
        <p:spPr>
          <a:xfrm>
            <a:off x="475470" y="5171480"/>
            <a:ext cx="1085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Max</a:t>
            </a:r>
          </a:p>
          <a:p>
            <a:pPr algn="ctr"/>
            <a:r>
              <a:rPr lang="en-US" sz="1400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225916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DDE7FC3-DEE4-4D34-BD11-6FFAE673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763"/>
            <a:ext cx="8596668" cy="4525600"/>
          </a:xfrm>
        </p:spPr>
        <p:txBody>
          <a:bodyPr/>
          <a:lstStyle/>
          <a:p>
            <a:r>
              <a:rPr lang="en-US" dirty="0"/>
              <a:t>When a thread is running, it accumulates </a:t>
            </a:r>
            <a:r>
              <a:rPr lang="en-US" i="1" dirty="0" err="1"/>
              <a:t>vruntime</a:t>
            </a:r>
            <a:endParaRPr lang="en-US" i="1" dirty="0"/>
          </a:p>
          <a:p>
            <a:r>
              <a:rPr lang="en-US" dirty="0"/>
              <a:t>A </a:t>
            </a:r>
            <a:r>
              <a:rPr lang="en-US" dirty="0" err="1"/>
              <a:t>runqueue</a:t>
            </a:r>
            <a:r>
              <a:rPr lang="en-US" dirty="0"/>
              <a:t> is a self organizing </a:t>
            </a:r>
            <a:r>
              <a:rPr lang="en-US" i="1" dirty="0"/>
              <a:t>Red-Black Tree </a:t>
            </a:r>
            <a:r>
              <a:rPr lang="en-US" dirty="0"/>
              <a:t>that sorts on </a:t>
            </a:r>
            <a:r>
              <a:rPr lang="en-US" dirty="0" err="1"/>
              <a:t>vruntime</a:t>
            </a:r>
            <a:endParaRPr lang="en-US" dirty="0"/>
          </a:p>
          <a:p>
            <a:r>
              <a:rPr lang="en-US" dirty="0"/>
              <a:t>New threads are chosen as the leftmost node, with the least </a:t>
            </a:r>
            <a:r>
              <a:rPr lang="en-US" dirty="0" err="1"/>
              <a:t>vruntime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8AEDC-8D86-4ECE-A991-1CEEC763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Runqueue</a:t>
            </a:r>
            <a:r>
              <a:rPr lang="en-US" dirty="0"/>
              <a:t> on One CPU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98B1C-C125-4D94-A248-087498BE281E}"/>
              </a:ext>
            </a:extLst>
          </p:cNvPr>
          <p:cNvSpPr txBox="1"/>
          <p:nvPr/>
        </p:nvSpPr>
        <p:spPr>
          <a:xfrm>
            <a:off x="784426" y="3045048"/>
            <a:ext cx="2205909" cy="8515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  <a:p>
            <a:r>
              <a:rPr lang="en-US" sz="1400" dirty="0"/>
              <a:t>cycles=1000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current thread: Thread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EE5B17-6DCD-4DED-8EB0-CD1D540EA1A5}"/>
              </a:ext>
            </a:extLst>
          </p:cNvPr>
          <p:cNvSpPr txBox="1"/>
          <p:nvPr/>
        </p:nvSpPr>
        <p:spPr>
          <a:xfrm>
            <a:off x="3459891" y="5236432"/>
            <a:ext cx="1548713" cy="80021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  <a:p>
            <a:r>
              <a:rPr lang="en-US" sz="1400" dirty="0"/>
              <a:t>weight=.5</a:t>
            </a:r>
          </a:p>
          <a:p>
            <a:r>
              <a:rPr lang="en-US" sz="1400" dirty="0" err="1"/>
              <a:t>vruntime</a:t>
            </a:r>
            <a:r>
              <a:rPr lang="en-US" sz="1400" dirty="0"/>
              <a:t>=3 /222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222B64-EE03-4947-9334-B8D1C68A731E}"/>
              </a:ext>
            </a:extLst>
          </p:cNvPr>
          <p:cNvSpPr txBox="1"/>
          <p:nvPr/>
        </p:nvSpPr>
        <p:spPr>
          <a:xfrm>
            <a:off x="4728519" y="4142683"/>
            <a:ext cx="1635606" cy="8002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  <a:p>
            <a:r>
              <a:rPr lang="en-US" sz="1400" dirty="0"/>
              <a:t>weight=1</a:t>
            </a:r>
          </a:p>
          <a:p>
            <a:r>
              <a:rPr lang="en-US" sz="1400" dirty="0" err="1"/>
              <a:t>vruntime</a:t>
            </a:r>
            <a:r>
              <a:rPr lang="en-US" sz="1400" dirty="0"/>
              <a:t>=10 /444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6E648A-FE77-4E39-A0BB-4B2CE4AAA3BF}"/>
              </a:ext>
            </a:extLst>
          </p:cNvPr>
          <p:cNvSpPr txBox="1"/>
          <p:nvPr/>
        </p:nvSpPr>
        <p:spPr>
          <a:xfrm>
            <a:off x="7074885" y="4142683"/>
            <a:ext cx="1731364" cy="8002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3</a:t>
            </a:r>
          </a:p>
          <a:p>
            <a:r>
              <a:rPr lang="en-US" sz="1400" dirty="0"/>
              <a:t>weight=0.25</a:t>
            </a:r>
          </a:p>
          <a:p>
            <a:r>
              <a:rPr lang="en-US" sz="1400" dirty="0" err="1"/>
              <a:t>vruntime</a:t>
            </a:r>
            <a:r>
              <a:rPr lang="en-US" sz="1400" dirty="0"/>
              <a:t>=110 /112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267B92-CA73-4379-ACA5-802B84193167}"/>
              </a:ext>
            </a:extLst>
          </p:cNvPr>
          <p:cNvSpPr txBox="1"/>
          <p:nvPr/>
        </p:nvSpPr>
        <p:spPr>
          <a:xfrm>
            <a:off x="5981824" y="2928819"/>
            <a:ext cx="1646414" cy="8002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4</a:t>
            </a:r>
          </a:p>
          <a:p>
            <a:r>
              <a:rPr lang="en-US" sz="1400" dirty="0"/>
              <a:t>weight=0.5</a:t>
            </a:r>
          </a:p>
          <a:p>
            <a:r>
              <a:rPr lang="en-US" sz="1400" dirty="0" err="1"/>
              <a:t>vruntime</a:t>
            </a:r>
            <a:r>
              <a:rPr lang="en-US" sz="1400" dirty="0"/>
              <a:t>=70 /222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CA70185-F90D-4809-83BC-37AC463AA22A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 rot="5400000">
            <a:off x="5968855" y="3306506"/>
            <a:ext cx="413645" cy="1258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07B7F3C-91C0-4980-9EDC-CE83D514EAE1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rot="16200000" flipH="1">
            <a:off x="7165977" y="3368092"/>
            <a:ext cx="413645" cy="1135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A245615-7A07-40DF-8527-1E8A221D537E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5400000">
            <a:off x="4743520" y="4433630"/>
            <a:ext cx="293530" cy="1312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06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963</TotalTime>
  <Words>483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Thread Scheduler Efficiency Improvements for Multicore Systems</vt:lpstr>
      <vt:lpstr>PowerPoint Presentation</vt:lpstr>
      <vt:lpstr>Introduction</vt:lpstr>
      <vt:lpstr>Overview</vt:lpstr>
      <vt:lpstr>Outline</vt:lpstr>
      <vt:lpstr>Outline</vt:lpstr>
      <vt:lpstr>Completely Fair Scheduler (CFS)</vt:lpstr>
      <vt:lpstr>Completely Fair Scheduler (CFS)</vt:lpstr>
      <vt:lpstr>Runqueue on One CPU</vt:lpstr>
      <vt:lpstr>Multiple Runqueues</vt:lpstr>
      <vt:lpstr>Outline</vt:lpstr>
      <vt:lpstr>PowerPoint Presentation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Scheduler Efficiency Improvements for Multicore Systems</dc:title>
  <dc:creator>Dan Frazier</dc:creator>
  <cp:lastModifiedBy>Dan Frazier</cp:lastModifiedBy>
  <cp:revision>50</cp:revision>
  <dcterms:created xsi:type="dcterms:W3CDTF">2017-10-19T03:17:20Z</dcterms:created>
  <dcterms:modified xsi:type="dcterms:W3CDTF">2017-10-19T19:20:50Z</dcterms:modified>
</cp:coreProperties>
</file>