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65" r:id="rId3"/>
    <p:sldId id="266" r:id="rId4"/>
    <p:sldId id="267" r:id="rId5"/>
    <p:sldId id="278" r:id="rId6"/>
    <p:sldId id="260" r:id="rId7"/>
    <p:sldId id="259" r:id="rId8"/>
    <p:sldId id="257" r:id="rId9"/>
    <p:sldId id="261" r:id="rId10"/>
    <p:sldId id="258" r:id="rId11"/>
    <p:sldId id="262" r:id="rId12"/>
    <p:sldId id="263" r:id="rId13"/>
    <p:sldId id="264" r:id="rId14"/>
    <p:sldId id="268" r:id="rId15"/>
    <p:sldId id="269" r:id="rId16"/>
    <p:sldId id="273" r:id="rId17"/>
    <p:sldId id="274" r:id="rId18"/>
    <p:sldId id="275" r:id="rId19"/>
    <p:sldId id="276" r:id="rId20"/>
    <p:sldId id="279" r:id="rId21"/>
    <p:sldId id="280" r:id="rId22"/>
    <p:sldId id="270" r:id="rId23"/>
    <p:sldId id="272" r:id="rId24"/>
    <p:sldId id="271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7CB4E-2B5C-1841-ABB2-1C9D867988A7}" v="914" dt="2022-05-03T21:35:45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/>
    <p:restoredTop sz="68930"/>
  </p:normalViewPr>
  <p:slideViewPr>
    <p:cSldViewPr snapToGrid="0" snapToObjects="1">
      <p:cViewPr varScale="1">
        <p:scale>
          <a:sx n="85" d="100"/>
          <a:sy n="85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DEAA2-1A42-4C45-A4DA-22E9BC2C592B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5AF6A-231D-054D-9BDD-6F86F358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1064799/Energy_Trends_March_2022.p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5AF6A-231D-054D-9BDD-6F86F35871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8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5AF6A-231D-054D-9BDD-6F86F35871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7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Box plot - serves purpose, is clear, and is simple to interpret, but requires non-trivial level of understanding of how to read graphs and charts.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5AF6A-231D-054D-9BDD-6F86F35871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5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5AF6A-231D-054D-9BDD-6F86F35871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73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5AF6A-231D-054D-9BDD-6F86F35871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4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5AF6A-231D-054D-9BDD-6F86F35871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IPCC Report: https://</a:t>
            </a:r>
            <a:r>
              <a:rPr lang="en-GB" dirty="0" err="1"/>
              <a:t>archive.ipcc.ch</a:t>
            </a:r>
            <a:r>
              <a:rPr lang="en-GB" dirty="0"/>
              <a:t>/report/sr15/pdf/sr15_citation.pdf or https://</a:t>
            </a:r>
            <a:r>
              <a:rPr lang="en-GB" dirty="0" err="1"/>
              <a:t>en.wikipedia.org</a:t>
            </a:r>
            <a:r>
              <a:rPr lang="en-GB" dirty="0"/>
              <a:t>/wiki/Special_Report_on_Global_Warming_of_1.5_°C#cite_ref-IPCC_2018_SR15_1-1</a:t>
            </a:r>
          </a:p>
          <a:p>
            <a:r>
              <a:rPr lang="en-GB" dirty="0"/>
              <a:t>US EPA Climate change + </a:t>
            </a:r>
            <a:r>
              <a:rPr lang="en-GB" dirty="0" err="1"/>
              <a:t>ghg</a:t>
            </a:r>
            <a:r>
              <a:rPr lang="en-GB" dirty="0"/>
              <a:t>: https://</a:t>
            </a:r>
            <a:r>
              <a:rPr lang="en-GB" dirty="0" err="1"/>
              <a:t>www.epa.gov</a:t>
            </a:r>
            <a:r>
              <a:rPr lang="en-GB" dirty="0"/>
              <a:t>/climate-indicators/greenhouse-gases</a:t>
            </a:r>
          </a:p>
          <a:p>
            <a:r>
              <a:rPr lang="en-GB" dirty="0"/>
              <a:t>US EPA GHG + fossil fuels: https://</a:t>
            </a:r>
            <a:r>
              <a:rPr lang="en-GB" dirty="0" err="1"/>
              <a:t>www.epa.gov</a:t>
            </a:r>
            <a:r>
              <a:rPr lang="en-GB" dirty="0"/>
              <a:t>/</a:t>
            </a:r>
            <a:r>
              <a:rPr lang="en-GB" dirty="0" err="1"/>
              <a:t>ghgemissions</a:t>
            </a:r>
            <a:r>
              <a:rPr lang="en-GB" dirty="0"/>
              <a:t>/sources-greenhouse-gas-emissions</a:t>
            </a:r>
          </a:p>
          <a:p>
            <a:endParaRPr lang="en-GB" dirty="0"/>
          </a:p>
          <a:p>
            <a:r>
              <a:rPr lang="en-GB" dirty="0"/>
              <a:t>Points:</a:t>
            </a:r>
          </a:p>
          <a:p>
            <a:pPr fontAlgn="ctr"/>
            <a:r>
              <a:rPr lang="en-GB" dirty="0"/>
              <a:t>- In 2018, the IPCC published a special report on global warming and the need to keep it below 1.5 °C, or else risk climate disaster (IPCC, 2018).</a:t>
            </a:r>
          </a:p>
          <a:p>
            <a:pPr fontAlgn="ctr"/>
            <a:r>
              <a:rPr lang="en-GB" dirty="0"/>
              <a:t>- According to the US Environmental Protection Agency, greenhouse gas emissions from human activities are the most significant contributor to climate change (US EPA, 2022). </a:t>
            </a:r>
          </a:p>
          <a:p>
            <a:pPr fontAlgn="ctr"/>
            <a:r>
              <a:rPr lang="en-GB" dirty="0"/>
              <a:t>- The human activity which produces the most greenhouse gas emissions is the burning of fossil fuels (US EPA, 2021).</a:t>
            </a:r>
          </a:p>
          <a:p>
            <a:pPr fontAlgn="ctr"/>
            <a:r>
              <a:rPr lang="en-GB" dirty="0"/>
              <a:t>- In this presentation, ONS data on the UK's greenhouse gas emissions and fuel consumption are explored using a variety of visualisation techniques to understand how they have developed over time.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5AF6A-231D-054D-9BDD-6F86F35871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7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data was used? Where is it from? Any prior definitions or decisions made regarding data to be aware of?</a:t>
            </a:r>
          </a:p>
          <a:p>
            <a:endParaRPr lang="en-GB" dirty="0"/>
          </a:p>
          <a:p>
            <a:r>
              <a:rPr lang="en-GB" dirty="0"/>
              <a:t>CO</a:t>
            </a:r>
            <a:r>
              <a:rPr lang="en-GB" baseline="-25000" dirty="0"/>
              <a:t>2 </a:t>
            </a:r>
            <a:r>
              <a:rPr lang="en-GB" baseline="0" dirty="0"/>
              <a:t>equivalent – converts greenhouse gases to equivalent amount of CO</a:t>
            </a:r>
            <a:r>
              <a:rPr lang="en-GB" baseline="-25000" dirty="0"/>
              <a:t>2 </a:t>
            </a:r>
            <a:r>
              <a:rPr lang="en-GB" baseline="0" dirty="0"/>
              <a:t>required for same GWP.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5AF6A-231D-054D-9BDD-6F86F35871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35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GDP (recession) data: https://</a:t>
            </a:r>
            <a:r>
              <a:rPr lang="en-US" dirty="0" err="1"/>
              <a:t>www.ons.gov.uk</a:t>
            </a:r>
            <a:r>
              <a:rPr lang="en-US" dirty="0"/>
              <a:t>/economy/</a:t>
            </a:r>
            <a:r>
              <a:rPr lang="en-US" dirty="0" err="1"/>
              <a:t>grossdomesticproductgdp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5AF6A-231D-054D-9BDD-6F86F35871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4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>
                <a:hlinkClick r:id="rId3"/>
              </a:rPr>
              <a:t>https://assets.publishing.service.gov.uk/government/uploads/system/uploads/attachment_data/file/1064799/Energy_Trends_March_2022.pdf</a:t>
            </a:r>
            <a:r>
              <a:rPr lang="en-GB" dirty="0"/>
              <a:t>. Government report link.</a:t>
            </a:r>
            <a:endParaRPr lang="x-none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5AF6A-231D-054D-9BDD-6F86F35871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Echoes line chart</a:t>
            </a:r>
          </a:p>
          <a:p>
            <a:pPr rtl="0" fontAlgn="ctr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Unsurprisingly, industries which appeared in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emissions area chart are also appearing here</a:t>
            </a:r>
          </a:p>
          <a:p>
            <a:pPr rtl="0" fontAlgn="ctr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industries: utilities and manufacturing leading the transition to renewables</a:t>
            </a:r>
          </a:p>
          <a:p>
            <a:pPr rtl="0" fontAlgn="ctr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Transport sector failed to substantially decrease its fossil fuel consumption and isn't adopting renewable sources at the same rate as other large industry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5AF6A-231D-054D-9BDD-6F86F35871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35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Assumes that total energy consumption can be found by adding fossil fuel and renewables data (same source). </a:t>
            </a:r>
            <a:r>
              <a:rPr lang="en-US" b="1" dirty="0"/>
              <a:t>Should the bar chart be sorted?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5AF6A-231D-054D-9BDD-6F86F35871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GB" dirty="0"/>
              <a:t>- Shows how the proportion of energy coming from renewable sources has changed over the years.</a:t>
            </a:r>
          </a:p>
          <a:p>
            <a:pPr fontAlgn="ctr"/>
            <a:r>
              <a:rPr lang="en-GB" dirty="0"/>
              <a:t>- Some industries are adapting, others aren’t - leading to larger spread.</a:t>
            </a:r>
          </a:p>
          <a:p>
            <a:pPr fontAlgn="ctr"/>
            <a:r>
              <a:rPr lang="en-GB" dirty="0"/>
              <a:t>- Mean is gradually increasing, but spread seems to be growing exponentially - suggesting accelerated transition in some industries.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5AF6A-231D-054D-9BDD-6F86F35871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B40B-0F88-F538-1281-80FDBB74D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45BBF-93E2-10AE-1270-424E6CB26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B1E05-5F0C-144E-AD8A-EC2F45D2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8D5A-1278-5B4F-8E1C-282BF12FEB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F9186-BB43-CD60-4443-DAA87E91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C1A5-97EB-BA04-5966-D98F6F6E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1BE-8D22-D24C-954D-12FBEFFB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B8E5-AFAD-24EA-F738-DEF41059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A5A23-B930-19E9-8F9A-2AF349065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C21C-FE2C-3A52-4913-9B1738B7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8D5A-1278-5B4F-8E1C-282BF12FEB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65B87-4D44-DA69-DDFC-F9DF2E21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AEFCA-96C4-EEF3-7E20-B5F2E8BF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1BE-8D22-D24C-954D-12FBEFFB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2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F7D83-FDFD-A360-BE78-AC575A470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69DA8-60F0-AE5A-40CA-ABD8C463F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43479-ADF6-B87D-FD12-178B3F6B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8D5A-1278-5B4F-8E1C-282BF12FEB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1EC1B-7AC0-6B2A-22DC-2E9E8341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5809A-F6BF-8FBA-AE7D-FB7DD920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1BE-8D22-D24C-954D-12FBEFFB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2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2BFA-D349-BB97-251D-F88A1BCD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2C46-F8B0-2051-D8D2-8074ACF1E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12AB-F717-3411-789F-0A964CB1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8D5A-1278-5B4F-8E1C-282BF12FEB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A788-36FA-7CD6-9769-E8397AD4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66C89-4165-A4F3-D11D-EF5BF3EF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1BE-8D22-D24C-954D-12FBEFFB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0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B890-5BFE-07F0-5B86-33FF5003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0EDA4-BAC6-532C-E2A7-BA798884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59291-A380-32B4-D99D-38A9960F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8D5A-1278-5B4F-8E1C-282BF12FEB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D8FE1-1644-D84B-EF97-11D8FC52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7CA17-0DEE-20EA-AB0C-4D7A8123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1BE-8D22-D24C-954D-12FBEFFB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0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0ED0-92D8-8208-363B-9B81B2B3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44DE-4AE3-5CBC-7E83-DE58DFC6E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8ED19-C344-F2ED-E604-6CBA5A276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48E53-0387-182F-29D8-2E48A4B9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8D5A-1278-5B4F-8E1C-282BF12FEB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75E2B-C189-66CF-AED9-D9BC9779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F846C-FC9B-AEFA-9D2F-967B753F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1BE-8D22-D24C-954D-12FBEFFB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0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737B-ADE7-D1F2-68FF-9422650B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27F6D-5FBE-3206-5DA6-829CD558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A9EA7-98A9-0661-FDFD-623848B9B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6CC9E-65A0-265A-8FF9-BE966328E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09E4A-5A82-715C-F1D0-D85E23D73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F88B7-F3B1-7B93-B836-575E498A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8D5A-1278-5B4F-8E1C-282BF12FEB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0EF5A-BED8-ADB6-3D6E-022159D0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B2D6A-6E76-251F-29C3-4B2C7BDE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1BE-8D22-D24C-954D-12FBEFFB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2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DB2A-AFFE-823A-F8FB-687A3591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46E89-F2EF-E15E-EA92-11D3537F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8D5A-1278-5B4F-8E1C-282BF12FEB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9E903-EA62-08F7-C330-A58EBE02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B8F19-D33F-284B-2E42-AA2FD4C9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1BE-8D22-D24C-954D-12FBEFFB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7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39BD-E5E9-CB8B-5A91-BBA68BB7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8D5A-1278-5B4F-8E1C-282BF12FEB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A193F-CE2C-4187-BCE1-C9C00692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7C15A-A45B-4F20-DF21-B27A84C5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1BE-8D22-D24C-954D-12FBEFFB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8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D6E8-818C-C8A5-76DB-F5DFB055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1564-DB66-68F4-6AE0-778B3436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27C02-8BDF-9F9E-A2EC-93D8B19C4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6F92D-6AB5-12B7-E192-3D9616D1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8D5A-1278-5B4F-8E1C-282BF12FEB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0ECA4-891C-4AB9-36E6-7F17C8CA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14412-9264-350D-FD10-28B39F4B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1BE-8D22-D24C-954D-12FBEFFB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1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DBE2-06DA-666F-DF90-AED30DF1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F44BA-F396-ED69-3C97-7AA71B1ED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0B741-C8DD-9443-1339-2DC64947E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4DD3-66AE-E3CB-64D6-158407EF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8D5A-1278-5B4F-8E1C-282BF12FEB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E1DBB-35D9-0811-6BDC-5E02BA68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2D77A-8F5B-1FE6-45C6-80BA300D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1BE-8D22-D24C-954D-12FBEFFB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D164C-BEB5-23CE-BCD6-0D213C23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9B8D5-092F-D28D-BA20-5DDDE1AF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5691-1552-FAB8-10F6-5F59AFD04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F8D5A-1278-5B4F-8E1C-282BF12FEB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5F03-5F0A-40DF-A2C9-A03DD8621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F244-09E9-F0F9-38E3-CB9F523CE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01BE-8D22-D24C-954D-12FBEFFB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#type=qualitative&amp;scheme=Paired&amp;n=1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ful/data_vis_portfoli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orbrewer2.org/#type=qualitative&amp;scheme=Paired&amp;n=12" TargetMode="External"/><Relationship Id="rId5" Type="http://schemas.openxmlformats.org/officeDocument/2006/relationships/hyperlink" Target="https://www.ons.gov.uk/economy/environmentalaccounts/datasets/ukenvironmentalaccountsenergyconsumptionfromrenewableandwastesources" TargetMode="External"/><Relationship Id="rId4" Type="http://schemas.openxmlformats.org/officeDocument/2006/relationships/hyperlink" Target="https://www.ons.gov.uk/economy/environmentalaccounts/datasets/ukenvironmentalaccountstotalenergyconsumptionbyindustry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v.uk/government/collections/energy-trends" TargetMode="External"/><Relationship Id="rId3" Type="http://schemas.openxmlformats.org/officeDocument/2006/relationships/hyperlink" Target="https://www.ipcc.ch/sr15/" TargetMode="External"/><Relationship Id="rId7" Type="http://schemas.openxmlformats.org/officeDocument/2006/relationships/hyperlink" Target="https://www.ons.gov.uk/economy/grossdomesticproductgdp/timeseries/abmi/qn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ons.gov.uk/economy/environmentalaccounts/datasets/ukenvironmentalaccountsenergyconsumptionfromrenewableandwastesources" TargetMode="External"/><Relationship Id="rId5" Type="http://schemas.openxmlformats.org/officeDocument/2006/relationships/hyperlink" Target="https://www.ons.gov.uk/economy/environmentalaccounts/datasets/ukenvironmentalaccountstotalenergyconsumptionbyindustry" TargetMode="External"/><Relationship Id="rId10" Type="http://schemas.openxmlformats.org/officeDocument/2006/relationships/hyperlink" Target="https://www.epa.gov/ghgemissions/sources-greenhouse-gas-emissions" TargetMode="External"/><Relationship Id="rId4" Type="http://schemas.openxmlformats.org/officeDocument/2006/relationships/hyperlink" Target="https://www.ons.gov.uk/economy/environmentalaccounts/datasets/ukenvironmentalaccountsatmosphericemissionsgreenhousegasemissionsbyeconomicsectorandgasunitedkingdom" TargetMode="External"/><Relationship Id="rId9" Type="http://schemas.openxmlformats.org/officeDocument/2006/relationships/hyperlink" Target="https://www.epa.gov/climate-indicators/greenhouse-gas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0446-FD04-909E-E942-A08F8A1DF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UK Greenhouse Gas Emissions over the last 30 Years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98C33-E6C6-BBE4-D1EB-22DFD4B3D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GB" dirty="0"/>
              <a:t>Visualisation</a:t>
            </a:r>
            <a:r>
              <a:rPr lang="en-US" dirty="0"/>
              <a:t> Coursework</a:t>
            </a:r>
          </a:p>
        </p:txBody>
      </p:sp>
    </p:spTree>
    <p:extLst>
      <p:ext uri="{BB962C8B-B14F-4D97-AF65-F5344CB8AC3E}">
        <p14:creationId xmlns:p14="http://schemas.microsoft.com/office/powerpoint/2010/main" val="353764469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4AED-DABA-16DE-C0C4-4360D83C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Autofit/>
          </a:bodyPr>
          <a:lstStyle/>
          <a:p>
            <a:r>
              <a:rPr lang="en-US" sz="3600" dirty="0"/>
              <a:t>Total energy consumption over time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E9603-BD11-5390-E03D-D4DA83196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730316"/>
          </a:xfrm>
        </p:spPr>
        <p:txBody>
          <a:bodyPr anchor="t">
            <a:normAutofit/>
          </a:bodyPr>
          <a:lstStyle/>
          <a:p>
            <a:r>
              <a:rPr lang="en-US" sz="2200" dirty="0"/>
              <a:t>Decline in fossil fuel consumption like decline in greenhouse gas emissions.</a:t>
            </a:r>
          </a:p>
          <a:p>
            <a:r>
              <a:rPr lang="en-US" sz="2200" dirty="0"/>
              <a:t>Rise in renewables doesn’t compensate fossil fuel decrease</a:t>
            </a:r>
          </a:p>
          <a:p>
            <a:r>
              <a:rPr lang="en-US" sz="2200" dirty="0"/>
              <a:t>Fossil fuel consumption continues to decline beyond 2019 (UK GOV, 2022).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99A9555-AB53-EA18-5366-14C994AF5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567" y="639520"/>
            <a:ext cx="7605937" cy="57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3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21C9-AB91-9B8B-FA8E-135D8314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/>
              <a:t>Energy consumption by industry over time.</a:t>
            </a:r>
          </a:p>
        </p:txBody>
      </p:sp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6335AB98-48BE-7A4A-C61B-0CA552B6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87432"/>
            <a:ext cx="6552495" cy="4873923"/>
          </a:xfrm>
          <a:prstGeom prst="rect">
            <a:avLst/>
          </a:prstGeom>
        </p:spPr>
      </p:pic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6F7D7591-FB34-35F8-3A55-7A54C2607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158262" y="1825814"/>
            <a:ext cx="6552495" cy="4873924"/>
          </a:xfrm>
        </p:spPr>
      </p:pic>
    </p:spTree>
    <p:extLst>
      <p:ext uri="{BB962C8B-B14F-4D97-AF65-F5344CB8AC3E}">
        <p14:creationId xmlns:p14="http://schemas.microsoft.com/office/powerpoint/2010/main" val="17009748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A2ACA45A-C562-B0E9-6BF1-E26B4996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3682647" cy="1719072"/>
          </a:xfrm>
        </p:spPr>
        <p:txBody>
          <a:bodyPr anchor="b">
            <a:noAutofit/>
          </a:bodyPr>
          <a:lstStyle/>
          <a:p>
            <a:r>
              <a:rPr lang="en-US" sz="3600" dirty="0"/>
              <a:t>Proportion of energy from renewable sources</a:t>
            </a:r>
          </a:p>
        </p:txBody>
      </p:sp>
      <p:sp>
        <p:nvSpPr>
          <p:cNvPr id="34" name="Content Placeholder 8">
            <a:extLst>
              <a:ext uri="{FF2B5EF4-FFF2-40B4-BE49-F238E27FC236}">
                <a16:creationId xmlns:a16="http://schemas.microsoft.com/office/drawing/2014/main" id="{0A0A2A52-CCEA-46C7-8FC2-42496BEF5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730316"/>
          </a:xfrm>
        </p:spPr>
        <p:txBody>
          <a:bodyPr anchor="t">
            <a:normAutofit/>
          </a:bodyPr>
          <a:lstStyle/>
          <a:p>
            <a:r>
              <a:rPr lang="en-US" sz="2200" dirty="0"/>
              <a:t>Industries with smaller absolute greenhouse gas emissions appear to be ahead.</a:t>
            </a:r>
          </a:p>
          <a:p>
            <a:r>
              <a:rPr lang="en-US" sz="2200" dirty="0"/>
              <a:t>Demonstrates lack of migration to renewables by the transport industry, shown in previous slide.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BF26AC2F-2BEF-31B2-8BEC-B1CD5820A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05" y="1174376"/>
            <a:ext cx="7587522" cy="50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81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734F3BE-913C-057C-E350-219AA56E6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7283" y="454587"/>
            <a:ext cx="7931767" cy="594882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907EF9-1580-2FEE-66A2-C48597AA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3682647" cy="1719072"/>
          </a:xfrm>
        </p:spPr>
        <p:txBody>
          <a:bodyPr anchor="b">
            <a:noAutofit/>
          </a:bodyPr>
          <a:lstStyle/>
          <a:p>
            <a:r>
              <a:rPr lang="en-US" sz="3600" dirty="0"/>
              <a:t>Proportion of energy from renewable sources over time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2995AB2B-18A0-DB40-6ED5-CC2F4D4658DC}"/>
              </a:ext>
            </a:extLst>
          </p:cNvPr>
          <p:cNvSpPr txBox="1">
            <a:spLocks/>
          </p:cNvSpPr>
          <p:nvPr/>
        </p:nvSpPr>
        <p:spPr>
          <a:xfrm>
            <a:off x="630935" y="2807208"/>
            <a:ext cx="3986347" cy="3730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GB" dirty="0"/>
              <a:t>Mean is gradually increasing, but spread seems to be growing exponentially</a:t>
            </a:r>
          </a:p>
          <a:p>
            <a:pPr fontAlgn="ctr"/>
            <a:r>
              <a:rPr lang="en-GB" dirty="0"/>
              <a:t>Suggesting accelerated transition in some outlier industries.</a:t>
            </a:r>
          </a:p>
        </p:txBody>
      </p:sp>
    </p:spTree>
    <p:extLst>
      <p:ext uri="{BB962C8B-B14F-4D97-AF65-F5344CB8AC3E}">
        <p14:creationId xmlns:p14="http://schemas.microsoft.com/office/powerpoint/2010/main" val="2032037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4611-A533-6B9E-7ED7-351CCC6D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99915-B952-141B-4B69-175F9D564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8038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1BC37-22B3-25EF-C358-A1190803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the </a:t>
            </a:r>
            <a:r>
              <a:rPr lang="en-GB" dirty="0"/>
              <a:t>visualisations</a:t>
            </a:r>
            <a:r>
              <a:rPr lang="en-US" dirty="0"/>
              <a:t> need to convey?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C4EE6-D15C-C57C-0789-63998463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Change over time</a:t>
            </a:r>
            <a:r>
              <a:rPr lang="en-GB" dirty="0"/>
              <a:t> of emissions, energy consumption and renewable energy adoption</a:t>
            </a:r>
          </a:p>
          <a:p>
            <a:r>
              <a:rPr lang="en-GB" b="1" dirty="0"/>
              <a:t>Part-to-whole composition</a:t>
            </a:r>
            <a:r>
              <a:rPr lang="en-GB" dirty="0"/>
              <a:t> of both emissions and consumption</a:t>
            </a:r>
          </a:p>
          <a:p>
            <a:r>
              <a:rPr lang="en-GB" b="1" dirty="0"/>
              <a:t>Comparison between values</a:t>
            </a:r>
            <a:r>
              <a:rPr lang="en-GB" dirty="0"/>
              <a:t> of each industries’ adoption of renewable energy</a:t>
            </a:r>
          </a:p>
          <a:p>
            <a:r>
              <a:rPr lang="en-GB" b="1" dirty="0"/>
              <a:t>Relationship between data</a:t>
            </a:r>
            <a:r>
              <a:rPr lang="en-GB" dirty="0"/>
              <a:t> - fossil fuel consumption and greenhouse gas emissions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Which charts were used, and why?</a:t>
            </a:r>
          </a:p>
        </p:txBody>
      </p:sp>
    </p:spTree>
    <p:extLst>
      <p:ext uri="{BB962C8B-B14F-4D97-AF65-F5344CB8AC3E}">
        <p14:creationId xmlns:p14="http://schemas.microsoft.com/office/powerpoint/2010/main" val="285127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7A82-F740-3642-491C-0DA6EE33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 Charts and Box 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96FB-3549-9D92-5C24-1752FECEF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8120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Line charts</a:t>
            </a:r>
          </a:p>
          <a:p>
            <a:r>
              <a:rPr lang="en-US" sz="2200" dirty="0"/>
              <a:t>Very clearly shows change over time, with no ambiguity and minimal effort required for understanding of plot.</a:t>
            </a:r>
          </a:p>
          <a:p>
            <a:r>
              <a:rPr lang="en-US" sz="2200" dirty="0"/>
              <a:t>Clearly show emissions and energy consumption have developed over time.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/>
              <a:t>Box plot</a:t>
            </a:r>
          </a:p>
          <a:p>
            <a:r>
              <a:rPr lang="en-GB" sz="2200" dirty="0"/>
              <a:t>Each time period has box and whiskers plot. Best for showing the distribution of values for multiple time periods.</a:t>
            </a:r>
          </a:p>
          <a:p>
            <a:r>
              <a:rPr lang="en-GB" sz="2200" dirty="0"/>
              <a:t>Shows development of renewable fuel adoption across UK industries.</a:t>
            </a:r>
          </a:p>
          <a:p>
            <a:endParaRPr lang="en-US" sz="2200" dirty="0"/>
          </a:p>
        </p:txBody>
      </p:sp>
      <p:pic>
        <p:nvPicPr>
          <p:cNvPr id="9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F5BE3B69-6FB0-6FE3-F426-A69285026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697" y="1576600"/>
            <a:ext cx="2552191" cy="1984329"/>
          </a:xfrm>
          <a:prstGeom prst="rect">
            <a:avLst/>
          </a:prstGeom>
        </p:spPr>
      </p:pic>
      <p:pic>
        <p:nvPicPr>
          <p:cNvPr id="10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7F70516-A1A5-118B-1459-E792DC2B7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888" y="1576600"/>
            <a:ext cx="2623022" cy="1973824"/>
          </a:xfrm>
          <a:prstGeom prst="rect">
            <a:avLst/>
          </a:prstGeom>
        </p:spPr>
      </p:pic>
      <p:pic>
        <p:nvPicPr>
          <p:cNvPr id="11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E647B05-07AB-B181-609C-3CA91E7C2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721" y="3560929"/>
            <a:ext cx="3382333" cy="253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04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82DE-BC86-43AB-57D1-53C08830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Maps and Area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81791-5F2B-A398-EC84-152BB691F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3014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Tree Maps</a:t>
            </a:r>
          </a:p>
          <a:p>
            <a:r>
              <a:rPr lang="en-US" dirty="0"/>
              <a:t>Area of sub-boxes proportional to a variable’s value for each industry.</a:t>
            </a:r>
          </a:p>
          <a:p>
            <a:r>
              <a:rPr lang="en-US" dirty="0"/>
              <a:t>Intuitively shows which industries contribute most to level of greenhouse gas emissions or energy consumption in a particular year.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Area Charts</a:t>
            </a:r>
          </a:p>
          <a:p>
            <a:r>
              <a:rPr lang="en-GB" dirty="0"/>
              <a:t>Effectively a line chart with a shaded region underneath to divide total into sub-groups.</a:t>
            </a:r>
          </a:p>
          <a:p>
            <a:r>
              <a:rPr lang="en-GB" dirty="0"/>
              <a:t>Combines the simplicity of a line chart with the intuitiveness of a tree map.</a:t>
            </a:r>
          </a:p>
          <a:p>
            <a:r>
              <a:rPr lang="en-GB" dirty="0"/>
              <a:t>Used as an extension of tree maps to show how each industry’s contribution to total emissions or consumption developed over time.</a:t>
            </a:r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 descr="Chart, waterfall chart, treemap chart&#10;&#10;Description automatically generated">
            <a:extLst>
              <a:ext uri="{FF2B5EF4-FFF2-40B4-BE49-F238E27FC236}">
                <a16:creationId xmlns:a16="http://schemas.microsoft.com/office/drawing/2014/main" id="{611653BE-2B3F-D7BB-1A20-B5C54EEB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04" y="797859"/>
            <a:ext cx="3769285" cy="3015428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8D2D46-8C5D-0119-0D4F-F0FDFCF59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215" y="3573949"/>
            <a:ext cx="4108862" cy="306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47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960D-EF6B-5D01-3517-F43653A9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22CC-6580-DB7A-94F8-E773A9361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0246" cy="4351338"/>
          </a:xfrm>
        </p:spPr>
        <p:txBody>
          <a:bodyPr/>
          <a:lstStyle/>
          <a:p>
            <a:r>
              <a:rPr lang="en-GB" dirty="0"/>
              <a:t>Used for comparing the extent to which renewable energy sources have been adopted by each industry.</a:t>
            </a:r>
          </a:p>
          <a:p>
            <a:r>
              <a:rPr lang="en-GB" dirty="0"/>
              <a:t>Bar charts offer an easy-to-grasp way of comparing numeric values.</a:t>
            </a:r>
          </a:p>
          <a:p>
            <a:r>
              <a:rPr lang="en-GB" dirty="0"/>
              <a:t>Note the horizontal orientation of the chart used – this accommodates the long industry names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BA38FED-43B1-A9DE-C7B7-E1152148B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663" y="1714554"/>
            <a:ext cx="5143337" cy="342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59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502F-C853-4531-A669-73D34435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Plot (and single-value chart)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FD55-5EDB-11BA-9127-3E985BBC9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8886" cy="4351338"/>
          </a:xfrm>
        </p:spPr>
        <p:txBody>
          <a:bodyPr>
            <a:normAutofit/>
          </a:bodyPr>
          <a:lstStyle/>
          <a:p>
            <a:r>
              <a:rPr lang="en-GB" sz="2200" dirty="0"/>
              <a:t>Scatter plots are a standard chart for showing relationships between to variables</a:t>
            </a:r>
          </a:p>
          <a:p>
            <a:r>
              <a:rPr lang="en-GB" sz="2200" dirty="0"/>
              <a:t>Single-value charts are best for reporting individual numbers, instead of plotting them graphically – such a plot would not be meaningful</a:t>
            </a:r>
          </a:p>
          <a:p>
            <a:r>
              <a:rPr lang="en-GB" sz="2200" dirty="0"/>
              <a:t>Combination of scatter plot with single-value chart allows:</a:t>
            </a:r>
          </a:p>
          <a:p>
            <a:pPr lvl="1"/>
            <a:r>
              <a:rPr lang="en-GB" sz="2200" dirty="0"/>
              <a:t>Visual assessment of the relationship between fossil fuel consumption and greenhouse gas emissions</a:t>
            </a:r>
          </a:p>
          <a:p>
            <a:pPr lvl="1"/>
            <a:r>
              <a:rPr lang="en-GB" sz="2200" dirty="0"/>
              <a:t>Statistic which illustrates the strength of the linear relationship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7990955-D638-659B-1131-5F70A7EB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294" y="2150054"/>
            <a:ext cx="4760330" cy="37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97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4833-6381-D0E5-D82F-B4BF7FB1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550F-3457-8468-A022-D4EC8DB0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US" sz="2200" dirty="0"/>
              <a:t>Greenhouse gas emissions data, and energy consumption data, was extracted from excel files sourced from the Office for National Statistics (ONS) website. </a:t>
            </a:r>
            <a:endParaRPr lang="en-US" sz="2200" i="1" dirty="0"/>
          </a:p>
          <a:p>
            <a:r>
              <a:rPr lang="en-US" sz="2200" dirty="0"/>
              <a:t>Using python and the Matplotlib library, a series of </a:t>
            </a:r>
            <a:r>
              <a:rPr lang="en-GB" sz="2200" dirty="0"/>
              <a:t>visualisations</a:t>
            </a:r>
            <a:r>
              <a:rPr lang="en-US" sz="2200" dirty="0"/>
              <a:t> were produced – showing how energy consumption and greenhouse gas emissions have developed over time.</a:t>
            </a:r>
          </a:p>
          <a:p>
            <a:r>
              <a:rPr lang="en-US" sz="2200" dirty="0"/>
              <a:t>The </a:t>
            </a:r>
            <a:r>
              <a:rPr lang="en-GB" sz="2200" dirty="0"/>
              <a:t>visualisations</a:t>
            </a:r>
            <a:r>
              <a:rPr lang="en-US" sz="2200" dirty="0"/>
              <a:t> demonstrated: </a:t>
            </a:r>
          </a:p>
          <a:p>
            <a:pPr lvl="1"/>
            <a:r>
              <a:rPr lang="en-US" sz="2200" dirty="0"/>
              <a:t>Emissions and fossil fuel consumption have been falling, with the Utilities industry (electricity and gas) accounting for the </a:t>
            </a:r>
            <a:r>
              <a:rPr lang="en-GB" sz="2200" dirty="0"/>
              <a:t>greatest</a:t>
            </a:r>
            <a:r>
              <a:rPr lang="en-US" sz="2200" dirty="0"/>
              <a:t> amount of the overall decrease.</a:t>
            </a:r>
          </a:p>
          <a:p>
            <a:pPr lvl="1"/>
            <a:r>
              <a:rPr lang="en-US" sz="2200" dirty="0"/>
              <a:t>A strong relationship between fossil fuel consumption and greenhouse gas emissions</a:t>
            </a:r>
          </a:p>
          <a:p>
            <a:pPr lvl="1"/>
            <a:r>
              <a:rPr lang="en-US" sz="2200" dirty="0"/>
              <a:t>The overall transition to renewable energy sources is increasing exponentially. However, the average proportion of energy coming from renewable sources across each industry is increasing only slowly.</a:t>
            </a:r>
          </a:p>
        </p:txBody>
      </p:sp>
    </p:spTree>
    <p:extLst>
      <p:ext uri="{BB962C8B-B14F-4D97-AF65-F5344CB8AC3E}">
        <p14:creationId xmlns:p14="http://schemas.microsoft.com/office/powerpoint/2010/main" val="22401052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C1E66EF-58A8-3DCF-1CE6-DE0B08DF3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228" y="365125"/>
            <a:ext cx="4202139" cy="3162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ED1580-CFD0-2B58-5D60-D9C67E4D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notes on colour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B269-BCFD-EBBC-524F-B1C063EDC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8504" cy="4351338"/>
          </a:xfrm>
        </p:spPr>
        <p:txBody>
          <a:bodyPr/>
          <a:lstStyle/>
          <a:p>
            <a:r>
              <a:rPr lang="en-GB" dirty="0"/>
              <a:t>Used </a:t>
            </a:r>
            <a:r>
              <a:rPr lang="en-GB" dirty="0">
                <a:hlinkClick r:id="rId3"/>
              </a:rPr>
              <a:t>colorbrewer tool</a:t>
            </a:r>
            <a:r>
              <a:rPr lang="en-GB" dirty="0"/>
              <a:t> to select 12 easily distinguishable colours used for different industries across visualisations.</a:t>
            </a:r>
          </a:p>
          <a:p>
            <a:r>
              <a:rPr lang="en-GB" dirty="0"/>
              <a:t>Used </a:t>
            </a:r>
            <a:r>
              <a:rPr lang="en-GB" dirty="0">
                <a:solidFill>
                  <a:srgbClr val="00A300"/>
                </a:solidFill>
              </a:rPr>
              <a:t>green </a:t>
            </a:r>
            <a:r>
              <a:rPr lang="en-GB" dirty="0"/>
              <a:t>and black to highlight renewable vs fossil fuels.</a:t>
            </a:r>
          </a:p>
          <a:p>
            <a:r>
              <a:rPr lang="en-GB" dirty="0"/>
              <a:t>Used </a:t>
            </a:r>
            <a:r>
              <a:rPr lang="en-GB" dirty="0">
                <a:solidFill>
                  <a:srgbClr val="FF0000"/>
                </a:solidFill>
              </a:rPr>
              <a:t>red</a:t>
            </a:r>
            <a:r>
              <a:rPr lang="en-GB" dirty="0"/>
              <a:t> to highlight key years.</a:t>
            </a:r>
          </a:p>
        </p:txBody>
      </p:sp>
      <p:pic>
        <p:nvPicPr>
          <p:cNvPr id="5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54C8A1E6-0DB0-A29A-A0DE-F1CA887F9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228" y="3429479"/>
            <a:ext cx="4202139" cy="326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13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FF4D-9F93-22A4-8AD4-3B3C7ECD1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B9A2C-E09F-0369-3103-A022643AF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9182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B3C7C-0CD8-6FA3-CED8-707FBA23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2DC62-B0FE-BDA2-184B-0319C8029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6014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E85D52-CA71-08CD-0E06-7E92D51E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0C17CD-E37D-FB5B-1B72-3A21E4961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904"/>
            <a:ext cx="10515600" cy="56327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Code</a:t>
            </a:r>
          </a:p>
          <a:p>
            <a:r>
              <a:rPr lang="en-US" dirty="0"/>
              <a:t>GitHub Repository: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danful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data_vis_portfolio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Datasets</a:t>
            </a:r>
          </a:p>
          <a:p>
            <a:r>
              <a:rPr lang="en-US" dirty="0"/>
              <a:t>Greenhouse gas emissions: </a:t>
            </a:r>
            <a:r>
              <a:rPr lang="en-GB" dirty="0">
                <a:hlinkClick r:id="rId4"/>
              </a:rPr>
              <a:t>https://www.ons.gov.uk/economy/environmentalaccounts/datasets/ukenvironmentalaccountstotalenergyconsumptionbyindustry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Fossil fuel energy consumption: </a:t>
            </a:r>
            <a:r>
              <a:rPr lang="en-GB" dirty="0">
                <a:hlinkClick r:id="rId4"/>
              </a:rPr>
              <a:t>https://www.ons.gov.uk/economy/environmentalaccounts/datasets/ukenvironmentalaccountstotalenergyconsumptionbyindustry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Renewable energy consumption: </a:t>
            </a:r>
            <a:r>
              <a:rPr lang="en-GB" dirty="0">
                <a:hlinkClick r:id="rId5"/>
              </a:rPr>
              <a:t>https://www.ons.gov.uk/economy/environmentalaccounts/datasets/ukenvironmentalaccountsenergyconsumptionfromrenewableandwastesources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Colours</a:t>
            </a:r>
          </a:p>
          <a:p>
            <a:r>
              <a:rPr lang="en-GB" i="1" dirty="0" err="1"/>
              <a:t>Colorbrewer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https://colorbrewer2.org/#type=</a:t>
            </a:r>
            <a:r>
              <a:rPr lang="en-GB" dirty="0" err="1">
                <a:hlinkClick r:id="rId6"/>
              </a:rPr>
              <a:t>qualitative&amp;scheme</a:t>
            </a:r>
            <a:r>
              <a:rPr lang="en-GB" dirty="0">
                <a:hlinkClick r:id="rId6"/>
              </a:rPr>
              <a:t>=</a:t>
            </a:r>
            <a:r>
              <a:rPr lang="en-GB" dirty="0" err="1">
                <a:hlinkClick r:id="rId6"/>
              </a:rPr>
              <a:t>Paired&amp;n</a:t>
            </a:r>
            <a:r>
              <a:rPr lang="en-GB" dirty="0">
                <a:hlinkClick r:id="rId6"/>
              </a:rPr>
              <a:t>=12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8783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0728-E2FC-11AE-3C36-18C934F2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4407A-AF29-7D85-A3AA-3F3770A91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8911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D3081C-5779-5BAD-F7E5-956059B35722}"/>
              </a:ext>
            </a:extLst>
          </p:cNvPr>
          <p:cNvSpPr txBox="1"/>
          <p:nvPr/>
        </p:nvSpPr>
        <p:spPr>
          <a:xfrm>
            <a:off x="370114" y="228831"/>
            <a:ext cx="1145177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IPCC (2018) </a:t>
            </a:r>
            <a:r>
              <a:rPr lang="en-GB" sz="1600" i="1" dirty="0"/>
              <a:t>Global Warming of 1.5 °C. An IPCC Special Report on the impacts of global warming of 1.5 °C above pre-industrial levels and related global greenhouse gas emission pathways, in the context of strengthening the global response to the threat of climate change, sustainable development, and efforts to eradicate poverty</a:t>
            </a:r>
            <a:r>
              <a:rPr lang="en-GB" sz="1600" dirty="0"/>
              <a:t>. Available at: </a:t>
            </a:r>
            <a:r>
              <a:rPr lang="en-GB" sz="1600" dirty="0">
                <a:hlinkClick r:id="rId3"/>
              </a:rPr>
              <a:t>https://www.ipcc.ch/sr15/</a:t>
            </a:r>
            <a:r>
              <a:rPr lang="en-GB" sz="1600" dirty="0"/>
              <a:t> (Accessed: 24 April 2022).</a:t>
            </a:r>
          </a:p>
          <a:p>
            <a:endParaRPr lang="en-GB" sz="1600" dirty="0"/>
          </a:p>
          <a:p>
            <a:r>
              <a:rPr lang="en-GB" sz="1600" dirty="0"/>
              <a:t>ONS (2021) </a:t>
            </a:r>
            <a:r>
              <a:rPr lang="en-GB" sz="1600" i="1" dirty="0"/>
              <a:t>Atmospheric emissions: greenhouse gases by industry and gas. </a:t>
            </a:r>
            <a:r>
              <a:rPr lang="en-GB" sz="1600" dirty="0"/>
              <a:t>Available at: </a:t>
            </a:r>
            <a:r>
              <a:rPr lang="en-GB" sz="1600" dirty="0">
                <a:hlinkClick r:id="rId4"/>
              </a:rPr>
              <a:t>https://www.ons.gov.uk/economy/environmentalaccounts/datasets/ukenvironmentalaccountsatmosphericemissionsgreenhousegasemissionsbyeconomicsectorandgasunitedkingdom</a:t>
            </a:r>
            <a:r>
              <a:rPr lang="en-GB" sz="1600" dirty="0"/>
              <a:t> (Accessed: 2 April 2022)</a:t>
            </a:r>
          </a:p>
          <a:p>
            <a:endParaRPr lang="en-GB" sz="1600" dirty="0"/>
          </a:p>
          <a:p>
            <a:r>
              <a:rPr lang="en-GB" sz="1600" dirty="0"/>
              <a:t>ONS (2021) </a:t>
            </a:r>
            <a:r>
              <a:rPr lang="en-GB" sz="1600" i="1" dirty="0"/>
              <a:t>Energy use: total. </a:t>
            </a:r>
            <a:r>
              <a:rPr lang="en-GB" sz="1600" dirty="0"/>
              <a:t>Available at: </a:t>
            </a:r>
            <a:r>
              <a:rPr lang="en-GB" sz="1600" dirty="0">
                <a:hlinkClick r:id="rId5"/>
              </a:rPr>
              <a:t>https://www.ons.gov.uk/economy/environmentalaccounts/datasets/ukenvironmentalaccountstotalenergyconsumptionbyindustry</a:t>
            </a:r>
            <a:r>
              <a:rPr lang="en-GB" sz="1600" dirty="0"/>
              <a:t> (Accessed: 2 April 2022)</a:t>
            </a:r>
          </a:p>
          <a:p>
            <a:endParaRPr lang="en-GB" sz="1600" dirty="0"/>
          </a:p>
          <a:p>
            <a:r>
              <a:rPr lang="en-GB" sz="1600" dirty="0"/>
              <a:t>ONS (2021) </a:t>
            </a:r>
            <a:r>
              <a:rPr lang="en-GB" sz="1600" i="1" dirty="0"/>
              <a:t>Energy use: renewable and waste sources. </a:t>
            </a:r>
            <a:r>
              <a:rPr lang="en-GB" sz="1600" dirty="0"/>
              <a:t>Available at: </a:t>
            </a:r>
            <a:r>
              <a:rPr lang="en-GB" sz="1600" dirty="0">
                <a:hlinkClick r:id="rId6"/>
              </a:rPr>
              <a:t>https://www.ons.gov.uk/economy/environmentalaccounts/datasets/ukenvironmentalaccountsenergyconsumptionfromrenewableandwastesources</a:t>
            </a:r>
            <a:r>
              <a:rPr lang="en-GB" sz="1600" dirty="0"/>
              <a:t> (Accessed: 2 April 2022)</a:t>
            </a:r>
          </a:p>
          <a:p>
            <a:endParaRPr lang="en-GB" sz="1600" dirty="0"/>
          </a:p>
          <a:p>
            <a:r>
              <a:rPr lang="en-GB" sz="1600" dirty="0"/>
              <a:t>ONS (2022) </a:t>
            </a:r>
            <a:r>
              <a:rPr lang="en-GB" sz="1600" i="1" dirty="0"/>
              <a:t>Gross Domestic Product: chained volume measures: Seasonally adjusted £m. </a:t>
            </a:r>
            <a:r>
              <a:rPr lang="en-GB" sz="1600" dirty="0"/>
              <a:t>Available at: </a:t>
            </a:r>
            <a:r>
              <a:rPr lang="en-GB" sz="1600" dirty="0">
                <a:hlinkClick r:id="rId7"/>
              </a:rPr>
              <a:t>https://www.ons.gov.uk/economy/grossdomesticproductgdp/timeseries/abmi/qna</a:t>
            </a:r>
            <a:r>
              <a:rPr lang="en-GB" sz="1600" dirty="0"/>
              <a:t> (Accessed 20 April 2022)</a:t>
            </a:r>
          </a:p>
          <a:p>
            <a:endParaRPr lang="en-GB" sz="1600" dirty="0"/>
          </a:p>
          <a:p>
            <a:r>
              <a:rPr lang="en-GB" sz="1600" dirty="0"/>
              <a:t>UK GOV (2022) </a:t>
            </a:r>
            <a:r>
              <a:rPr lang="en-GB" sz="1600" i="1" dirty="0"/>
              <a:t>Energy trends. Available at: </a:t>
            </a:r>
            <a:r>
              <a:rPr lang="en-GB" sz="1600" dirty="0">
                <a:hlinkClick r:id="rId8"/>
              </a:rPr>
              <a:t>https://www.gov.uk/government/collections/energy-trends</a:t>
            </a:r>
            <a:r>
              <a:rPr lang="en-GB" sz="1600" dirty="0"/>
              <a:t> (Accessed 20 April 2022)</a:t>
            </a:r>
          </a:p>
          <a:p>
            <a:endParaRPr lang="en-GB" sz="1600" dirty="0"/>
          </a:p>
          <a:p>
            <a:r>
              <a:rPr lang="en-GB" sz="1600" dirty="0"/>
              <a:t>US EPA (2022) </a:t>
            </a:r>
            <a:r>
              <a:rPr lang="en-GB" sz="1600" i="1" dirty="0"/>
              <a:t>Climate Change Indicators: Greenhouse Gases.</a:t>
            </a:r>
            <a:r>
              <a:rPr lang="en-GB" sz="1600" dirty="0"/>
              <a:t> Available at: </a:t>
            </a:r>
            <a:r>
              <a:rPr lang="en-GB" sz="1600" dirty="0">
                <a:hlinkClick r:id="rId9"/>
              </a:rPr>
              <a:t>https://www.epa.gov/climate-indicators/greenhouse-gases</a:t>
            </a:r>
            <a:r>
              <a:rPr lang="en-GB" sz="1600" dirty="0"/>
              <a:t> (Accessed: 23 April 2022)</a:t>
            </a:r>
          </a:p>
          <a:p>
            <a:endParaRPr lang="en-GB" sz="1600" dirty="0"/>
          </a:p>
          <a:p>
            <a:r>
              <a:rPr lang="en-GB" sz="1600" dirty="0"/>
              <a:t>US EPA (2021) </a:t>
            </a:r>
            <a:r>
              <a:rPr lang="en-GB" sz="1600" i="1" dirty="0"/>
              <a:t>Sources of Greenhouse Gas Emissions. </a:t>
            </a:r>
            <a:r>
              <a:rPr lang="en-GB" sz="1600" dirty="0"/>
              <a:t>Available at: </a:t>
            </a:r>
            <a:r>
              <a:rPr lang="en-GB" sz="1600" dirty="0">
                <a:hlinkClick r:id="rId10"/>
              </a:rPr>
              <a:t>https://www.epa.gov/ghgemissions/sources-greenhouse-gas-emissions</a:t>
            </a:r>
            <a:r>
              <a:rPr lang="en-GB" sz="1600" dirty="0"/>
              <a:t> (Accessed: 23 April 2022)</a:t>
            </a:r>
          </a:p>
        </p:txBody>
      </p:sp>
    </p:spTree>
    <p:extLst>
      <p:ext uri="{BB962C8B-B14F-4D97-AF65-F5344CB8AC3E}">
        <p14:creationId xmlns:p14="http://schemas.microsoft.com/office/powerpoint/2010/main" val="34165059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BC84-10D3-571B-4BB9-9313C74C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66EC-7EE3-8DC1-0C69-92E1F461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75962"/>
          </a:xfrm>
        </p:spPr>
        <p:txBody>
          <a:bodyPr>
            <a:normAutofit fontScale="92500"/>
          </a:bodyPr>
          <a:lstStyle/>
          <a:p>
            <a:pPr fontAlgn="ctr"/>
            <a:r>
              <a:rPr lang="en-GB" dirty="0"/>
              <a:t>IPCC special report - keep global warming below 1.5 °C, or else risk climate disaster (IPCC, 2018).</a:t>
            </a:r>
          </a:p>
          <a:p>
            <a:pPr fontAlgn="ctr"/>
            <a:r>
              <a:rPr lang="en-GB" dirty="0"/>
              <a:t>Greenhouse gas emissions from human activities are the most significant contributor to climate change (US EPA, 2022). </a:t>
            </a:r>
          </a:p>
          <a:p>
            <a:pPr fontAlgn="ctr"/>
            <a:r>
              <a:rPr lang="en-GB" dirty="0"/>
              <a:t>The burning of fossil fuels produces the most greenhouse gas emissions  (US EPA, 2021).</a:t>
            </a:r>
          </a:p>
          <a:p>
            <a:pPr fontAlgn="ctr"/>
            <a:r>
              <a:rPr lang="en-GB" dirty="0"/>
              <a:t>In this presentation, ONS data on the UK's greenhouse gas emissions and fuel consumption are explored using a variety of visualisation techniques.</a:t>
            </a:r>
          </a:p>
          <a:p>
            <a:endParaRPr lang="en-US" dirty="0"/>
          </a:p>
        </p:txBody>
      </p:sp>
      <p:pic>
        <p:nvPicPr>
          <p:cNvPr id="1026" name="Picture 2" descr="Home - Office for National Statistics">
            <a:extLst>
              <a:ext uri="{FF2B5EF4-FFF2-40B4-BE49-F238E27FC236}">
                <a16:creationId xmlns:a16="http://schemas.microsoft.com/office/drawing/2014/main" id="{CAB253B0-889E-AAAB-E9C0-05415A98A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184" y="5629017"/>
            <a:ext cx="3117954" cy="60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E61838-0B74-987F-0083-31D675693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571" y="5336524"/>
            <a:ext cx="2182245" cy="119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ted States Environmental Protection Agency - Wikipedia">
            <a:extLst>
              <a:ext uri="{FF2B5EF4-FFF2-40B4-BE49-F238E27FC236}">
                <a16:creationId xmlns:a16="http://schemas.microsoft.com/office/drawing/2014/main" id="{A5D4C585-0D46-CDA0-3CEB-2596A699A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87" y="5336524"/>
            <a:ext cx="1191426" cy="119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296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371595-A08A-73BF-71F7-09829D7D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D50EC0-C82F-F307-A6F8-E5443E044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94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406B-4D69-75A6-8EE7-E40FF052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DC986-2B90-E0F1-B26B-EF978CEE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Greenhouse gas emissions, and renewable and non-renewable energy consumption data from Office for National Statistics.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Definitions:</a:t>
            </a:r>
          </a:p>
          <a:p>
            <a:r>
              <a:rPr lang="en-GB" dirty="0"/>
              <a:t>CO</a:t>
            </a:r>
            <a:r>
              <a:rPr lang="en-GB" baseline="-25000" dirty="0"/>
              <a:t>2 </a:t>
            </a:r>
            <a:r>
              <a:rPr lang="en-GB" dirty="0"/>
              <a:t>equivalent – measure used to compare various greenhouse gases on their Global Warming Potential (GWP). </a:t>
            </a:r>
          </a:p>
          <a:p>
            <a:r>
              <a:rPr lang="en-GB" dirty="0"/>
              <a:t>Mega tonnes oil equivalent (Mtoe) – amount of energy produced by burning a mega tonne of oil.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900" dirty="0"/>
              <a:t>Note: most recent emissions data goes up to 2020, most recent fuel consumption data goes up to 2019</a:t>
            </a:r>
          </a:p>
        </p:txBody>
      </p:sp>
    </p:spTree>
    <p:extLst>
      <p:ext uri="{BB962C8B-B14F-4D97-AF65-F5344CB8AC3E}">
        <p14:creationId xmlns:p14="http://schemas.microsoft.com/office/powerpoint/2010/main" val="2343216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1505-A449-8181-880A-26F32380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Annual greenhouse gas emissions</a:t>
            </a:r>
          </a:p>
        </p:txBody>
      </p:sp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F1D2398D-ED79-5AB5-4FBD-4B90C1047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1513" y="548640"/>
            <a:ext cx="7790486" cy="6057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5EF1DF-9EEE-2502-B659-FD090581F349}"/>
              </a:ext>
            </a:extLst>
          </p:cNvPr>
          <p:cNvSpPr txBox="1"/>
          <p:nvPr/>
        </p:nvSpPr>
        <p:spPr>
          <a:xfrm>
            <a:off x="630935" y="2807208"/>
            <a:ext cx="3770577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Downward trend since 1990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Interestingly, the two sharpest dips happened during financial crises: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2009 recession (ONS, 2022) following 2007/2008 financial crisis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2020 COVID-19 Pandemic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Will have to wait and see whether emissions bounce back.</a:t>
            </a:r>
          </a:p>
        </p:txBody>
      </p:sp>
    </p:spTree>
    <p:extLst>
      <p:ext uri="{BB962C8B-B14F-4D97-AF65-F5344CB8AC3E}">
        <p14:creationId xmlns:p14="http://schemas.microsoft.com/office/powerpoint/2010/main" val="796400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1236-7A29-83B2-0B58-6CCBF0A9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Autofit/>
          </a:bodyPr>
          <a:lstStyle/>
          <a:p>
            <a:r>
              <a:rPr lang="en-US" sz="3600" dirty="0"/>
              <a:t>Greenhouse gas emissions 2020 by industry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17E43DCB-E083-D2C1-7171-5C8782667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3 industries make up more than half of total emissions in 2020</a:t>
            </a:r>
          </a:p>
          <a:p>
            <a:endParaRPr lang="en-US" sz="2200" dirty="0"/>
          </a:p>
        </p:txBody>
      </p:sp>
      <p:pic>
        <p:nvPicPr>
          <p:cNvPr id="5" name="Content Placeholder 4" descr="Chart, waterfall chart, treemap chart&#10;&#10;Description automatically generated">
            <a:extLst>
              <a:ext uri="{FF2B5EF4-FFF2-40B4-BE49-F238E27FC236}">
                <a16:creationId xmlns:a16="http://schemas.microsoft.com/office/drawing/2014/main" id="{4A967F45-65DA-655E-452B-F3BF9C7FA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742" y="229514"/>
            <a:ext cx="7998714" cy="63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92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7FF1-782F-2694-2247-D3C309407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599930" cy="1719072"/>
          </a:xfrm>
        </p:spPr>
        <p:txBody>
          <a:bodyPr anchor="b">
            <a:noAutofit/>
          </a:bodyPr>
          <a:lstStyle/>
          <a:p>
            <a:r>
              <a:rPr lang="en-US" sz="3600" dirty="0"/>
              <a:t>Greenhouse gas emissions by industry over time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A2DE3C42-3F2E-7E32-A213-74C30747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Reinforces narrative from line chart.</a:t>
            </a:r>
          </a:p>
          <a:p>
            <a:r>
              <a:rPr lang="en-US" sz="2200" dirty="0"/>
              <a:t>Overall decrease attributable to the largest emitters.</a:t>
            </a:r>
          </a:p>
          <a:p>
            <a:r>
              <a:rPr lang="en-US" sz="2200" dirty="0"/>
              <a:t>Smaller emitters show less absolute decrease in emissions.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B37D4FF-8AE5-6390-F34F-DD04C6E2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866" y="368300"/>
            <a:ext cx="82296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6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9AE1-82F7-0A8E-5272-1A481211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4111393" cy="1719072"/>
          </a:xfrm>
        </p:spPr>
        <p:txBody>
          <a:bodyPr anchor="b">
            <a:noAutofit/>
          </a:bodyPr>
          <a:lstStyle/>
          <a:p>
            <a:r>
              <a:rPr lang="en-US" sz="3200" dirty="0"/>
              <a:t>Fossil fuel consumption vs. greenhouse gas emissions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217F5C-54BC-3F28-5819-5F026B304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111393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Very strong linear relationship between fossil fuel consumption and greenhouse gas emissions – reinforced by correlation value.</a:t>
            </a:r>
          </a:p>
          <a:p>
            <a:r>
              <a:rPr lang="en-US" sz="2200" dirty="0"/>
              <a:t>Correlation is </a:t>
            </a:r>
            <a:r>
              <a:rPr lang="en-US" sz="2200" u="sng" dirty="0"/>
              <a:t>not</a:t>
            </a:r>
            <a:r>
              <a:rPr lang="en-US" sz="2200" dirty="0"/>
              <a:t> causation. However, fuel (energy) consumption is worth exploring.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7187B49-EAC1-8047-7625-EF49AD5F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448" y="601532"/>
            <a:ext cx="7221070" cy="56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41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28483</TotalTime>
  <Words>1856</Words>
  <Application>Microsoft Macintosh PowerPoint</Application>
  <PresentationFormat>Widescreen</PresentationFormat>
  <Paragraphs>152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UK Greenhouse Gas Emissions over the last 30 Years</vt:lpstr>
      <vt:lpstr>Abstract</vt:lpstr>
      <vt:lpstr>Introduction</vt:lpstr>
      <vt:lpstr>Dataset Description</vt:lpstr>
      <vt:lpstr>The Data</vt:lpstr>
      <vt:lpstr>Annual greenhouse gas emissions</vt:lpstr>
      <vt:lpstr>Greenhouse gas emissions 2020 by industry</vt:lpstr>
      <vt:lpstr>Greenhouse gas emissions by industry over time</vt:lpstr>
      <vt:lpstr>Fossil fuel consumption vs. greenhouse gas emissions</vt:lpstr>
      <vt:lpstr>Total energy consumption over time</vt:lpstr>
      <vt:lpstr>Energy consumption by industry over time.</vt:lpstr>
      <vt:lpstr>Proportion of energy from renewable sources</vt:lpstr>
      <vt:lpstr>Proportion of energy from renewable sources over time</vt:lpstr>
      <vt:lpstr>Discussion</vt:lpstr>
      <vt:lpstr>What did the visualisations need to convey?</vt:lpstr>
      <vt:lpstr>Line Charts and Box Plots</vt:lpstr>
      <vt:lpstr>Tree Maps and Area Charts</vt:lpstr>
      <vt:lpstr>Bar Chart</vt:lpstr>
      <vt:lpstr>Scatter Plot (and single-value chart)</vt:lpstr>
      <vt:lpstr>Brief notes on colour choices</vt:lpstr>
      <vt:lpstr>Thank you for listening!</vt:lpstr>
      <vt:lpstr>Appendix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Coursework</dc:title>
  <dc:creator>DANIEL FULTON</dc:creator>
  <cp:lastModifiedBy>DANIEL FULTON</cp:lastModifiedBy>
  <cp:revision>3</cp:revision>
  <dcterms:created xsi:type="dcterms:W3CDTF">2022-04-18T09:43:07Z</dcterms:created>
  <dcterms:modified xsi:type="dcterms:W3CDTF">2022-05-10T11:17:04Z</dcterms:modified>
</cp:coreProperties>
</file>