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2" r:id="rId4"/>
    <p:sldId id="270" r:id="rId5"/>
    <p:sldId id="267" r:id="rId6"/>
    <p:sldId id="271" r:id="rId7"/>
    <p:sldId id="272" r:id="rId8"/>
    <p:sldId id="278" r:id="rId9"/>
    <p:sldId id="279" r:id="rId10"/>
    <p:sldId id="280" r:id="rId11"/>
    <p:sldId id="281" r:id="rId12"/>
    <p:sldId id="260" r:id="rId13"/>
    <p:sldId id="263" r:id="rId14"/>
    <p:sldId id="282" r:id="rId15"/>
    <p:sldId id="289" r:id="rId16"/>
    <p:sldId id="283" r:id="rId17"/>
    <p:sldId id="284" r:id="rId18"/>
    <p:sldId id="261" r:id="rId19"/>
    <p:sldId id="266" r:id="rId20"/>
    <p:sldId id="285" r:id="rId21"/>
    <p:sldId id="290" r:id="rId22"/>
    <p:sldId id="286" r:id="rId23"/>
    <p:sldId id="287" r:id="rId24"/>
    <p:sldId id="288" r:id="rId25"/>
    <p:sldId id="291" r:id="rId2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CFF"/>
    <a:srgbClr val="00FDFF"/>
    <a:srgbClr val="55BEF0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40"/>
  </p:normalViewPr>
  <p:slideViewPr>
    <p:cSldViewPr snapToGrid="0">
      <p:cViewPr varScale="1">
        <p:scale>
          <a:sx n="116" d="100"/>
          <a:sy n="116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E70C5-CC80-584F-AE26-E9C210CB8495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E2691-347F-024E-805C-84F267F97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wheezy.id_rsa</a:t>
            </a:r>
            <a:r>
              <a:rPr lang="en-US" dirty="0"/>
              <a:t> -p </a:t>
            </a:r>
            <a:r>
              <a:rPr lang="en-US" dirty="0">
                <a:solidFill>
                  <a:srgbClr val="FF0000"/>
                </a:solidFill>
              </a:rPr>
              <a:t>10021 </a:t>
            </a:r>
            <a:r>
              <a:rPr lang="en-US" dirty="0"/>
              <a:t>-o "</a:t>
            </a:r>
            <a:r>
              <a:rPr lang="en-US" dirty="0" err="1"/>
              <a:t>StrictHostKeyChecking</a:t>
            </a:r>
            <a:r>
              <a:rPr lang="en-US" dirty="0"/>
              <a:t> no" </a:t>
            </a:r>
            <a:r>
              <a:rPr lang="en-US" dirty="0" err="1"/>
              <a:t>drill@localhost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764665"/>
            <a:ext cx="6858000" cy="190563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1204" y="4372610"/>
            <a:ext cx="5121593" cy="12814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66-B77B-5848-B549-CE39F5040BDA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89730" cy="1680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7400" y="247015"/>
            <a:ext cx="4330700" cy="104521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35904" cy="1049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224" cy="50158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E759-4F65-FD49-BD0A-94AF3B295F07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096" y="0"/>
            <a:ext cx="9135904" cy="1049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F1A-523E-3C4C-A021-4ADA7EDED8C5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1B2-900D-3D4A-8B40-B3D25E53C66C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35904" cy="1049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B18-6CDE-0C40-92EB-879DBFEBE6A4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247E-046F-9A4F-B3F2-61623F515DCF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3D6F-752B-0549-A6B9-83379FE04EAF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43A7-E090-B44C-8CD6-0D2F35B8A3F2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19685"/>
            <a:ext cx="7886700" cy="103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1A1A-705A-2B4B-AE29-2B9DC42D7D55}" type="datetime1">
              <a:rPr lang="en-US" altLang="zh-CN" smtClean="0"/>
              <a:t>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zm91@hus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ugs.chromium.org/p/project-zero/issues/detail?id=179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agrantup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vagrantup.com/ubuntu/boxes/focal6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udongliang.github.io/2021/04/09/error-mindirect-branch-and-fcf-protection-are-not-compatib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lixir.bootlin.com/linux/v5.0-rc1/sou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Linux</a:t>
            </a:r>
            <a:r>
              <a:rPr lang="zh-CN" altLang="en-US" dirty="0">
                <a:latin typeface="+mj-ea"/>
              </a:rPr>
              <a:t>内核漏洞分析与利用实践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网络空间安全学院  慕冬亮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dzm91@hust.edu.cn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如何与内核模块交互？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Content Placeholder 5" descr="im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40" y="1682750"/>
            <a:ext cx="6268720" cy="2024380"/>
          </a:xfrm>
          <a:prstGeom prst="rect">
            <a:avLst/>
          </a:prstGeom>
        </p:spPr>
      </p:pic>
      <p:pic>
        <p:nvPicPr>
          <p:cNvPr id="7" name="Picture 6" descr="image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30" y="4331335"/>
            <a:ext cx="7317740" cy="1165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43FB7-5AED-3F41-8F3A-7C0D9B56D604}"/>
              </a:ext>
            </a:extLst>
          </p:cNvPr>
          <p:cNvSpPr txBox="1"/>
          <p:nvPr/>
        </p:nvSpPr>
        <p:spPr>
          <a:xfrm>
            <a:off x="3098494" y="5557440"/>
            <a:ext cx="294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CN" dirty="0">
                <a:solidFill>
                  <a:srgbClr val="FF0000"/>
                </a:solidFill>
              </a:rPr>
              <a:t>mesg</a:t>
            </a:r>
            <a:r>
              <a:rPr lang="zh-CN" altLang="en-US" dirty="0">
                <a:solidFill>
                  <a:srgbClr val="FF0000"/>
                </a:solidFill>
              </a:rPr>
              <a:t> 命令打印出来的内容</a:t>
            </a:r>
            <a:endParaRPr lang="en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如何与内核模块</a:t>
            </a:r>
            <a:r>
              <a:rPr lang="zh-CN" altLang="en-US">
                <a:solidFill>
                  <a:srgbClr val="FF0000"/>
                </a:solidFill>
              </a:rPr>
              <a:t>高效交互</a:t>
            </a:r>
            <a:r>
              <a:rPr lang="zh-CN" altLang="en-US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</a:t>
            </a:r>
            <a:r>
              <a:rPr lang="en-US" altLang="zh-CN" dirty="0"/>
              <a:t> C </a:t>
            </a:r>
            <a:r>
              <a:rPr lang="zh-CN" altLang="en-US" dirty="0"/>
              <a:t>语言和内核进行高效交互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uFillTx/>
              </a:rPr>
              <a:t>int </a:t>
            </a:r>
            <a:r>
              <a:rPr lang="en-US" sz="2200" dirty="0" err="1">
                <a:solidFill>
                  <a:schemeClr val="tx1"/>
                </a:solidFill>
                <a:uFillTx/>
              </a:rPr>
              <a:t>fd</a:t>
            </a:r>
            <a:r>
              <a:rPr lang="en-US" sz="2200" dirty="0">
                <a:solidFill>
                  <a:schemeClr val="tx1"/>
                </a:solidFill>
                <a:uFillTx/>
              </a:rPr>
              <a:t> = open("/sys/kernel/debug/drill/</a:t>
            </a:r>
            <a:r>
              <a:rPr lang="en-US" sz="2200" dirty="0" err="1">
                <a:solidFill>
                  <a:schemeClr val="tx1"/>
                </a:solidFill>
                <a:uFillTx/>
              </a:rPr>
              <a:t>drill_act</a:t>
            </a:r>
            <a:r>
              <a:rPr lang="en-US" sz="2200" dirty="0">
                <a:solidFill>
                  <a:schemeClr val="tx1"/>
                </a:solidFill>
                <a:uFillTx/>
              </a:rPr>
              <a:t>", O_WRONLY);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uFillTx/>
              </a:rPr>
              <a:t>write(</a:t>
            </a:r>
            <a:r>
              <a:rPr lang="en-US" sz="2200" dirty="0" err="1">
                <a:solidFill>
                  <a:schemeClr val="tx1"/>
                </a:solidFill>
                <a:uFillTx/>
              </a:rPr>
              <a:t>fd</a:t>
            </a:r>
            <a:r>
              <a:rPr lang="en-US" sz="2200" dirty="0">
                <a:solidFill>
                  <a:schemeClr val="tx1"/>
                </a:solidFill>
                <a:uFillTx/>
              </a:rPr>
              <a:t>, 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"</a:t>
            </a:r>
            <a:r>
              <a:rPr lang="en-US" altLang="zh-CN" sz="2200" dirty="0">
                <a:solidFill>
                  <a:schemeClr val="tx1"/>
                </a:solidFill>
                <a:uFillTx/>
              </a:rPr>
              <a:t>1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"</a:t>
            </a:r>
            <a:r>
              <a:rPr lang="en-US" altLang="zh-CN" sz="2200" dirty="0">
                <a:solidFill>
                  <a:schemeClr val="tx1"/>
                </a:solidFill>
                <a:uFillTx/>
              </a:rPr>
              <a:t>, 1</a:t>
            </a:r>
            <a:r>
              <a:rPr lang="en-US" sz="2200" dirty="0">
                <a:solidFill>
                  <a:schemeClr val="tx1"/>
                </a:solidFill>
                <a:uFillTx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write(</a:t>
            </a:r>
            <a:r>
              <a:rPr lang="en-US" sz="2200" dirty="0" err="1">
                <a:solidFill>
                  <a:schemeClr val="tx1"/>
                </a:solidFill>
                <a:uFillTx/>
                <a:sym typeface="+mn-ea"/>
              </a:rPr>
              <a:t>fd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, "2"</a:t>
            </a:r>
            <a:r>
              <a:rPr lang="en-US" altLang="zh-CN" sz="2200" dirty="0">
                <a:solidFill>
                  <a:schemeClr val="tx1"/>
                </a:solidFill>
                <a:uFillTx/>
                <a:sym typeface="+mn-ea"/>
              </a:rPr>
              <a:t>, 1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);</a:t>
            </a:r>
            <a:endParaRPr lang="en-US" sz="2200" dirty="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write(</a:t>
            </a:r>
            <a:r>
              <a:rPr lang="en-US" sz="2200" dirty="0" err="1">
                <a:solidFill>
                  <a:schemeClr val="tx1"/>
                </a:solidFill>
                <a:uFillTx/>
                <a:sym typeface="+mn-ea"/>
              </a:rPr>
              <a:t>fd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, "3"</a:t>
            </a:r>
            <a:r>
              <a:rPr lang="en-US" altLang="zh-CN" sz="2200" dirty="0">
                <a:solidFill>
                  <a:schemeClr val="tx1"/>
                </a:solidFill>
                <a:uFillTx/>
                <a:sym typeface="+mn-ea"/>
              </a:rPr>
              <a:t>, 1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);</a:t>
            </a:r>
            <a:endParaRPr lang="en-US" sz="2200" dirty="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write(</a:t>
            </a:r>
            <a:r>
              <a:rPr lang="en-US" sz="2200" dirty="0" err="1">
                <a:solidFill>
                  <a:schemeClr val="tx1"/>
                </a:solidFill>
                <a:uFillTx/>
                <a:sym typeface="+mn-ea"/>
              </a:rPr>
              <a:t>fd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, "4"</a:t>
            </a:r>
            <a:r>
              <a:rPr lang="en-US" altLang="zh-CN" sz="2200" dirty="0">
                <a:solidFill>
                  <a:schemeClr val="tx1"/>
                </a:solidFill>
                <a:uFillTx/>
                <a:sym typeface="+mn-ea"/>
              </a:rPr>
              <a:t>, 1</a:t>
            </a:r>
            <a:r>
              <a:rPr lang="en-US" sz="2200" dirty="0">
                <a:solidFill>
                  <a:schemeClr val="tx1"/>
                </a:solidFill>
                <a:uFillTx/>
                <a:sym typeface="+mn-ea"/>
              </a:rPr>
              <a:t>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也可以使用右侧函数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0AD8B-575B-D84B-B396-0E32B096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64" y="3517727"/>
            <a:ext cx="3331255" cy="2717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实践一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实践</a:t>
            </a:r>
            <a:r>
              <a:rPr lang="en-US" dirty="0" err="1">
                <a:latin typeface="+mn-ea"/>
              </a:rPr>
              <a:t>目标</a:t>
            </a:r>
          </a:p>
          <a:p>
            <a:pPr lvl="1"/>
            <a:r>
              <a:rPr lang="en-US" dirty="0" err="1">
                <a:latin typeface="+mn-ea"/>
              </a:rPr>
              <a:t>利用内核模块中存在的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“释放后使用漏洞”</a:t>
            </a:r>
            <a:r>
              <a:rPr lang="en-US" dirty="0" err="1">
                <a:latin typeface="+mn-ea"/>
              </a:rPr>
              <a:t>来完成权限提升</a:t>
            </a:r>
          </a:p>
          <a:p>
            <a:pPr lvl="0"/>
            <a:endParaRPr lang="zh-CN" altLang="en-US" dirty="0">
              <a:latin typeface="+mn-ea"/>
            </a:endParaRPr>
          </a:p>
          <a:p>
            <a:pPr lvl="0"/>
            <a:r>
              <a:rPr lang="zh-CN" altLang="en-US" dirty="0">
                <a:latin typeface="+mn-ea"/>
              </a:rPr>
              <a:t>实践内容</a:t>
            </a:r>
          </a:p>
          <a:p>
            <a:pPr lvl="1"/>
            <a:r>
              <a:rPr lang="zh-CN" altLang="en-US" sz="2400" dirty="0">
                <a:latin typeface="+mn-ea"/>
              </a:rPr>
              <a:t>配置</a:t>
            </a:r>
            <a:r>
              <a:rPr lang="en-US" altLang="zh-CN" sz="2400" dirty="0">
                <a:latin typeface="+mn-ea"/>
              </a:rPr>
              <a:t> QEMU </a:t>
            </a:r>
            <a:r>
              <a:rPr lang="zh-CN" altLang="en-US" sz="2400" dirty="0">
                <a:latin typeface="+mn-ea"/>
              </a:rPr>
              <a:t>环境，并成功加载有漏洞的内核模块</a:t>
            </a:r>
          </a:p>
          <a:p>
            <a:pPr lvl="1"/>
            <a:r>
              <a:rPr lang="zh-CN" altLang="en-US" dirty="0" err="1">
                <a:latin typeface="+mn-ea"/>
                <a:sym typeface="+mn-ea"/>
              </a:rPr>
              <a:t>编写</a:t>
            </a:r>
            <a:r>
              <a:rPr lang="en-US" altLang="zh-CN" dirty="0" err="1">
                <a:latin typeface="+mn-ea"/>
                <a:sym typeface="+mn-ea"/>
              </a:rPr>
              <a:t> C </a:t>
            </a:r>
            <a:r>
              <a:rPr lang="zh-CN" altLang="en-US" dirty="0" err="1">
                <a:latin typeface="+mn-ea"/>
                <a:sym typeface="+mn-ea"/>
              </a:rPr>
              <a:t>语言和内核模块进行高效交互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根据讲解内容完成漏洞利用编写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释放后使用漏洞</a:t>
            </a:r>
            <a:endParaRPr lang="en-US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065" cy="2543810"/>
          </a:xfrm>
        </p:spPr>
        <p:txBody>
          <a:bodyPr>
            <a:normAutofit/>
          </a:bodyPr>
          <a:lstStyle/>
          <a:p>
            <a:r>
              <a:rPr lang="zh-CN" altLang="en-US" dirty="0"/>
              <a:t>英文：</a:t>
            </a:r>
            <a:r>
              <a:rPr lang="en-US" dirty="0"/>
              <a:t>Use After Free</a:t>
            </a:r>
          </a:p>
          <a:p>
            <a:r>
              <a:rPr lang="zh-CN" altLang="en-US" dirty="0"/>
              <a:t>释放后使用漏洞一般涉及三个步骤：</a:t>
            </a:r>
          </a:p>
          <a:p>
            <a:pPr lvl="1"/>
            <a:r>
              <a:rPr lang="zh-CN" altLang="en-US" dirty="0"/>
              <a:t>一内存区域</a:t>
            </a:r>
            <a:r>
              <a:rPr lang="en-US" altLang="zh-CN" dirty="0"/>
              <a:t>A</a:t>
            </a:r>
            <a:r>
              <a:rPr lang="zh-CN" altLang="en-US" dirty="0"/>
              <a:t>被分配，且有指针</a:t>
            </a:r>
            <a:r>
              <a:rPr lang="en-US" altLang="zh-CN" dirty="0"/>
              <a:t>p</a:t>
            </a:r>
            <a:r>
              <a:rPr lang="zh-CN" altLang="en-US" dirty="0"/>
              <a:t>指向它</a:t>
            </a:r>
          </a:p>
          <a:p>
            <a:pPr lvl="1"/>
            <a:r>
              <a:rPr lang="zh-CN" altLang="en-US" dirty="0"/>
              <a:t>该内存区域</a:t>
            </a:r>
            <a:r>
              <a:rPr lang="en-US" altLang="zh-CN" dirty="0"/>
              <a:t>A</a:t>
            </a:r>
            <a:r>
              <a:rPr lang="zh-CN" altLang="en-US" dirty="0"/>
              <a:t>被回收，但该指针</a:t>
            </a:r>
            <a:r>
              <a:rPr lang="en-US" altLang="zh-CN" dirty="0"/>
              <a:t>p</a:t>
            </a:r>
            <a:r>
              <a:rPr lang="zh-CN" altLang="en-US" dirty="0"/>
              <a:t>仍然指向这个区域</a:t>
            </a:r>
          </a:p>
          <a:p>
            <a:pPr lvl="1"/>
            <a:r>
              <a:rPr lang="zh-CN" altLang="en-US" dirty="0"/>
              <a:t>该内存区域再次被分配，可利用残留指针</a:t>
            </a:r>
            <a:r>
              <a:rPr lang="en-US" altLang="zh-CN" dirty="0"/>
              <a:t>p</a:t>
            </a:r>
            <a:r>
              <a:rPr lang="zh-CN" altLang="en-US" dirty="0"/>
              <a:t>进行操作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56080" y="4280535"/>
            <a:ext cx="5832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 = kmalloc(DRILL_ITEM_SIZE, GPF_KERNEL);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free(p); //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释放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所指向的对象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</a:rPr>
              <a:t>使用残留指针</a:t>
            </a:r>
            <a:r>
              <a:rPr lang="en-US" altLang="zh-CN" sz="2000" dirty="0">
                <a:solidFill>
                  <a:srgbClr val="FF0000"/>
                </a:solidFill>
              </a:rPr>
              <a:t> p </a:t>
            </a:r>
            <a:r>
              <a:rPr lang="zh-CN" altLang="en-US" sz="2000" dirty="0">
                <a:solidFill>
                  <a:srgbClr val="FF0000"/>
                </a:solidFill>
              </a:rPr>
              <a:t>对已回收的数据区域进行操作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q = kmalloc(DRILL_ITEM_SIZE, GPF_KERNEL)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使用残留指针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p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对新分配的对象进行操作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释放后使用漏洞利用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065" cy="1922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p = kmalloc(DRILL_ITEM_SIZE, GPF_KERNEL);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free(p); // </a:t>
            </a:r>
            <a:r>
              <a:rPr lang="zh-CN" altLang="en-US" sz="2400" dirty="0">
                <a:solidFill>
                  <a:schemeClr val="tx1"/>
                </a:solidFill>
              </a:rPr>
              <a:t>释放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zh-CN" altLang="en-US" sz="2400" dirty="0">
                <a:solidFill>
                  <a:schemeClr val="tx1"/>
                </a:solidFill>
              </a:rPr>
              <a:t>所指向的对象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使用残留指针</a:t>
            </a:r>
            <a:r>
              <a:rPr lang="en-US" altLang="zh-CN" sz="2400" dirty="0"/>
              <a:t> p </a:t>
            </a:r>
            <a:r>
              <a:rPr lang="zh-CN" altLang="en-US" sz="2400" dirty="0"/>
              <a:t>对已回收的数据区域进行操作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q = kmalloc(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DRILL_ITEM_SIZE, GPF_KERNEL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</a:rPr>
              <a:t>使用残留指针</a:t>
            </a:r>
            <a:r>
              <a:rPr lang="en-US" altLang="zh-CN" sz="2400" dirty="0">
                <a:solidFill>
                  <a:schemeClr val="tx1"/>
                </a:solidFill>
              </a:rPr>
              <a:t> p </a:t>
            </a:r>
            <a:r>
              <a:rPr lang="zh-CN" altLang="en-US" sz="2400" dirty="0">
                <a:solidFill>
                  <a:schemeClr val="tx1"/>
                </a:solidFill>
              </a:rPr>
              <a:t>对新分配的对象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进行操作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Rectangles 3"/>
          <p:cNvSpPr/>
          <p:nvPr/>
        </p:nvSpPr>
        <p:spPr>
          <a:xfrm>
            <a:off x="1776095" y="4463130"/>
            <a:ext cx="445516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区域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A: DRILL_ITEM_SIZE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5620" y="3887185"/>
            <a:ext cx="0" cy="575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577657" y="3483150"/>
            <a:ext cx="41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74190" y="5769960"/>
            <a:ext cx="0" cy="556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565910" y="6311615"/>
            <a:ext cx="41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q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1785620" y="5205445"/>
            <a:ext cx="44450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区域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A: DRILL_ITEM_SIZE</a:t>
            </a:r>
            <a:endParaRPr 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6555105" y="4566635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对象</a:t>
            </a:r>
            <a:r>
              <a:rPr lang="en-US" altLang="zh-CN"/>
              <a:t>1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555105" y="5309585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对象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5795-4FE4-2A4B-8545-62456A8B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释放后利用漏洞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91EF0-74BF-9245-974B-4EE11B77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5" y="4483303"/>
            <a:ext cx="6781800" cy="149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2E2BA-4FF1-4043-87DC-181C899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2753C-FE68-B44F-B2D0-C30ED57923FF}"/>
              </a:ext>
            </a:extLst>
          </p:cNvPr>
          <p:cNvSpPr txBox="1"/>
          <p:nvPr/>
        </p:nvSpPr>
        <p:spPr>
          <a:xfrm>
            <a:off x="2379519" y="6024106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CN" dirty="0">
                <a:solidFill>
                  <a:srgbClr val="FF0000"/>
                </a:solidFill>
              </a:rPr>
              <a:t>free</a:t>
            </a:r>
            <a:r>
              <a:rPr lang="zh-CN" altLang="en-US" dirty="0">
                <a:solidFill>
                  <a:srgbClr val="FF0000"/>
                </a:solidFill>
              </a:rPr>
              <a:t> 未对 </a:t>
            </a:r>
            <a:r>
              <a:rPr lang="en-US" altLang="zh-CN" dirty="0" err="1">
                <a:solidFill>
                  <a:srgbClr val="FF0000"/>
                </a:solidFill>
              </a:rPr>
              <a:t>drill.item</a:t>
            </a:r>
            <a:r>
              <a:rPr lang="zh-CN" altLang="en-US" dirty="0">
                <a:solidFill>
                  <a:srgbClr val="FF0000"/>
                </a:solidFill>
              </a:rPr>
              <a:t> 进行置空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0BFD8-05A8-9541-BA23-8C3FF337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5" y="1240281"/>
            <a:ext cx="6781800" cy="31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释放后使用漏洞利用框架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487804" y="5988050"/>
            <a:ext cx="616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大家注意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// MDL:  </a:t>
            </a:r>
            <a:r>
              <a:rPr lang="zh-CN" altLang="en-US" dirty="0">
                <a:solidFill>
                  <a:schemeClr val="tx1"/>
                </a:solidFill>
              </a:rPr>
              <a:t>的位置，这些都是需要大家进行修改的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FD4C32-7554-6940-8021-64E89AC1B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0" y="1180377"/>
            <a:ext cx="6837379" cy="465821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EC9554-135C-DC48-B72F-21CBE63F72ED}"/>
              </a:ext>
            </a:extLst>
          </p:cNvPr>
          <p:cNvSpPr/>
          <p:nvPr/>
        </p:nvSpPr>
        <p:spPr>
          <a:xfrm>
            <a:off x="1788463" y="4121115"/>
            <a:ext cx="4830998" cy="659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F641D-2F48-FD47-83A5-4DCF6C217DC6}"/>
              </a:ext>
            </a:extLst>
          </p:cNvPr>
          <p:cNvSpPr/>
          <p:nvPr/>
        </p:nvSpPr>
        <p:spPr>
          <a:xfrm>
            <a:off x="1788463" y="5512593"/>
            <a:ext cx="4830998" cy="368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释放后使用漏洞利用框架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487487" y="6268183"/>
            <a:ext cx="61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大家注意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// MDL: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的位置，这些都是需要大家进行修改的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523240" y="4930775"/>
            <a:ext cx="809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COMMIT_CREDS_PTR</a:t>
            </a:r>
            <a:r>
              <a:rPr lang="zh-CN" altLang="en-US" dirty="0"/>
              <a:t>，PREPARE_KERNEL_CRED_PTR 是函数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commit_creds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prepare_kernel_cred</a:t>
            </a:r>
            <a:r>
              <a:rPr lang="en-US" altLang="zh-CN" dirty="0"/>
              <a:t> </a:t>
            </a:r>
            <a:r>
              <a:rPr lang="zh-CN" altLang="en-US" dirty="0"/>
              <a:t>的地址，具体地址在</a:t>
            </a:r>
            <a:r>
              <a:rPr lang="en-US" altLang="zh-CN" dirty="0"/>
              <a:t>Linux</a:t>
            </a:r>
            <a:r>
              <a:rPr lang="zh-CN" altLang="en-US" dirty="0"/>
              <a:t>内核目录下的 </a:t>
            </a:r>
            <a:r>
              <a:rPr lang="en-US" altLang="zh-CN" dirty="0" err="1"/>
              <a:t>System.map</a:t>
            </a:r>
            <a:r>
              <a:rPr lang="zh-CN" altLang="en-US" dirty="0"/>
              <a:t> 文件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搜索并回答“</a:t>
            </a:r>
            <a:r>
              <a:rPr lang="en-US" altLang="zh-CN" dirty="0" err="1">
                <a:solidFill>
                  <a:srgbClr val="FF0000"/>
                </a:solidFill>
              </a:rPr>
              <a:t>commit_creds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prepare_kernel_cred</a:t>
            </a:r>
            <a:r>
              <a:rPr lang="en-US" altLang="zh-CN" dirty="0">
                <a:solidFill>
                  <a:srgbClr val="FF0000"/>
                </a:solidFill>
              </a:rPr>
              <a:t>(0))</a:t>
            </a:r>
            <a:r>
              <a:rPr lang="zh-CN" altLang="en-US" dirty="0">
                <a:solidFill>
                  <a:srgbClr val="FF0000"/>
                </a:solidFill>
              </a:rPr>
              <a:t>”为什么可以进行权限提升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349D-5E9B-1248-B14C-9E9B2D7C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7" y="1283791"/>
            <a:ext cx="7989577" cy="3203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79691D-B193-B24F-BC88-A2F563EB9FAB}"/>
              </a:ext>
            </a:extLst>
          </p:cNvPr>
          <p:cNvSpPr/>
          <p:nvPr/>
        </p:nvSpPr>
        <p:spPr>
          <a:xfrm>
            <a:off x="3093528" y="1283791"/>
            <a:ext cx="4751110" cy="431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D4B20-FB87-8849-97A5-0DF998FE541A}"/>
              </a:ext>
            </a:extLst>
          </p:cNvPr>
          <p:cNvSpPr/>
          <p:nvPr/>
        </p:nvSpPr>
        <p:spPr>
          <a:xfrm>
            <a:off x="3150124" y="2252559"/>
            <a:ext cx="4598709" cy="431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2BC371-9876-B54A-81F2-B8DBEBF0A64E}"/>
              </a:ext>
            </a:extLst>
          </p:cNvPr>
          <p:cNvGrpSpPr/>
          <p:nvPr/>
        </p:nvGrpSpPr>
        <p:grpSpPr>
          <a:xfrm>
            <a:off x="1898249" y="4078298"/>
            <a:ext cx="6612335" cy="901682"/>
            <a:chOff x="2774037" y="4148941"/>
            <a:chExt cx="6612335" cy="9016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315C78-C1C4-304F-A038-4EC70C693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037" y="4148941"/>
              <a:ext cx="6612335" cy="90168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348948-5278-6B40-8E40-01021C4685FE}"/>
                </a:ext>
              </a:extLst>
            </p:cNvPr>
            <p:cNvSpPr/>
            <p:nvPr/>
          </p:nvSpPr>
          <p:spPr>
            <a:xfrm>
              <a:off x="2858609" y="4352320"/>
              <a:ext cx="3079483" cy="271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实践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实践目标</a:t>
            </a:r>
            <a:endParaRPr lang="en-US" dirty="0"/>
          </a:p>
          <a:p>
            <a:pPr lvl="1"/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结合</a:t>
            </a:r>
            <a:r>
              <a:rPr lang="en-US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内核中存在的漏洞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，利用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内核模块中存在的</a:t>
            </a:r>
            <a:r>
              <a:rPr lang="zh-CN" altLang="en-US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空指针漏洞</a:t>
            </a:r>
            <a:r>
              <a:rPr lang="zh-CN" altLang="en-US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来完成权限提升</a:t>
            </a:r>
          </a:p>
          <a:p>
            <a:pPr lvl="1"/>
            <a:endParaRPr lang="en-US" dirty="0"/>
          </a:p>
          <a:p>
            <a:pPr lvl="0"/>
            <a:r>
              <a:rPr lang="zh-CN" altLang="en-US" sz="2800" dirty="0">
                <a:latin typeface="+mn-ea"/>
                <a:sym typeface="+mn-ea"/>
              </a:rPr>
              <a:t>实践内容</a:t>
            </a:r>
            <a:endParaRPr lang="zh-CN" altLang="en-US" sz="2800" dirty="0">
              <a:latin typeface="+mn-ea"/>
            </a:endParaRPr>
          </a:p>
          <a:p>
            <a:pPr lvl="1"/>
            <a:r>
              <a:rPr lang="zh-CN" altLang="en-US" dirty="0" err="1">
                <a:latin typeface="+mn-ea"/>
                <a:sym typeface="+mn-ea"/>
              </a:rPr>
              <a:t>编写</a:t>
            </a:r>
            <a:r>
              <a:rPr lang="en-US" altLang="zh-CN" dirty="0" err="1">
                <a:latin typeface="+mn-ea"/>
                <a:sym typeface="+mn-ea"/>
              </a:rPr>
              <a:t> C </a:t>
            </a:r>
            <a:r>
              <a:rPr lang="zh-CN" altLang="en-US" dirty="0" err="1">
                <a:latin typeface="+mn-ea"/>
                <a:sym typeface="+mn-ea"/>
              </a:rPr>
              <a:t>语言通过空指针漏洞使内核崩溃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  <a:sym typeface="+mn-ea"/>
              </a:rPr>
              <a:t>根据讲解内容完成漏洞利用编写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空指针引用漏洞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英文：Null Pointer Dereference</a:t>
            </a:r>
          </a:p>
          <a:p>
            <a:endParaRPr lang="zh-CN" altLang="en-US" dirty="0"/>
          </a:p>
          <a:p>
            <a:r>
              <a:rPr lang="en-US" altLang="zh-CN" dirty="0"/>
              <a:t>char *p = NULL;	// </a:t>
            </a:r>
            <a:r>
              <a:rPr lang="zh-CN" altLang="en-US" dirty="0">
                <a:sym typeface="+mn-ea"/>
              </a:rPr>
              <a:t>数据指针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*p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(*p)(int) = NULL;	//</a:t>
            </a:r>
            <a:r>
              <a:rPr lang="zh-CN" altLang="en-US" dirty="0"/>
              <a:t> 函数指针</a:t>
            </a:r>
            <a:endParaRPr lang="en-US" altLang="zh-CN" dirty="0"/>
          </a:p>
          <a:p>
            <a:r>
              <a:rPr lang="en-US" altLang="zh-CN" dirty="0"/>
              <a:t>p(0);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5709285"/>
            <a:ext cx="1131570" cy="113157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194425" y="2767330"/>
            <a:ext cx="2320290" cy="1323340"/>
          </a:xfrm>
          <a:prstGeom prst="cloudCallout">
            <a:avLst>
              <a:gd name="adj1" fmla="val -36425"/>
              <a:gd name="adj2" fmla="val 1715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00"/>
                </a:solidFill>
              </a:rPr>
              <a:t>该漏洞可以被利用吗？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 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内核是目前使用最广泛的操作系统内核</a:t>
            </a:r>
          </a:p>
          <a:p>
            <a:pPr lvl="1"/>
            <a:r>
              <a:rPr lang="en-US" altLang="zh-CN" dirty="0"/>
              <a:t>Top500 </a:t>
            </a:r>
            <a:r>
              <a:rPr lang="zh-CN" altLang="en-US" dirty="0"/>
              <a:t>超级计算机</a:t>
            </a:r>
          </a:p>
          <a:p>
            <a:pPr lvl="1"/>
            <a:r>
              <a:rPr lang="zh-CN" altLang="en-US" dirty="0"/>
              <a:t>数据中心</a:t>
            </a:r>
          </a:p>
          <a:p>
            <a:pPr lvl="1"/>
            <a:r>
              <a:rPr lang="zh-CN" altLang="en-US" dirty="0"/>
              <a:t>交通系统</a:t>
            </a:r>
            <a:endParaRPr lang="en-US" altLang="zh-CN" dirty="0"/>
          </a:p>
          <a:p>
            <a:pPr lvl="1"/>
            <a:r>
              <a:rPr lang="zh-CN" altLang="en-US" dirty="0"/>
              <a:t>核设施</a:t>
            </a:r>
          </a:p>
          <a:p>
            <a:pPr lvl="1"/>
            <a:r>
              <a:rPr lang="zh-CN" altLang="en-US" dirty="0"/>
              <a:t>安卓手机（华为，小米，</a:t>
            </a:r>
            <a:r>
              <a:rPr lang="en-US" altLang="zh-CN" dirty="0"/>
              <a:t>oppo/vivo</a:t>
            </a:r>
            <a:r>
              <a:rPr lang="zh-CN" altLang="en-US" dirty="0"/>
              <a:t>等）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534" y="5741710"/>
            <a:ext cx="17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 内核模块</a:t>
            </a:r>
            <a:endParaRPr lang="en-US" dirty="0"/>
          </a:p>
        </p:txBody>
      </p:sp>
      <p:pic>
        <p:nvPicPr>
          <p:cNvPr id="1026" name="Picture 2" descr="超级计算机哪家强？10大生产商中国企业囊括前三！_上观新闻">
            <a:extLst>
              <a:ext uri="{FF2B5EF4-FFF2-40B4-BE49-F238E27FC236}">
                <a16:creationId xmlns:a16="http://schemas.microsoft.com/office/drawing/2014/main" id="{0738DCB5-ADCC-0541-903A-B51BCEF2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18" y="1836753"/>
            <a:ext cx="2033732" cy="114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报告：朝鲜或已重启宁边核设施">
            <a:extLst>
              <a:ext uri="{FF2B5EF4-FFF2-40B4-BE49-F238E27FC236}">
                <a16:creationId xmlns:a16="http://schemas.microsoft.com/office/drawing/2014/main" id="{BC3FC6D3-C484-C442-92DD-8CBF0E2E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71" y="3890358"/>
            <a:ext cx="1696031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什么是车联网？它和物联网有什么区别？ - 知乎">
            <a:extLst>
              <a:ext uri="{FF2B5EF4-FFF2-40B4-BE49-F238E27FC236}">
                <a16:creationId xmlns:a16="http://schemas.microsoft.com/office/drawing/2014/main" id="{43802F9B-1BC8-134E-8A12-7033045A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49" y="3890358"/>
            <a:ext cx="1479017" cy="9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什么是数据中心，它们是如何变化的？_企业">
            <a:extLst>
              <a:ext uri="{FF2B5EF4-FFF2-40B4-BE49-F238E27FC236}">
                <a16:creationId xmlns:a16="http://schemas.microsoft.com/office/drawing/2014/main" id="{78FD6CEF-951F-6040-9CED-BC500D8A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4" y="3857003"/>
            <a:ext cx="1450582" cy="10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小米回应将放弃“MI”字logo传闻- 娱乐资讯(电影资讯网)">
            <a:extLst>
              <a:ext uri="{FF2B5EF4-FFF2-40B4-BE49-F238E27FC236}">
                <a16:creationId xmlns:a16="http://schemas.microsoft.com/office/drawing/2014/main" id="{8F5D0C85-0966-EA4A-81F8-3A27BB0E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747" y="4389325"/>
            <a:ext cx="531311" cy="53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uawei - Free technology icons">
            <a:extLst>
              <a:ext uri="{FF2B5EF4-FFF2-40B4-BE49-F238E27FC236}">
                <a16:creationId xmlns:a16="http://schemas.microsoft.com/office/drawing/2014/main" id="{3EB492D6-A729-094F-B1E0-24258496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10" y="3959623"/>
            <a:ext cx="401228" cy="40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po - Free technology icons">
            <a:extLst>
              <a:ext uri="{FF2B5EF4-FFF2-40B4-BE49-F238E27FC236}">
                <a16:creationId xmlns:a16="http://schemas.microsoft.com/office/drawing/2014/main" id="{2CDB30A7-E8D7-DF48-9503-B9C6A47C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63" y="3864308"/>
            <a:ext cx="599191" cy="5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vo Icons | Download Free Vectors Icons &amp; Logos">
            <a:extLst>
              <a:ext uri="{FF2B5EF4-FFF2-40B4-BE49-F238E27FC236}">
                <a16:creationId xmlns:a16="http://schemas.microsoft.com/office/drawing/2014/main" id="{85808804-0912-704E-A453-C202E850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08" y="4434915"/>
            <a:ext cx="408299" cy="4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内核中的空指针引用可利用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26515"/>
            <a:ext cx="7886065" cy="476186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6323330" y="4153535"/>
            <a:ext cx="2355850" cy="124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默认情况下，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地址所在的区域并没有被映射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BAD9-1012-5045-9219-1C4F8B48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空指针引用漏洞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C8E1B-E6F6-3145-BA04-C6C5970C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1600527"/>
            <a:ext cx="5880100" cy="1257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4721C-8EB7-B446-A2BB-B5BC4F69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8F4BC-2CBF-C244-83CB-C72D94F7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49" y="3282261"/>
            <a:ext cx="6718300" cy="1570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A0B3D9-EB51-944C-9D8A-235E19F7FDAA}"/>
              </a:ext>
            </a:extLst>
          </p:cNvPr>
          <p:cNvSpPr txBox="1"/>
          <p:nvPr/>
        </p:nvSpPr>
        <p:spPr>
          <a:xfrm>
            <a:off x="3322948" y="5276916"/>
            <a:ext cx="249810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未对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CN" dirty="0">
                <a:solidFill>
                  <a:srgbClr val="FF0000"/>
                </a:solidFill>
              </a:rPr>
              <a:t>callback</a:t>
            </a:r>
            <a:r>
              <a:rPr lang="zh-CN" altLang="en-US" dirty="0">
                <a:solidFill>
                  <a:srgbClr val="FF0000"/>
                </a:solidFill>
              </a:rPr>
              <a:t> 进行检查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2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内核漏洞 CVE-2019-9213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漏洞详细描述及利用详见</a:t>
            </a:r>
            <a:r>
              <a:rPr lang="zh-CN" altLang="en-US" sz="2000" dirty="0">
                <a:hlinkClick r:id="rId2" action="ppaction://hlinkfile"/>
              </a:rPr>
              <a:t>https://bugs.chromium.org/p/project-zero/issues/detail?id=1792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Picture 5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2030095"/>
            <a:ext cx="6318250" cy="46342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12875" y="5996940"/>
            <a:ext cx="5220970" cy="6902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93520" y="5509260"/>
            <a:ext cx="3886835" cy="283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空指针漏洞利用框架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768215" y="4949825"/>
            <a:ext cx="3747135" cy="1172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利用之前链接或</a:t>
            </a:r>
            <a:r>
              <a:rPr lang="en-US" altLang="zh-CN" sz="2000" dirty="0">
                <a:solidFill>
                  <a:srgbClr val="FF0000"/>
                </a:solidFill>
              </a:rPr>
              <a:t> blog </a:t>
            </a:r>
            <a:r>
              <a:rPr lang="zh-CN" altLang="en-US" sz="2000" dirty="0">
                <a:solidFill>
                  <a:srgbClr val="FF0000"/>
                </a:solidFill>
              </a:rPr>
              <a:t>中提到的利用方法将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地址映射到内存地址空间，并使用 </a:t>
            </a:r>
            <a:r>
              <a:rPr lang="en-US" altLang="zh-CN" sz="2000" dirty="0">
                <a:solidFill>
                  <a:srgbClr val="FF0000"/>
                </a:solidFill>
              </a:rPr>
              <a:t>head</a:t>
            </a:r>
            <a:r>
              <a:rPr lang="zh-CN" altLang="en-US" sz="2000" dirty="0">
                <a:solidFill>
                  <a:srgbClr val="FF0000"/>
                </a:solidFill>
              </a:rPr>
              <a:t> 查看</a:t>
            </a:r>
          </a:p>
        </p:txBody>
      </p:sp>
      <p:pic>
        <p:nvPicPr>
          <p:cNvPr id="8" name="Content Placeholder 7" descr="image 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05" y="1405255"/>
            <a:ext cx="8047990" cy="303911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5C3F6B-0F20-2C4A-8C11-85EC06245F7D}"/>
              </a:ext>
            </a:extLst>
          </p:cNvPr>
          <p:cNvSpPr/>
          <p:nvPr/>
        </p:nvSpPr>
        <p:spPr>
          <a:xfrm>
            <a:off x="1236979" y="3429000"/>
            <a:ext cx="7359015" cy="496957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空指针漏洞利用框架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Content Placeholder 4" descr="image (3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10" y="1803400"/>
            <a:ext cx="7155180" cy="380809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6DA44B-53C6-1E41-97FB-F4585F4ACFD9}"/>
              </a:ext>
            </a:extLst>
          </p:cNvPr>
          <p:cNvSpPr/>
          <p:nvPr/>
        </p:nvSpPr>
        <p:spPr>
          <a:xfrm>
            <a:off x="1156335" y="1803400"/>
            <a:ext cx="5999839" cy="496957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EE03EC-BB04-7343-A426-876A9B9E7E7D}"/>
              </a:ext>
            </a:extLst>
          </p:cNvPr>
          <p:cNvSpPr/>
          <p:nvPr/>
        </p:nvSpPr>
        <p:spPr>
          <a:xfrm>
            <a:off x="1156335" y="2838063"/>
            <a:ext cx="5999839" cy="3651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95B-EB5D-A843-BF45-AD6D5D2E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考察方式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A7DF-C796-984D-92FF-10E2ADAF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每次实验结束后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/>
              <a:t>会有一次随堂作业，要求上传实验步骤的截图</a:t>
            </a:r>
            <a:endParaRPr lang="en-US" altLang="zh-CN" dirty="0"/>
          </a:p>
          <a:p>
            <a:pPr lvl="1"/>
            <a:r>
              <a:rPr lang="zh-CN" altLang="en-US" dirty="0"/>
              <a:t>作业会持续开放到本周周末</a:t>
            </a:r>
            <a:endParaRPr lang="en-US" altLang="zh-CN" dirty="0"/>
          </a:p>
          <a:p>
            <a:endParaRPr lang="en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周三课程结束前半个小时左右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/>
              <a:t>会有一次小型在线考试，考一些实验中的知识点</a:t>
            </a:r>
            <a:endParaRPr lang="en-US" altLang="zh-CN" dirty="0"/>
          </a:p>
          <a:p>
            <a:pPr lvl="1"/>
            <a:r>
              <a:rPr lang="zh-CN" altLang="en-US" dirty="0"/>
              <a:t>考试结束就关闭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480F-DB67-F94F-B2C9-9BE54A28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1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实验平台使用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ongti TC" panose="02010600040101010101" pitchFamily="2" charset="-120"/>
                <a:ea typeface="Songti TC" panose="02010600040101010101" pitchFamily="2" charset="-120"/>
              </a:rPr>
              <a:t>推荐</a:t>
            </a:r>
            <a:r>
              <a:rPr lang="zh-CN" altLang="en-US" dirty="0"/>
              <a:t> </a:t>
            </a:r>
            <a:r>
              <a:rPr lang="en-US" dirty="0"/>
              <a:t>Vagrant + VirtualBox</a:t>
            </a:r>
          </a:p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https://www.vagrantup.com/downloads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https://www.virtualbox.org/wiki/Downloads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vagrant init </a:t>
            </a:r>
            <a:r>
              <a:rPr lang="en-US" dirty="0">
                <a:hlinkClick r:id="rId4" action="ppaction://hlinkfile"/>
              </a:rPr>
              <a:t>ubuntu/focal64</a:t>
            </a:r>
            <a:endParaRPr lang="en-US" dirty="0"/>
          </a:p>
          <a:p>
            <a:r>
              <a:rPr lang="en-US" dirty="0"/>
              <a:t>vagrant up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29285" y="5721350"/>
            <a:ext cx="788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我们这次实验使用</a:t>
            </a:r>
            <a:r>
              <a:rPr lang="en-US" altLang="zh-CN" sz="2400" dirty="0">
                <a:sym typeface="+mn-ea"/>
              </a:rPr>
              <a:t> </a:t>
            </a:r>
            <a:r>
              <a:rPr lang="en-US" sz="2400" dirty="0">
                <a:sym typeface="+mn-ea"/>
              </a:rPr>
              <a:t>Ubuntu 20.04 LTS </a:t>
            </a:r>
            <a:r>
              <a:rPr lang="zh-CN" altLang="en-US" sz="2400" dirty="0">
                <a:sym typeface="+mn-ea"/>
              </a:rPr>
              <a:t>（也可以使用</a:t>
            </a:r>
            <a:r>
              <a:rPr lang="en-US" altLang="zh-CN" sz="2400" dirty="0" err="1">
                <a:sym typeface="+mn-ea"/>
              </a:rPr>
              <a:t>Vmware</a:t>
            </a:r>
            <a:r>
              <a:rPr lang="zh-CN" altLang="en-US" sz="2400" dirty="0">
                <a:sym typeface="+mn-ea"/>
              </a:rPr>
              <a:t>及其他虚拟机软件）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内核启动环境配置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065" cy="4339936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QEMU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en-US" altLang="zh-CN" dirty="0" err="1"/>
              <a:t>qemu-kvm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编译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内核</a:t>
            </a:r>
            <a:endParaRPr lang="en-US" altLang="zh-CN" dirty="0">
              <a:sym typeface="+mn-ea"/>
            </a:endParaRP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build-essential flex bison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libelf</a:t>
            </a:r>
            <a:r>
              <a:rPr lang="en-US" dirty="0"/>
              <a:t>-dev </a:t>
            </a:r>
            <a:r>
              <a:rPr lang="en-US" dirty="0" err="1"/>
              <a:t>libssl</a:t>
            </a:r>
            <a:r>
              <a:rPr lang="en-US" dirty="0"/>
              <a:t>-dev libncurses5-dev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gcc-8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torvalds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/archive/v5.0-rc1.tar.gz</a:t>
            </a:r>
            <a:endParaRPr lang="zh-CN" altLang="en-US" sz="2400" dirty="0">
              <a:sym typeface="+mn-ea"/>
            </a:endParaRPr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v5.0-rc1.tar.gz</a:t>
            </a:r>
          </a:p>
          <a:p>
            <a:pPr lvl="1"/>
            <a:r>
              <a:rPr lang="en-US" altLang="zh-CN" dirty="0"/>
              <a:t>cd linux-v5.0-rc1</a:t>
            </a:r>
          </a:p>
          <a:p>
            <a:pPr lvl="1"/>
            <a:r>
              <a:rPr lang="en-US" dirty="0"/>
              <a:t>make x86_64_defconfig</a:t>
            </a:r>
          </a:p>
          <a:p>
            <a:pPr lvl="1"/>
            <a:r>
              <a:rPr lang="en-US" dirty="0"/>
              <a:t>make -j8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CC=gcc-8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28650" y="5711190"/>
            <a:ext cx="7886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 action="ppaction://hlinkfile"/>
              </a:rPr>
              <a:t>https://mudongliang.github.io/2021/04/09/error-mindirect-branch-and-fcf-protection-are-not-compatible.html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1525" y="3801110"/>
            <a:ext cx="2461895" cy="7708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生成一个用于</a:t>
            </a:r>
            <a:r>
              <a:rPr lang="en-US" altLang="zh-CN">
                <a:solidFill>
                  <a:srgbClr val="FF0000"/>
                </a:solidFill>
              </a:rPr>
              <a:t> x86_64</a:t>
            </a:r>
            <a:r>
              <a:rPr lang="zh-CN" altLang="en-US">
                <a:solidFill>
                  <a:srgbClr val="FF0000"/>
                </a:solidFill>
              </a:rPr>
              <a:t>平台的</a:t>
            </a:r>
            <a:r>
              <a:rPr lang="en-US" altLang="zh-CN">
                <a:solidFill>
                  <a:srgbClr val="FF0000"/>
                </a:solidFill>
              </a:rPr>
              <a:t>config</a:t>
            </a:r>
            <a:r>
              <a:rPr lang="zh-CN" altLang="en-US">
                <a:solidFill>
                  <a:srgbClr val="FF0000"/>
                </a:solidFill>
              </a:rPr>
              <a:t>文件</a:t>
            </a:r>
          </a:p>
        </p:txBody>
      </p:sp>
      <p:cxnSp>
        <p:nvCxnSpPr>
          <p:cNvPr id="8" name="Straight Arrow Connector 7"/>
          <p:cNvCxnSpPr>
            <a:cxnSpLocks/>
            <a:endCxn id="7" idx="1"/>
          </p:cNvCxnSpPr>
          <p:nvPr/>
        </p:nvCxnSpPr>
        <p:spPr>
          <a:xfrm flipV="1">
            <a:off x="4125191" y="4186555"/>
            <a:ext cx="1726334" cy="551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  <a:r>
              <a:rPr lang="zh-CN" altLang="en-US"/>
              <a:t>内核代码阅读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-20955" y="6498590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[1] </a:t>
            </a:r>
            <a:r>
              <a:rPr lang="en-US">
                <a:hlinkClick r:id="rId2" action="ppaction://hlinkfile"/>
              </a:rPr>
              <a:t>https://elixir.bootlin.com/linux/v5.0-rc1/source</a:t>
            </a:r>
            <a:endParaRPr lang="en-US"/>
          </a:p>
        </p:txBody>
      </p:sp>
      <p:pic>
        <p:nvPicPr>
          <p:cNvPr id="6" name="Picture 5" descr="Screen Shot 2022-05-04 at 16.59.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" y="1209040"/>
            <a:ext cx="7543165" cy="513842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229350" y="1153160"/>
            <a:ext cx="2099945" cy="452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  <a:r>
              <a:rPr lang="zh-CN" altLang="en-US"/>
              <a:t>内核启动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050"/>
            <a:ext cx="7886065" cy="3145155"/>
          </a:xfrm>
        </p:spPr>
        <p:txBody>
          <a:bodyPr>
            <a:normAutofit fontScale="75000" lnSpcReduction="20000"/>
          </a:bodyPr>
          <a:lstStyle/>
          <a:p>
            <a:pPr marL="0" lvl="0" indent="0">
              <a:buNone/>
            </a:pPr>
            <a:r>
              <a:rPr lang="en-US" altLang="zh-CN" sz="3300" dirty="0">
                <a:solidFill>
                  <a:srgbClr val="FF0000"/>
                </a:solidFill>
              </a:rPr>
              <a:t>QEMU </a:t>
            </a:r>
            <a:r>
              <a:rPr lang="zh-CN" altLang="en-US" sz="3300" dirty="0">
                <a:solidFill>
                  <a:srgbClr val="FF0000"/>
                </a:solidFill>
              </a:rPr>
              <a:t>启动脚本：</a:t>
            </a:r>
            <a:endParaRPr lang="en-US" altLang="zh-CN" sz="33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zh-CN" dirty="0"/>
              <a:t>qemu-system-x86_64 \</a:t>
            </a:r>
          </a:p>
          <a:p>
            <a:pPr marL="0" lvl="0" indent="0">
              <a:buNone/>
            </a:pPr>
            <a:r>
              <a:rPr lang="en-US" altLang="zh-CN" dirty="0"/>
              <a:t>  -kernel </a:t>
            </a:r>
            <a:r>
              <a:rPr lang="en-US" altLang="zh-CN" dirty="0">
                <a:sym typeface="+mn-ea"/>
              </a:rPr>
              <a:t>linux-5.0-rc1</a:t>
            </a:r>
            <a:r>
              <a:rPr lang="en-US" altLang="zh-CN" dirty="0"/>
              <a:t>/arch/x86/boot/</a:t>
            </a:r>
            <a:r>
              <a:rPr lang="en-US" altLang="zh-CN" dirty="0" err="1"/>
              <a:t>bzImage</a:t>
            </a:r>
            <a:r>
              <a:rPr lang="en-US" altLang="zh-CN" dirty="0"/>
              <a:t> \</a:t>
            </a:r>
          </a:p>
          <a:p>
            <a:pPr marL="0" lvl="0" indent="0">
              <a:buNone/>
            </a:pPr>
            <a:r>
              <a:rPr lang="en-US" altLang="zh-CN" dirty="0"/>
              <a:t>  -append "console=ttyS0 root=/dev/</a:t>
            </a:r>
            <a:r>
              <a:rPr lang="en-US" altLang="zh-CN" dirty="0" err="1"/>
              <a:t>sda</a:t>
            </a:r>
            <a:r>
              <a:rPr lang="en-US" altLang="zh-CN" dirty="0"/>
              <a:t> debug </a:t>
            </a:r>
            <a:r>
              <a:rPr lang="en-US" altLang="zh-CN" dirty="0" err="1"/>
              <a:t>earlyprintk</a:t>
            </a:r>
            <a:r>
              <a:rPr lang="en-US" altLang="zh-CN" dirty="0"/>
              <a:t>=serial </a:t>
            </a:r>
            <a:r>
              <a:rPr lang="en-US" altLang="zh-CN" dirty="0" err="1"/>
              <a:t>slub_debug</a:t>
            </a:r>
            <a:r>
              <a:rPr lang="en-US" altLang="zh-CN" dirty="0"/>
              <a:t>=QUZ </a:t>
            </a:r>
            <a:r>
              <a:rPr lang="en-US" altLang="zh-CN" dirty="0" err="1"/>
              <a:t>pti</a:t>
            </a:r>
            <a:r>
              <a:rPr lang="en-US" altLang="zh-CN" dirty="0"/>
              <a:t>=off oops=panic </a:t>
            </a:r>
            <a:r>
              <a:rPr lang="en-US" altLang="zh-CN" dirty="0" err="1"/>
              <a:t>ftrace_dump_on_oops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nokaslr</a:t>
            </a:r>
            <a:r>
              <a:rPr lang="en-US" altLang="zh-CN" dirty="0"/>
              <a:t>"\</a:t>
            </a:r>
          </a:p>
          <a:p>
            <a:pPr marL="0" lvl="0" indent="0">
              <a:buNone/>
            </a:pPr>
            <a:r>
              <a:rPr lang="en-US" altLang="zh-CN" dirty="0"/>
              <a:t>  -</a:t>
            </a:r>
            <a:r>
              <a:rPr lang="en-US" altLang="zh-CN" dirty="0" err="1"/>
              <a:t>hda</a:t>
            </a:r>
            <a:r>
              <a:rPr lang="en-US" altLang="zh-CN" dirty="0"/>
              <a:t> </a:t>
            </a:r>
            <a:r>
              <a:rPr lang="en-US" altLang="zh-CN" dirty="0" err="1"/>
              <a:t>wheezy.img</a:t>
            </a:r>
            <a:r>
              <a:rPr lang="en-US" altLang="zh-CN" dirty="0"/>
              <a:t> \</a:t>
            </a:r>
          </a:p>
          <a:p>
            <a:pPr marL="0" lvl="0" indent="0">
              <a:buNone/>
            </a:pPr>
            <a:r>
              <a:rPr lang="en-US" altLang="zh-CN" dirty="0"/>
              <a:t>  -net </a:t>
            </a:r>
            <a:r>
              <a:rPr lang="en-US" altLang="zh-CN" dirty="0" err="1"/>
              <a:t>user,hostfwd</a:t>
            </a:r>
            <a:r>
              <a:rPr lang="en-US" altLang="zh-CN" dirty="0"/>
              <a:t>=</a:t>
            </a:r>
            <a:r>
              <a:rPr lang="en-US" altLang="zh-CN" dirty="0" err="1"/>
              <a:t>tcp</a:t>
            </a:r>
            <a:r>
              <a:rPr lang="en-US" altLang="zh-CN" dirty="0"/>
              <a:t>::</a:t>
            </a:r>
            <a:r>
              <a:rPr lang="en-US" altLang="zh-CN" dirty="0">
                <a:solidFill>
                  <a:srgbClr val="FF0000"/>
                </a:solidFill>
              </a:rPr>
              <a:t>10021</a:t>
            </a:r>
            <a:r>
              <a:rPr lang="en-US" altLang="zh-CN" dirty="0"/>
              <a:t>-:22 -net </a:t>
            </a:r>
            <a:r>
              <a:rPr lang="en-US" altLang="zh-CN" dirty="0" err="1"/>
              <a:t>nic</a:t>
            </a:r>
            <a:r>
              <a:rPr lang="en-US" altLang="zh-CN" dirty="0"/>
              <a:t> \</a:t>
            </a:r>
          </a:p>
          <a:p>
            <a:pPr marL="0" lvl="0" indent="0">
              <a:buNone/>
            </a:pPr>
            <a:r>
              <a:rPr lang="en-US" altLang="zh-CN" dirty="0"/>
              <a:t>  -</a:t>
            </a:r>
            <a:r>
              <a:rPr lang="en-US" altLang="zh-CN" dirty="0" err="1"/>
              <a:t>nographic</a:t>
            </a:r>
            <a:r>
              <a:rPr lang="en-US" altLang="zh-CN" dirty="0"/>
              <a:t> -m </a:t>
            </a:r>
            <a:r>
              <a:rPr lang="en-US" altLang="zh-CN" dirty="0">
                <a:solidFill>
                  <a:srgbClr val="FF0000"/>
                </a:solidFill>
              </a:rPr>
              <a:t>512M </a:t>
            </a:r>
            <a:r>
              <a:rPr lang="en-US" altLang="zh-CN" dirty="0"/>
              <a:t>-</a:t>
            </a:r>
            <a:r>
              <a:rPr lang="en-US" altLang="zh-CN" dirty="0" err="1"/>
              <a:t>smp</a:t>
            </a:r>
            <a:r>
              <a:rPr lang="en-US" altLang="zh-CN" dirty="0"/>
              <a:t> 2 \</a:t>
            </a:r>
          </a:p>
          <a:p>
            <a:pPr marL="0" lvl="0" indent="0">
              <a:buNone/>
            </a:pPr>
            <a:r>
              <a:rPr lang="en-US" altLang="zh-CN" dirty="0"/>
              <a:t>  -</a:t>
            </a:r>
            <a:r>
              <a:rPr lang="en-US" altLang="zh-CN" dirty="0" err="1"/>
              <a:t>pidfile</a:t>
            </a:r>
            <a:r>
              <a:rPr lang="en-US" altLang="zh-CN" dirty="0"/>
              <a:t> </a:t>
            </a:r>
            <a:r>
              <a:rPr lang="en-US" altLang="zh-CN" dirty="0" err="1"/>
              <a:t>vm.pid</a:t>
            </a:r>
            <a:r>
              <a:rPr lang="en-US" altLang="zh-CN" dirty="0"/>
              <a:t> 2&gt;&amp;1 | tee </a:t>
            </a:r>
            <a:r>
              <a:rPr lang="en-US" altLang="zh-CN" dirty="0" err="1"/>
              <a:t>vm.log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28650" y="4479925"/>
            <a:ext cx="807656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SSH </a:t>
            </a:r>
            <a:r>
              <a:rPr lang="zh-CN" altLang="en-US" sz="2000" dirty="0">
                <a:solidFill>
                  <a:srgbClr val="FF0000"/>
                </a:solidFill>
              </a:rPr>
              <a:t>连接：</a:t>
            </a:r>
            <a:endParaRPr sz="2000" dirty="0">
              <a:solidFill>
                <a:srgbClr val="FF0000"/>
              </a:solidFill>
            </a:endParaRPr>
          </a:p>
          <a:p>
            <a:r>
              <a:rPr dirty="0" err="1"/>
              <a:t>ssh</a:t>
            </a:r>
            <a:r>
              <a:rPr dirty="0"/>
              <a:t> -</a:t>
            </a:r>
            <a:r>
              <a:rPr dirty="0" err="1"/>
              <a:t>i</a:t>
            </a:r>
            <a:r>
              <a:rPr dirty="0"/>
              <a:t> </a:t>
            </a:r>
            <a:r>
              <a:rPr lang="en-US" dirty="0" err="1"/>
              <a:t>wheezy</a:t>
            </a:r>
            <a:r>
              <a:rPr dirty="0" err="1"/>
              <a:t>.id_rsa</a:t>
            </a:r>
            <a:r>
              <a:rPr dirty="0"/>
              <a:t> -p </a:t>
            </a:r>
            <a:r>
              <a:rPr dirty="0">
                <a:solidFill>
                  <a:srgbClr val="FF0000"/>
                </a:solidFill>
              </a:rPr>
              <a:t>10021 </a:t>
            </a:r>
            <a:r>
              <a:rPr dirty="0"/>
              <a:t>-o "</a:t>
            </a:r>
            <a:r>
              <a:rPr dirty="0" err="1"/>
              <a:t>StrictHostKeyChecking</a:t>
            </a:r>
            <a:r>
              <a:rPr dirty="0"/>
              <a:t> no" </a:t>
            </a:r>
            <a:r>
              <a:rPr lang="en-CN" dirty="0"/>
              <a:t>drill</a:t>
            </a:r>
            <a:r>
              <a:rPr dirty="0"/>
              <a:t>@localhost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28650" y="5279390"/>
            <a:ext cx="80765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SCP </a:t>
            </a:r>
            <a:r>
              <a:rPr lang="zh-CN" altLang="en-US" sz="2000" dirty="0">
                <a:solidFill>
                  <a:srgbClr val="FF0000"/>
                </a:solidFill>
              </a:rPr>
              <a:t>拷贝：</a:t>
            </a:r>
            <a:endParaRPr sz="2000" dirty="0">
              <a:solidFill>
                <a:srgbClr val="FF0000"/>
              </a:solidFill>
            </a:endParaRPr>
          </a:p>
          <a:p>
            <a:r>
              <a:rPr dirty="0" err="1"/>
              <a:t>s</a:t>
            </a:r>
            <a:r>
              <a:rPr lang="en-US" dirty="0" err="1"/>
              <a:t>cp</a:t>
            </a:r>
            <a:r>
              <a:rPr lang="en-US" dirty="0"/>
              <a:t> -r</a:t>
            </a:r>
            <a:r>
              <a:rPr dirty="0"/>
              <a:t> -</a:t>
            </a:r>
            <a:r>
              <a:rPr dirty="0" err="1"/>
              <a:t>i</a:t>
            </a:r>
            <a:r>
              <a:rPr dirty="0"/>
              <a:t> </a:t>
            </a:r>
            <a:r>
              <a:rPr lang="en-US" dirty="0" err="1"/>
              <a:t>wheezy</a:t>
            </a:r>
            <a:r>
              <a:rPr dirty="0" err="1"/>
              <a:t>.id_rsa</a:t>
            </a:r>
            <a:r>
              <a:rPr dirty="0"/>
              <a:t> -p </a:t>
            </a:r>
            <a:r>
              <a:rPr dirty="0">
                <a:solidFill>
                  <a:srgbClr val="FF0000"/>
                </a:solidFill>
              </a:rPr>
              <a:t>10021 </a:t>
            </a:r>
            <a:r>
              <a:rPr dirty="0"/>
              <a:t>-o "</a:t>
            </a:r>
            <a:r>
              <a:rPr dirty="0" err="1"/>
              <a:t>StrictHostKeyChecking</a:t>
            </a:r>
            <a:r>
              <a:rPr dirty="0"/>
              <a:t> no" </a:t>
            </a:r>
            <a:r>
              <a:rPr lang="en-US" dirty="0" err="1"/>
              <a:t>drill</a:t>
            </a:r>
            <a:r>
              <a:rPr dirty="0" err="1"/>
              <a:t>@localhost</a:t>
            </a:r>
            <a:r>
              <a:rPr lang="en-US" dirty="0"/>
              <a:t>:/home/drill/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17088" y="1233055"/>
            <a:ext cx="2286000" cy="789305"/>
          </a:xfrm>
          <a:prstGeom prst="wedgeRoundRectCallout">
            <a:avLst>
              <a:gd name="adj1" fmla="val -78694"/>
              <a:gd name="adj2" fmla="val 492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00"/>
                </a:solidFill>
              </a:rPr>
              <a:t>结束</a:t>
            </a:r>
            <a:r>
              <a:rPr lang="en-US" altLang="zh-CN" sz="2000">
                <a:solidFill>
                  <a:srgbClr val="FF0000"/>
                </a:solidFill>
              </a:rPr>
              <a:t>QEMU </a:t>
            </a:r>
            <a:r>
              <a:rPr lang="zh-CN" altLang="en-US" sz="2000">
                <a:solidFill>
                  <a:srgbClr val="FF0000"/>
                </a:solidFill>
              </a:rPr>
              <a:t>使用快捷键</a:t>
            </a:r>
            <a:r>
              <a:rPr lang="en-US" altLang="zh-CN" sz="2000">
                <a:solidFill>
                  <a:srgbClr val="FF0000"/>
                </a:solidFill>
              </a:rPr>
              <a:t> Ctrl+a+x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内核模块分析</a:t>
            </a:r>
          </a:p>
        </p:txBody>
      </p:sp>
      <p:pic>
        <p:nvPicPr>
          <p:cNvPr id="5" name="Content Placeholder 4" descr="Screen Shot 2022-05-05 at 11.04.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5380"/>
            <a:ext cx="6586220" cy="48050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Picture 5" descr="Screen Shot 2022-05-05 at 11.06.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60" y="6017260"/>
            <a:ext cx="5567045" cy="84074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Arrow Connector 6"/>
          <p:cNvCxnSpPr>
            <a:endCxn id="6" idx="0"/>
          </p:cNvCxnSpPr>
          <p:nvPr/>
        </p:nvCxnSpPr>
        <p:spPr>
          <a:xfrm flipH="1">
            <a:off x="4572000" y="4195445"/>
            <a:ext cx="1868805" cy="1821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22-05-05 at 11.21.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85" y="1144905"/>
            <a:ext cx="4201795" cy="1130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 Box 8"/>
          <p:cNvSpPr txBox="1"/>
          <p:nvPr/>
        </p:nvSpPr>
        <p:spPr>
          <a:xfrm>
            <a:off x="3076575" y="337312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/sys/kernel/debug/drill/drill_act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内核模块分析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Picture 4" descr="Screen Shot 2022-05-05 at 11.10.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" y="1058545"/>
            <a:ext cx="6794500" cy="5801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内核模块分析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Picture 2" descr="Screen Shot 2022-05-05 at 13.53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1058545"/>
            <a:ext cx="6114415" cy="58070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15845" y="2099310"/>
            <a:ext cx="1532890" cy="4356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15845" y="3211195"/>
            <a:ext cx="1799590" cy="4356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5845" y="4109720"/>
            <a:ext cx="1443990" cy="4356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34895" y="4979670"/>
            <a:ext cx="1443990" cy="4356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1131</Words>
  <Application>Microsoft Macintosh PowerPoint</Application>
  <PresentationFormat>On-screen Show (4:3)</PresentationFormat>
  <Paragraphs>163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SimSun</vt:lpstr>
      <vt:lpstr>SimSun</vt:lpstr>
      <vt:lpstr>Songti TC</vt:lpstr>
      <vt:lpstr>Arial</vt:lpstr>
      <vt:lpstr>Calibri</vt:lpstr>
      <vt:lpstr>Calibri Light</vt:lpstr>
      <vt:lpstr>Office 主题</vt:lpstr>
      <vt:lpstr>Linux内核漏洞分析与利用实践</vt:lpstr>
      <vt:lpstr>Linux 内核</vt:lpstr>
      <vt:lpstr>实验平台使用</vt:lpstr>
      <vt:lpstr>Linux内核启动环境配置</vt:lpstr>
      <vt:lpstr>Linux内核代码阅读</vt:lpstr>
      <vt:lpstr>Linux内核启动</vt:lpstr>
      <vt:lpstr>Linux内核模块分析</vt:lpstr>
      <vt:lpstr>Linux内核模块分析</vt:lpstr>
      <vt:lpstr>Linux内核模块分析</vt:lpstr>
      <vt:lpstr>如何与内核模块交互？</vt:lpstr>
      <vt:lpstr>如何与内核模块高效交互？</vt:lpstr>
      <vt:lpstr>实践一</vt:lpstr>
      <vt:lpstr>释放后使用漏洞</vt:lpstr>
      <vt:lpstr>释放后使用漏洞利用</vt:lpstr>
      <vt:lpstr>释放后利用漏洞</vt:lpstr>
      <vt:lpstr>释放后使用漏洞利用框架</vt:lpstr>
      <vt:lpstr>释放后使用漏洞利用框架</vt:lpstr>
      <vt:lpstr>实践二</vt:lpstr>
      <vt:lpstr>空指针引用漏洞</vt:lpstr>
      <vt:lpstr>内核中的空指针引用可利用</vt:lpstr>
      <vt:lpstr>空指针引用漏洞</vt:lpstr>
      <vt:lpstr>Linux内核漏洞 CVE-2019-9213</vt:lpstr>
      <vt:lpstr>空指针漏洞利用框架</vt:lpstr>
      <vt:lpstr>空指针漏洞利用框架</vt:lpstr>
      <vt:lpstr>考察方式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mdl</dc:creator>
  <cp:lastModifiedBy>mu dongliang</cp:lastModifiedBy>
  <cp:revision>274</cp:revision>
  <dcterms:created xsi:type="dcterms:W3CDTF">2022-05-05T09:52:11Z</dcterms:created>
  <dcterms:modified xsi:type="dcterms:W3CDTF">2022-06-06T11:44:14Z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1033-4.2.0.6717</vt:lpwstr>
  </property>
  <property fmtid="{D5CDD505-2E9C-101B-9397-08002B2CF9AE}" pid="3" name="ICV">
    <vt:lpwstr>ADCD08B795002C5CE41D726229DD4A79</vt:lpwstr>
  </property>
</Properties>
</file>