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sldIdLst>
    <p:sldId id="256" r:id="rId2"/>
    <p:sldId id="257" r:id="rId3"/>
    <p:sldId id="258" r:id="rId4"/>
    <p:sldId id="270" r:id="rId5"/>
    <p:sldId id="259" r:id="rId6"/>
    <p:sldId id="269" r:id="rId7"/>
    <p:sldId id="260" r:id="rId8"/>
    <p:sldId id="278" r:id="rId9"/>
    <p:sldId id="283" r:id="rId10"/>
    <p:sldId id="279" r:id="rId11"/>
    <p:sldId id="282" r:id="rId12"/>
    <p:sldId id="262" r:id="rId13"/>
    <p:sldId id="281" r:id="rId14"/>
    <p:sldId id="263" r:id="rId15"/>
    <p:sldId id="264" r:id="rId16"/>
    <p:sldId id="265" r:id="rId17"/>
    <p:sldId id="267" r:id="rId18"/>
    <p:sldId id="261" r:id="rId19"/>
    <p:sldId id="266" r:id="rId20"/>
    <p:sldId id="268" r:id="rId21"/>
    <p:sldId id="271" r:id="rId22"/>
    <p:sldId id="272" r:id="rId23"/>
    <p:sldId id="285" r:id="rId24"/>
    <p:sldId id="273" r:id="rId25"/>
    <p:sldId id="284" r:id="rId26"/>
    <p:sldId id="275" r:id="rId27"/>
    <p:sldId id="286" r:id="rId28"/>
    <p:sldId id="287" r:id="rId29"/>
    <p:sldId id="288" r:id="rId30"/>
    <p:sldId id="289" r:id="rId31"/>
    <p:sldId id="290" r:id="rId32"/>
    <p:sldId id="291" r:id="rId33"/>
    <p:sldId id="292" r:id="rId34"/>
    <p:sldId id="293" r:id="rId35"/>
    <p:sldId id="274" r:id="rId36"/>
    <p:sldId id="276" r:id="rId37"/>
    <p:sldId id="27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56" autoAdjust="0"/>
  </p:normalViewPr>
  <p:slideViewPr>
    <p:cSldViewPr>
      <p:cViewPr varScale="1">
        <p:scale>
          <a:sx n="101" d="100"/>
          <a:sy n="101" d="100"/>
        </p:scale>
        <p:origin x="-181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C4D760-3CD6-47C2-BED2-8281F15C53FA}" type="datetimeFigureOut">
              <a:rPr lang="en-US" smtClean="0"/>
              <a:t>11/4/2013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96FD6F-188A-40A0-A3B9-834B7F7557F6}" type="slidenum">
              <a:rPr lang="en-US" smtClean="0"/>
              <a:t>‹#›</a:t>
            </a:fld>
            <a:endParaRPr lang="en-US"/>
          </a:p>
        </p:txBody>
      </p:sp>
    </p:spTree>
    <p:extLst>
      <p:ext uri="{BB962C8B-B14F-4D97-AF65-F5344CB8AC3E}">
        <p14:creationId xmlns:p14="http://schemas.microsoft.com/office/powerpoint/2010/main" val="3267208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Time, Clocks  </a:t>
            </a:r>
            <a:r>
              <a:rPr lang="en-US" dirty="0" smtClean="0"/>
              <a:t>has only 4 references, 2 of which are physics textbooks</a:t>
            </a:r>
          </a:p>
          <a:p>
            <a:r>
              <a:rPr lang="en-US" i="1" dirty="0" smtClean="0"/>
              <a:t>Distributed Snapshots </a:t>
            </a:r>
            <a:r>
              <a:rPr lang="en-US" i="1" baseline="0" dirty="0" smtClean="0"/>
              <a:t> </a:t>
            </a:r>
            <a:r>
              <a:rPr lang="en-US" dirty="0" smtClean="0"/>
              <a:t>has 11, one of which doesn’t exist</a:t>
            </a:r>
          </a:p>
        </p:txBody>
      </p:sp>
      <p:sp>
        <p:nvSpPr>
          <p:cNvPr id="4" name="Slide Number Placeholder 3"/>
          <p:cNvSpPr>
            <a:spLocks noGrp="1"/>
          </p:cNvSpPr>
          <p:nvPr>
            <p:ph type="sldNum" sz="quarter" idx="10"/>
          </p:nvPr>
        </p:nvSpPr>
        <p:spPr/>
        <p:txBody>
          <a:bodyPr/>
          <a:lstStyle/>
          <a:p>
            <a:fld id="{0196FD6F-188A-40A0-A3B9-834B7F7557F6}" type="slidenum">
              <a:rPr lang="en-US" smtClean="0"/>
              <a:t>3</a:t>
            </a:fld>
            <a:endParaRPr lang="en-US"/>
          </a:p>
        </p:txBody>
      </p:sp>
    </p:spTree>
    <p:extLst>
      <p:ext uri="{BB962C8B-B14F-4D97-AF65-F5344CB8AC3E}">
        <p14:creationId xmlns:p14="http://schemas.microsoft.com/office/powerpoint/2010/main" val="184797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 records its state and sends markers. Q</a:t>
            </a:r>
            <a:r>
              <a:rPr lang="en-US" baseline="0" dirty="0" smtClean="0"/>
              <a:t> sends another message to s.</a:t>
            </a:r>
            <a:endParaRPr lang="en-US" dirty="0"/>
          </a:p>
        </p:txBody>
      </p:sp>
      <p:sp>
        <p:nvSpPr>
          <p:cNvPr id="4" name="Slide Number Placeholder 3"/>
          <p:cNvSpPr>
            <a:spLocks noGrp="1"/>
          </p:cNvSpPr>
          <p:nvPr>
            <p:ph type="sldNum" sz="quarter" idx="10"/>
          </p:nvPr>
        </p:nvSpPr>
        <p:spPr/>
        <p:txBody>
          <a:bodyPr/>
          <a:lstStyle/>
          <a:p>
            <a:fld id="{0196FD6F-188A-40A0-A3B9-834B7F7557F6}" type="slidenum">
              <a:rPr lang="en-US" smtClean="0"/>
              <a:t>28</a:t>
            </a:fld>
            <a:endParaRPr lang="en-US"/>
          </a:p>
        </p:txBody>
      </p:sp>
    </p:spTree>
    <p:extLst>
      <p:ext uri="{BB962C8B-B14F-4D97-AF65-F5344CB8AC3E}">
        <p14:creationId xmlns:p14="http://schemas.microsoft.com/office/powerpoint/2010/main" val="1456508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s receives a message, it records it in the snapshot</a:t>
            </a:r>
            <a:r>
              <a:rPr lang="en-US" baseline="0" dirty="0" smtClean="0"/>
              <a:t> of its channel from q</a:t>
            </a:r>
            <a:endParaRPr lang="en-US" dirty="0"/>
          </a:p>
        </p:txBody>
      </p:sp>
      <p:sp>
        <p:nvSpPr>
          <p:cNvPr id="4" name="Slide Number Placeholder 3"/>
          <p:cNvSpPr>
            <a:spLocks noGrp="1"/>
          </p:cNvSpPr>
          <p:nvPr>
            <p:ph type="sldNum" sz="quarter" idx="10"/>
          </p:nvPr>
        </p:nvSpPr>
        <p:spPr/>
        <p:txBody>
          <a:bodyPr/>
          <a:lstStyle/>
          <a:p>
            <a:fld id="{0196FD6F-188A-40A0-A3B9-834B7F7557F6}" type="slidenum">
              <a:rPr lang="en-US" smtClean="0"/>
              <a:t>29</a:t>
            </a:fld>
            <a:endParaRPr lang="en-US"/>
          </a:p>
        </p:txBody>
      </p:sp>
    </p:spTree>
    <p:extLst>
      <p:ext uri="{BB962C8B-B14F-4D97-AF65-F5344CB8AC3E}">
        <p14:creationId xmlns:p14="http://schemas.microsoft.com/office/powerpoint/2010/main" val="1456508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a:t>
            </a:r>
            <a:r>
              <a:rPr lang="en-US" baseline="0" dirty="0" smtClean="0"/>
              <a:t> takes a snapshot and sends out a marker. Meanwhile r continues processing and sends a message to s.</a:t>
            </a:r>
            <a:endParaRPr lang="en-US" dirty="0"/>
          </a:p>
        </p:txBody>
      </p:sp>
      <p:sp>
        <p:nvSpPr>
          <p:cNvPr id="4" name="Slide Number Placeholder 3"/>
          <p:cNvSpPr>
            <a:spLocks noGrp="1"/>
          </p:cNvSpPr>
          <p:nvPr>
            <p:ph type="sldNum" sz="quarter" idx="10"/>
          </p:nvPr>
        </p:nvSpPr>
        <p:spPr/>
        <p:txBody>
          <a:bodyPr/>
          <a:lstStyle/>
          <a:p>
            <a:fld id="{0196FD6F-188A-40A0-A3B9-834B7F7557F6}" type="slidenum">
              <a:rPr lang="en-US" smtClean="0"/>
              <a:t>30</a:t>
            </a:fld>
            <a:endParaRPr lang="en-US"/>
          </a:p>
        </p:txBody>
      </p:sp>
    </p:spTree>
    <p:extLst>
      <p:ext uri="{BB962C8B-B14F-4D97-AF65-F5344CB8AC3E}">
        <p14:creationId xmlns:p14="http://schemas.microsoft.com/office/powerpoint/2010/main" val="1456508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takes a snapshot</a:t>
            </a:r>
            <a:r>
              <a:rPr lang="en-US" baseline="0" dirty="0" smtClean="0"/>
              <a:t> and sends a marker, meanwhile s processes and does not record r’s message 4</a:t>
            </a:r>
            <a:endParaRPr lang="en-US" dirty="0"/>
          </a:p>
        </p:txBody>
      </p:sp>
      <p:sp>
        <p:nvSpPr>
          <p:cNvPr id="4" name="Slide Number Placeholder 3"/>
          <p:cNvSpPr>
            <a:spLocks noGrp="1"/>
          </p:cNvSpPr>
          <p:nvPr>
            <p:ph type="sldNum" sz="quarter" idx="10"/>
          </p:nvPr>
        </p:nvSpPr>
        <p:spPr/>
        <p:txBody>
          <a:bodyPr/>
          <a:lstStyle/>
          <a:p>
            <a:fld id="{0196FD6F-188A-40A0-A3B9-834B7F7557F6}" type="slidenum">
              <a:rPr lang="en-US" smtClean="0"/>
              <a:t>31</a:t>
            </a:fld>
            <a:endParaRPr lang="en-US"/>
          </a:p>
        </p:txBody>
      </p:sp>
    </p:spTree>
    <p:extLst>
      <p:ext uri="{BB962C8B-B14F-4D97-AF65-F5344CB8AC3E}">
        <p14:creationId xmlns:p14="http://schemas.microsoft.com/office/powerpoint/2010/main" val="1456508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received and logged</a:t>
            </a:r>
            <a:endParaRPr lang="en-US" dirty="0"/>
          </a:p>
        </p:txBody>
      </p:sp>
      <p:sp>
        <p:nvSpPr>
          <p:cNvPr id="4" name="Slide Number Placeholder 3"/>
          <p:cNvSpPr>
            <a:spLocks noGrp="1"/>
          </p:cNvSpPr>
          <p:nvPr>
            <p:ph type="sldNum" sz="quarter" idx="10"/>
          </p:nvPr>
        </p:nvSpPr>
        <p:spPr/>
        <p:txBody>
          <a:bodyPr/>
          <a:lstStyle/>
          <a:p>
            <a:fld id="{0196FD6F-188A-40A0-A3B9-834B7F7557F6}" type="slidenum">
              <a:rPr lang="en-US" smtClean="0"/>
              <a:t>32</a:t>
            </a:fld>
            <a:endParaRPr lang="en-US"/>
          </a:p>
        </p:txBody>
      </p:sp>
    </p:spTree>
    <p:extLst>
      <p:ext uri="{BB962C8B-B14F-4D97-AF65-F5344CB8AC3E}">
        <p14:creationId xmlns:p14="http://schemas.microsoft.com/office/powerpoint/2010/main" val="1456508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Marker received at</a:t>
            </a:r>
            <a:r>
              <a:rPr lang="en-US" baseline="0" dirty="0" smtClean="0"/>
              <a:t> s, so it can stop logging the channel from q</a:t>
            </a:r>
            <a:endParaRPr lang="en-US" dirty="0"/>
          </a:p>
        </p:txBody>
      </p:sp>
      <p:sp>
        <p:nvSpPr>
          <p:cNvPr id="4" name="Slide Number Placeholder 3"/>
          <p:cNvSpPr>
            <a:spLocks noGrp="1"/>
          </p:cNvSpPr>
          <p:nvPr>
            <p:ph type="sldNum" sz="quarter" idx="10"/>
          </p:nvPr>
        </p:nvSpPr>
        <p:spPr/>
        <p:txBody>
          <a:bodyPr/>
          <a:lstStyle/>
          <a:p>
            <a:fld id="{0196FD6F-188A-40A0-A3B9-834B7F7557F6}" type="slidenum">
              <a:rPr lang="en-US" smtClean="0"/>
              <a:t>33</a:t>
            </a:fld>
            <a:endParaRPr lang="en-US"/>
          </a:p>
        </p:txBody>
      </p:sp>
    </p:spTree>
    <p:extLst>
      <p:ext uri="{BB962C8B-B14F-4D97-AF65-F5344CB8AC3E}">
        <p14:creationId xmlns:p14="http://schemas.microsoft.com/office/powerpoint/2010/main" val="1456508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Marker received at</a:t>
            </a:r>
            <a:r>
              <a:rPr lang="en-US" baseline="0" dirty="0" smtClean="0"/>
              <a:t> r, so it can stop logging the channel from p</a:t>
            </a:r>
            <a:endParaRPr lang="en-US" dirty="0"/>
          </a:p>
        </p:txBody>
      </p:sp>
      <p:sp>
        <p:nvSpPr>
          <p:cNvPr id="4" name="Slide Number Placeholder 3"/>
          <p:cNvSpPr>
            <a:spLocks noGrp="1"/>
          </p:cNvSpPr>
          <p:nvPr>
            <p:ph type="sldNum" sz="quarter" idx="10"/>
          </p:nvPr>
        </p:nvSpPr>
        <p:spPr/>
        <p:txBody>
          <a:bodyPr/>
          <a:lstStyle/>
          <a:p>
            <a:fld id="{0196FD6F-188A-40A0-A3B9-834B7F7557F6}" type="slidenum">
              <a:rPr lang="en-US" smtClean="0"/>
              <a:t>34</a:t>
            </a:fld>
            <a:endParaRPr lang="en-US"/>
          </a:p>
        </p:txBody>
      </p:sp>
    </p:spTree>
    <p:extLst>
      <p:ext uri="{BB962C8B-B14F-4D97-AF65-F5344CB8AC3E}">
        <p14:creationId xmlns:p14="http://schemas.microsoft.com/office/powerpoint/2010/main" val="1456508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messages that were sent</a:t>
            </a:r>
            <a:r>
              <a:rPr lang="en-US" baseline="0" dirty="0" smtClean="0"/>
              <a:t> after one process recorded state and after another process recorded state may not appear at all in recording because they were behind markers</a:t>
            </a:r>
            <a:endParaRPr lang="en-US" dirty="0"/>
          </a:p>
        </p:txBody>
      </p:sp>
      <p:sp>
        <p:nvSpPr>
          <p:cNvPr id="4" name="Slide Number Placeholder 3"/>
          <p:cNvSpPr>
            <a:spLocks noGrp="1"/>
          </p:cNvSpPr>
          <p:nvPr>
            <p:ph type="sldNum" sz="quarter" idx="10"/>
          </p:nvPr>
        </p:nvSpPr>
        <p:spPr/>
        <p:txBody>
          <a:bodyPr/>
          <a:lstStyle/>
          <a:p>
            <a:fld id="{0196FD6F-188A-40A0-A3B9-834B7F7557F6}" type="slidenum">
              <a:rPr lang="en-US" smtClean="0"/>
              <a:t>35</a:t>
            </a:fld>
            <a:endParaRPr lang="en-US"/>
          </a:p>
        </p:txBody>
      </p:sp>
    </p:spTree>
    <p:extLst>
      <p:ext uri="{BB962C8B-B14F-4D97-AF65-F5344CB8AC3E}">
        <p14:creationId xmlns:p14="http://schemas.microsoft.com/office/powerpoint/2010/main" val="3410799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 register” means</a:t>
            </a:r>
            <a:r>
              <a:rPr lang="en-US" baseline="0" dirty="0" smtClean="0"/>
              <a:t> the theory and formal construction of atomic registers out of safe registers and regular registers</a:t>
            </a:r>
            <a:endParaRPr lang="en-US" dirty="0"/>
          </a:p>
        </p:txBody>
      </p:sp>
      <p:sp>
        <p:nvSpPr>
          <p:cNvPr id="4" name="Slide Number Placeholder 3"/>
          <p:cNvSpPr>
            <a:spLocks noGrp="1"/>
          </p:cNvSpPr>
          <p:nvPr>
            <p:ph type="sldNum" sz="quarter" idx="10"/>
          </p:nvPr>
        </p:nvSpPr>
        <p:spPr/>
        <p:txBody>
          <a:bodyPr/>
          <a:lstStyle/>
          <a:p>
            <a:fld id="{0196FD6F-188A-40A0-A3B9-834B7F7557F6}" type="slidenum">
              <a:rPr lang="en-US" smtClean="0"/>
              <a:t>4</a:t>
            </a:fld>
            <a:endParaRPr lang="en-US"/>
          </a:p>
        </p:txBody>
      </p:sp>
    </p:spTree>
    <p:extLst>
      <p:ext uri="{BB962C8B-B14F-4D97-AF65-F5344CB8AC3E}">
        <p14:creationId xmlns:p14="http://schemas.microsoft.com/office/powerpoint/2010/main" val="13505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his math thesis: “</a:t>
            </a:r>
            <a:r>
              <a:rPr lang="en-US" sz="1200" b="0" i="0" kern="1200" dirty="0" smtClean="0">
                <a:solidFill>
                  <a:schemeClr val="tx1"/>
                </a:solidFill>
                <a:effectLst/>
                <a:latin typeface="+mn-lt"/>
                <a:ea typeface="+mn-ea"/>
                <a:cs typeface="+mn-cs"/>
              </a:rPr>
              <a:t>I learned nothing about analytic partial differential equations except what was needed for my thesis research, and I have never looked at them since then.”</a:t>
            </a:r>
          </a:p>
          <a:p>
            <a:r>
              <a:rPr lang="en-US" sz="1200" b="0" i="0" kern="1200" dirty="0" smtClean="0">
                <a:solidFill>
                  <a:schemeClr val="tx1"/>
                </a:solidFill>
                <a:effectLst/>
                <a:latin typeface="+mn-lt"/>
                <a:ea typeface="+mn-ea"/>
                <a:cs typeface="+mn-cs"/>
              </a:rPr>
              <a:t>After completing math</a:t>
            </a:r>
            <a:r>
              <a:rPr lang="en-US" sz="1200" b="0" i="0" kern="1200" baseline="0" dirty="0" smtClean="0">
                <a:solidFill>
                  <a:schemeClr val="tx1"/>
                </a:solidFill>
                <a:effectLst/>
                <a:latin typeface="+mn-lt"/>
                <a:ea typeface="+mn-ea"/>
                <a:cs typeface="+mn-cs"/>
              </a:rPr>
              <a:t> degree, left math for computer science</a:t>
            </a:r>
            <a:endParaRPr lang="en-US" dirty="0"/>
          </a:p>
        </p:txBody>
      </p:sp>
      <p:sp>
        <p:nvSpPr>
          <p:cNvPr id="4" name="Slide Number Placeholder 3"/>
          <p:cNvSpPr>
            <a:spLocks noGrp="1"/>
          </p:cNvSpPr>
          <p:nvPr>
            <p:ph type="sldNum" sz="quarter" idx="10"/>
          </p:nvPr>
        </p:nvSpPr>
        <p:spPr/>
        <p:txBody>
          <a:bodyPr/>
          <a:lstStyle/>
          <a:p>
            <a:fld id="{0196FD6F-188A-40A0-A3B9-834B7F7557F6}" type="slidenum">
              <a:rPr lang="en-US" smtClean="0"/>
              <a:t>6</a:t>
            </a:fld>
            <a:endParaRPr lang="en-US"/>
          </a:p>
        </p:txBody>
      </p:sp>
    </p:spTree>
    <p:extLst>
      <p:ext uri="{BB962C8B-B14F-4D97-AF65-F5344CB8AC3E}">
        <p14:creationId xmlns:p14="http://schemas.microsoft.com/office/powerpoint/2010/main" val="252762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sz="1200" b="0" i="0" kern="1200" dirty="0" smtClean="0">
                <a:solidFill>
                  <a:schemeClr val="tx1"/>
                </a:solidFill>
                <a:effectLst/>
                <a:latin typeface="+mn-lt"/>
                <a:ea typeface="+mn-ea"/>
                <a:cs typeface="+mn-cs"/>
              </a:rPr>
              <a:t>It didn't take me long to realize that an algorithm for totally ordering events could be used to implement any distributed system.  A distributed system can be described as a particular sequential state machine that is implemented with a network of processors.  The ability to totally order the input requests leads immediately to an algorithm to implement an arbitrary state machine by a network of processors, and hence to implement any distributed system.  So, I wrote this paper, which is about how to implement an arbitrary distributed state machine.  As an illustration, I used the simplest example of a distributed system I could think of--a distributed mutual exclusion algorithm.”</a:t>
            </a:r>
            <a:endParaRPr lang="en-US" dirty="0"/>
          </a:p>
        </p:txBody>
      </p:sp>
      <p:sp>
        <p:nvSpPr>
          <p:cNvPr id="4" name="Slide Number Placeholder 3"/>
          <p:cNvSpPr>
            <a:spLocks noGrp="1"/>
          </p:cNvSpPr>
          <p:nvPr>
            <p:ph type="sldNum" sz="quarter" idx="10"/>
          </p:nvPr>
        </p:nvSpPr>
        <p:spPr/>
        <p:txBody>
          <a:bodyPr/>
          <a:lstStyle/>
          <a:p>
            <a:fld id="{0196FD6F-188A-40A0-A3B9-834B7F7557F6}" type="slidenum">
              <a:rPr lang="en-US" smtClean="0"/>
              <a:t>7</a:t>
            </a:fld>
            <a:endParaRPr lang="en-US"/>
          </a:p>
        </p:txBody>
      </p:sp>
    </p:spTree>
    <p:extLst>
      <p:ext uri="{BB962C8B-B14F-4D97-AF65-F5344CB8AC3E}">
        <p14:creationId xmlns:p14="http://schemas.microsoft.com/office/powerpoint/2010/main" val="3323060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would you describe order of events</a:t>
            </a:r>
            <a:r>
              <a:rPr lang="en-US" baseline="0" dirty="0" smtClean="0"/>
              <a:t> in this system? We can see that p1 happened before p2, q3 happened before q4, etc. We also know that p1 had to happen before q2, because a message can’t be received before it is sent. But p3 could come before or after q3, and we wouldn’t be able to tell the difference.</a:t>
            </a:r>
            <a:endParaRPr lang="en-US" dirty="0"/>
          </a:p>
        </p:txBody>
      </p:sp>
      <p:sp>
        <p:nvSpPr>
          <p:cNvPr id="4" name="Slide Number Placeholder 3"/>
          <p:cNvSpPr>
            <a:spLocks noGrp="1"/>
          </p:cNvSpPr>
          <p:nvPr>
            <p:ph type="sldNum" sz="quarter" idx="10"/>
          </p:nvPr>
        </p:nvSpPr>
        <p:spPr/>
        <p:txBody>
          <a:bodyPr/>
          <a:lstStyle/>
          <a:p>
            <a:fld id="{0196FD6F-188A-40A0-A3B9-834B7F7557F6}" type="slidenum">
              <a:rPr lang="en-US" smtClean="0"/>
              <a:t>10</a:t>
            </a:fld>
            <a:endParaRPr lang="en-US"/>
          </a:p>
        </p:txBody>
      </p:sp>
    </p:spTree>
    <p:extLst>
      <p:ext uri="{BB962C8B-B14F-4D97-AF65-F5344CB8AC3E}">
        <p14:creationId xmlns:p14="http://schemas.microsoft.com/office/powerpoint/2010/main" val="459733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Happened Before is the only way to order events in distributed system without clocks</a:t>
            </a:r>
          </a:p>
        </p:txBody>
      </p:sp>
      <p:sp>
        <p:nvSpPr>
          <p:cNvPr id="4" name="Slide Number Placeholder 3"/>
          <p:cNvSpPr>
            <a:spLocks noGrp="1"/>
          </p:cNvSpPr>
          <p:nvPr>
            <p:ph type="sldNum" sz="quarter" idx="10"/>
          </p:nvPr>
        </p:nvSpPr>
        <p:spPr/>
        <p:txBody>
          <a:bodyPr/>
          <a:lstStyle/>
          <a:p>
            <a:fld id="{0196FD6F-188A-40A0-A3B9-834B7F7557F6}" type="slidenum">
              <a:rPr lang="en-US" smtClean="0"/>
              <a:t>15</a:t>
            </a:fld>
            <a:endParaRPr lang="en-US"/>
          </a:p>
        </p:txBody>
      </p:sp>
    </p:spTree>
    <p:extLst>
      <p:ext uri="{BB962C8B-B14F-4D97-AF65-F5344CB8AC3E}">
        <p14:creationId xmlns:p14="http://schemas.microsoft.com/office/powerpoint/2010/main" val="743593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Conversation with Leslie Lamport, while</a:t>
            </a:r>
            <a:r>
              <a:rPr lang="en-US" baseline="0" dirty="0" smtClean="0"/>
              <a:t> drinking wine.</a:t>
            </a:r>
            <a:endParaRPr lang="en-US" dirty="0"/>
          </a:p>
        </p:txBody>
      </p:sp>
      <p:sp>
        <p:nvSpPr>
          <p:cNvPr id="4" name="Slide Number Placeholder 3"/>
          <p:cNvSpPr>
            <a:spLocks noGrp="1"/>
          </p:cNvSpPr>
          <p:nvPr>
            <p:ph type="sldNum" sz="quarter" idx="10"/>
          </p:nvPr>
        </p:nvSpPr>
        <p:spPr/>
        <p:txBody>
          <a:bodyPr/>
          <a:lstStyle/>
          <a:p>
            <a:fld id="{0196FD6F-188A-40A0-A3B9-834B7F7557F6}" type="slidenum">
              <a:rPr lang="en-US" smtClean="0"/>
              <a:t>21</a:t>
            </a:fld>
            <a:endParaRPr lang="en-US"/>
          </a:p>
        </p:txBody>
      </p:sp>
    </p:spTree>
    <p:extLst>
      <p:ext uri="{BB962C8B-B14F-4D97-AF65-F5344CB8AC3E}">
        <p14:creationId xmlns:p14="http://schemas.microsoft.com/office/powerpoint/2010/main" val="4042718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a:t>
            </a:r>
            <a:r>
              <a:rPr lang="en-US" baseline="0" dirty="0" smtClean="0"/>
              <a:t> in flight from p to r and q to s when algorithm starts</a:t>
            </a:r>
            <a:endParaRPr lang="en-US" dirty="0"/>
          </a:p>
        </p:txBody>
      </p:sp>
      <p:sp>
        <p:nvSpPr>
          <p:cNvPr id="4" name="Slide Number Placeholder 3"/>
          <p:cNvSpPr>
            <a:spLocks noGrp="1"/>
          </p:cNvSpPr>
          <p:nvPr>
            <p:ph type="sldNum" sz="quarter" idx="10"/>
          </p:nvPr>
        </p:nvSpPr>
        <p:spPr/>
        <p:txBody>
          <a:bodyPr/>
          <a:lstStyle/>
          <a:p>
            <a:fld id="{0196FD6F-188A-40A0-A3B9-834B7F7557F6}" type="slidenum">
              <a:rPr lang="en-US" smtClean="0"/>
              <a:t>26</a:t>
            </a:fld>
            <a:endParaRPr lang="en-US"/>
          </a:p>
        </p:txBody>
      </p:sp>
    </p:spTree>
    <p:extLst>
      <p:ext uri="{BB962C8B-B14F-4D97-AF65-F5344CB8AC3E}">
        <p14:creationId xmlns:p14="http://schemas.microsoft.com/office/powerpoint/2010/main" val="1456508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r>
              <a:rPr lang="en-US" baseline="0" dirty="0" smtClean="0"/>
              <a:t> </a:t>
            </a:r>
            <a:r>
              <a:rPr lang="en-US" dirty="0" smtClean="0"/>
              <a:t>starts by recording its</a:t>
            </a:r>
            <a:r>
              <a:rPr lang="en-US" baseline="0" dirty="0" smtClean="0"/>
              <a:t> state and sending a marker (note directed channels)</a:t>
            </a:r>
            <a:endParaRPr lang="en-US" dirty="0"/>
          </a:p>
        </p:txBody>
      </p:sp>
      <p:sp>
        <p:nvSpPr>
          <p:cNvPr id="4" name="Slide Number Placeholder 3"/>
          <p:cNvSpPr>
            <a:spLocks noGrp="1"/>
          </p:cNvSpPr>
          <p:nvPr>
            <p:ph type="sldNum" sz="quarter" idx="10"/>
          </p:nvPr>
        </p:nvSpPr>
        <p:spPr/>
        <p:txBody>
          <a:bodyPr/>
          <a:lstStyle/>
          <a:p>
            <a:fld id="{0196FD6F-188A-40A0-A3B9-834B7F7557F6}" type="slidenum">
              <a:rPr lang="en-US" smtClean="0"/>
              <a:t>27</a:t>
            </a:fld>
            <a:endParaRPr lang="en-US"/>
          </a:p>
        </p:txBody>
      </p:sp>
    </p:spTree>
    <p:extLst>
      <p:ext uri="{BB962C8B-B14F-4D97-AF65-F5344CB8AC3E}">
        <p14:creationId xmlns:p14="http://schemas.microsoft.com/office/powerpoint/2010/main" val="1456508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r>
              <a:rPr lang="en-US" smtClean="0"/>
              <a:t>11/7/2013</a:t>
            </a:r>
            <a:endParaRPr lang="en-US"/>
          </a:p>
        </p:txBody>
      </p:sp>
      <p:sp>
        <p:nvSpPr>
          <p:cNvPr id="8" name="Slide Number Placeholder 7"/>
          <p:cNvSpPr>
            <a:spLocks noGrp="1"/>
          </p:cNvSpPr>
          <p:nvPr>
            <p:ph type="sldNum" sz="quarter" idx="11"/>
          </p:nvPr>
        </p:nvSpPr>
        <p:spPr/>
        <p:txBody>
          <a:bodyPr/>
          <a:lstStyle/>
          <a:p>
            <a:fld id="{15A7C1E2-F3FB-4182-90A5-664830900727}" type="slidenum">
              <a:rPr lang="en-US" smtClean="0"/>
              <a:t>‹#›</a:t>
            </a:fld>
            <a:endParaRPr lang="en-US"/>
          </a:p>
        </p:txBody>
      </p:sp>
      <p:sp>
        <p:nvSpPr>
          <p:cNvPr id="9" name="Footer Placeholder 8"/>
          <p:cNvSpPr>
            <a:spLocks noGrp="1"/>
          </p:cNvSpPr>
          <p:nvPr>
            <p:ph type="ftr" sz="quarter" idx="12"/>
          </p:nvPr>
        </p:nvSpPr>
        <p:spPr/>
        <p:txBody>
          <a:bodyPr/>
          <a:lstStyle/>
          <a:p>
            <a:r>
              <a:rPr lang="en-US" smtClean="0"/>
              <a:t>Ordering and Consistent Cuts</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r>
              <a:rPr lang="en-US" smtClean="0"/>
              <a:t>11/7/2013</a:t>
            </a:r>
            <a:endParaRPr lang="en-US"/>
          </a:p>
        </p:txBody>
      </p:sp>
      <p:sp>
        <p:nvSpPr>
          <p:cNvPr id="6" name="Footer Placeholder 5"/>
          <p:cNvSpPr>
            <a:spLocks noGrp="1"/>
          </p:cNvSpPr>
          <p:nvPr>
            <p:ph type="ftr" sz="quarter" idx="11"/>
          </p:nvPr>
        </p:nvSpPr>
        <p:spPr/>
        <p:txBody>
          <a:bodyPr/>
          <a:lstStyle/>
          <a:p>
            <a:r>
              <a:rPr lang="en-US" smtClean="0"/>
              <a:t>Ordering and Consistent Cuts</a:t>
            </a:r>
            <a:endParaRPr lang="en-US"/>
          </a:p>
        </p:txBody>
      </p:sp>
      <p:sp>
        <p:nvSpPr>
          <p:cNvPr id="7" name="Slide Number Placeholder 6"/>
          <p:cNvSpPr>
            <a:spLocks noGrp="1"/>
          </p:cNvSpPr>
          <p:nvPr>
            <p:ph type="sldNum" sz="quarter" idx="12"/>
          </p:nvPr>
        </p:nvSpPr>
        <p:spPr/>
        <p:txBody>
          <a:bodyPr/>
          <a:lstStyle/>
          <a:p>
            <a:fld id="{15A7C1E2-F3FB-4182-90A5-664830900727}"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r>
              <a:rPr lang="en-US" smtClean="0"/>
              <a:t>11/7/2013</a:t>
            </a:r>
            <a:endParaRPr lang="en-US"/>
          </a:p>
        </p:txBody>
      </p:sp>
      <p:sp>
        <p:nvSpPr>
          <p:cNvPr id="8" name="Footer Placeholder 7"/>
          <p:cNvSpPr>
            <a:spLocks noGrp="1"/>
          </p:cNvSpPr>
          <p:nvPr>
            <p:ph type="ftr" sz="quarter" idx="11"/>
          </p:nvPr>
        </p:nvSpPr>
        <p:spPr/>
        <p:txBody>
          <a:bodyPr/>
          <a:lstStyle/>
          <a:p>
            <a:r>
              <a:rPr lang="en-US" smtClean="0"/>
              <a:t>Ordering and Consistent Cuts</a:t>
            </a:r>
            <a:endParaRPr lang="en-US"/>
          </a:p>
        </p:txBody>
      </p:sp>
      <p:sp>
        <p:nvSpPr>
          <p:cNvPr id="9" name="Slide Number Placeholder 8"/>
          <p:cNvSpPr>
            <a:spLocks noGrp="1"/>
          </p:cNvSpPr>
          <p:nvPr>
            <p:ph type="sldNum" sz="quarter" idx="12"/>
          </p:nvPr>
        </p:nvSpPr>
        <p:spPr/>
        <p:txBody>
          <a:bodyPr/>
          <a:lstStyle/>
          <a:p>
            <a:fld id="{15A7C1E2-F3FB-4182-90A5-664830900727}"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11/7/2013</a:t>
            </a:r>
            <a:endParaRPr lang="en-US"/>
          </a:p>
        </p:txBody>
      </p:sp>
      <p:sp>
        <p:nvSpPr>
          <p:cNvPr id="4" name="Footer Placeholder 3"/>
          <p:cNvSpPr>
            <a:spLocks noGrp="1"/>
          </p:cNvSpPr>
          <p:nvPr>
            <p:ph type="ftr" sz="quarter" idx="11"/>
          </p:nvPr>
        </p:nvSpPr>
        <p:spPr/>
        <p:txBody>
          <a:bodyPr/>
          <a:lstStyle/>
          <a:p>
            <a:r>
              <a:rPr lang="en-US" smtClean="0"/>
              <a:t>Ordering and Consistent Cuts</a:t>
            </a:r>
            <a:endParaRPr lang="en-US"/>
          </a:p>
        </p:txBody>
      </p:sp>
      <p:sp>
        <p:nvSpPr>
          <p:cNvPr id="5" name="Slide Number Placeholder 4"/>
          <p:cNvSpPr>
            <a:spLocks noGrp="1"/>
          </p:cNvSpPr>
          <p:nvPr>
            <p:ph type="sldNum" sz="quarter" idx="12"/>
          </p:nvPr>
        </p:nvSpPr>
        <p:spPr/>
        <p:txBody>
          <a:bodyPr/>
          <a:lstStyle/>
          <a:p>
            <a:fld id="{15A7C1E2-F3FB-4182-90A5-6648309007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11/7/2013</a:t>
            </a:r>
            <a:endParaRPr lang="en-US"/>
          </a:p>
        </p:txBody>
      </p:sp>
      <p:sp>
        <p:nvSpPr>
          <p:cNvPr id="3" name="Footer Placeholder 2"/>
          <p:cNvSpPr>
            <a:spLocks noGrp="1"/>
          </p:cNvSpPr>
          <p:nvPr>
            <p:ph type="ftr" sz="quarter" idx="11"/>
          </p:nvPr>
        </p:nvSpPr>
        <p:spPr/>
        <p:txBody>
          <a:bodyPr/>
          <a:lstStyle/>
          <a:p>
            <a:r>
              <a:rPr lang="en-US" smtClean="0"/>
              <a:t>Ordering and Consistent Cuts</a:t>
            </a:r>
            <a:endParaRPr lang="en-US"/>
          </a:p>
        </p:txBody>
      </p:sp>
      <p:sp>
        <p:nvSpPr>
          <p:cNvPr id="4" name="Slide Number Placeholder 3"/>
          <p:cNvSpPr>
            <a:spLocks noGrp="1"/>
          </p:cNvSpPr>
          <p:nvPr>
            <p:ph type="sldNum" sz="quarter" idx="12"/>
          </p:nvPr>
        </p:nvSpPr>
        <p:spPr/>
        <p:txBody>
          <a:bodyPr/>
          <a:lstStyle/>
          <a:p>
            <a:fld id="{15A7C1E2-F3FB-4182-90A5-6648309007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11/7/2013</a:t>
            </a:r>
            <a:endParaRPr lang="en-US"/>
          </a:p>
        </p:txBody>
      </p:sp>
      <p:sp>
        <p:nvSpPr>
          <p:cNvPr id="6" name="Footer Placeholder 5"/>
          <p:cNvSpPr>
            <a:spLocks noGrp="1"/>
          </p:cNvSpPr>
          <p:nvPr>
            <p:ph type="ftr" sz="quarter" idx="11"/>
          </p:nvPr>
        </p:nvSpPr>
        <p:spPr/>
        <p:txBody>
          <a:bodyPr/>
          <a:lstStyle/>
          <a:p>
            <a:r>
              <a:rPr lang="en-US" smtClean="0"/>
              <a:t>Ordering and Consistent Cuts</a:t>
            </a:r>
            <a:endParaRPr lang="en-US"/>
          </a:p>
        </p:txBody>
      </p:sp>
      <p:sp>
        <p:nvSpPr>
          <p:cNvPr id="7" name="Slide Number Placeholder 6"/>
          <p:cNvSpPr>
            <a:spLocks noGrp="1"/>
          </p:cNvSpPr>
          <p:nvPr>
            <p:ph type="sldNum" sz="quarter" idx="12"/>
          </p:nvPr>
        </p:nvSpPr>
        <p:spPr/>
        <p:txBody>
          <a:bodyPr/>
          <a:lstStyle/>
          <a:p>
            <a:fld id="{15A7C1E2-F3FB-4182-90A5-66483090072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11/7/2013</a:t>
            </a:r>
            <a:endParaRPr lang="en-US"/>
          </a:p>
        </p:txBody>
      </p:sp>
      <p:sp>
        <p:nvSpPr>
          <p:cNvPr id="6" name="Footer Placeholder 5"/>
          <p:cNvSpPr>
            <a:spLocks noGrp="1"/>
          </p:cNvSpPr>
          <p:nvPr>
            <p:ph type="ftr" sz="quarter" idx="11"/>
          </p:nvPr>
        </p:nvSpPr>
        <p:spPr/>
        <p:txBody>
          <a:bodyPr/>
          <a:lstStyle/>
          <a:p>
            <a:r>
              <a:rPr lang="en-US" smtClean="0"/>
              <a:t>Ordering and Consistent Cuts</a:t>
            </a:r>
            <a:endParaRPr lang="en-US"/>
          </a:p>
        </p:txBody>
      </p:sp>
      <p:sp>
        <p:nvSpPr>
          <p:cNvPr id="7" name="Slide Number Placeholder 6"/>
          <p:cNvSpPr>
            <a:spLocks noGrp="1"/>
          </p:cNvSpPr>
          <p:nvPr>
            <p:ph type="sldNum" sz="quarter" idx="12"/>
          </p:nvPr>
        </p:nvSpPr>
        <p:spPr/>
        <p:txBody>
          <a:bodyPr/>
          <a:lstStyle/>
          <a:p>
            <a:fld id="{15A7C1E2-F3FB-4182-90A5-6648309007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r>
              <a:rPr lang="en-US" smtClean="0"/>
              <a:t>11/7/2013</a:t>
            </a:r>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Ordering and Consistent Cuts</a:t>
            </a:r>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15A7C1E2-F3FB-4182-90A5-664830900727}"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95000"/>
              <a:lumOff val="5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95000"/>
              <a:lumOff val="5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95000"/>
              <a:lumOff val="5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95000"/>
              <a:lumOff val="5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95000"/>
              <a:lumOff val="5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Ordering and Consistent Cuts</a:t>
            </a:r>
            <a:endParaRPr lang="en-US" dirty="0"/>
          </a:p>
        </p:txBody>
      </p:sp>
      <p:sp>
        <p:nvSpPr>
          <p:cNvPr id="3" name="Subtitle 2"/>
          <p:cNvSpPr>
            <a:spLocks noGrp="1"/>
          </p:cNvSpPr>
          <p:nvPr>
            <p:ph type="subTitle" idx="1"/>
          </p:nvPr>
        </p:nvSpPr>
        <p:spPr/>
        <p:txBody>
          <a:bodyPr/>
          <a:lstStyle/>
          <a:p>
            <a:r>
              <a:rPr lang="en-US" dirty="0" smtClean="0"/>
              <a:t>Edward Tremel</a:t>
            </a:r>
          </a:p>
          <a:p>
            <a:r>
              <a:rPr lang="en-US" dirty="0" smtClean="0"/>
              <a:t>11/7/2013</a:t>
            </a:r>
            <a:endParaRPr lang="en-US" dirty="0"/>
          </a:p>
        </p:txBody>
      </p:sp>
    </p:spTree>
    <p:extLst>
      <p:ext uri="{BB962C8B-B14F-4D97-AF65-F5344CB8AC3E}">
        <p14:creationId xmlns:p14="http://schemas.microsoft.com/office/powerpoint/2010/main" val="4068240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“Happened Before”</a:t>
            </a:r>
          </a:p>
        </p:txBody>
      </p:sp>
      <p:sp>
        <p:nvSpPr>
          <p:cNvPr id="3" name="Content Placeholder 2"/>
          <p:cNvSpPr>
            <a:spLocks noGrp="1"/>
          </p:cNvSpPr>
          <p:nvPr>
            <p:ph idx="1"/>
          </p:nvPr>
        </p:nvSpPr>
        <p:spPr/>
        <p:txBody>
          <a:bodyPr/>
          <a:lstStyle/>
          <a:p>
            <a:endParaRPr lang="en-US" dirty="0" smtClean="0"/>
          </a:p>
          <a:p>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10</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113" y="1981200"/>
            <a:ext cx="4041775" cy="346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579688" y="5588386"/>
            <a:ext cx="4041775" cy="276999"/>
          </a:xfrm>
          <a:prstGeom prst="rect">
            <a:avLst/>
          </a:prstGeom>
          <a:noFill/>
        </p:spPr>
        <p:txBody>
          <a:bodyPr wrap="square" rtlCol="0">
            <a:spAutoFit/>
          </a:bodyPr>
          <a:lstStyle/>
          <a:p>
            <a:pPr algn="ctr"/>
            <a:r>
              <a:rPr lang="en-US" sz="1200" dirty="0" smtClean="0"/>
              <a:t>Fig. 1 from </a:t>
            </a:r>
            <a:r>
              <a:rPr lang="en-US" sz="1200" i="1" dirty="0" smtClean="0"/>
              <a:t>Time, Clocks, and the Ordering of Events</a:t>
            </a:r>
            <a:endParaRPr lang="en-US" sz="1200" dirty="0"/>
          </a:p>
        </p:txBody>
      </p:sp>
    </p:spTree>
    <p:extLst>
      <p:ext uri="{BB962C8B-B14F-4D97-AF65-F5344CB8AC3E}">
        <p14:creationId xmlns:p14="http://schemas.microsoft.com/office/powerpoint/2010/main" val="769741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“Happened Before”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Natural, straightforward partial order on events</a:t>
                </a:r>
                <a:endParaRPr lang="en-US" dirty="0"/>
              </a:p>
              <a:p>
                <a14:m>
                  <m:oMath xmlns:m="http://schemas.openxmlformats.org/officeDocument/2006/math">
                    <m:r>
                      <a:rPr lang="en-US" i="1">
                        <a:latin typeface="Cambria Math"/>
                      </a:rPr>
                      <m:t>𝑎</m:t>
                    </m:r>
                    <m:r>
                      <a:rPr lang="en-US" i="1">
                        <a:latin typeface="Cambria Math"/>
                      </a:rPr>
                      <m:t>→</m:t>
                    </m:r>
                    <m:r>
                      <a:rPr lang="en-US" i="1">
                        <a:latin typeface="Cambria Math"/>
                      </a:rPr>
                      <m:t>𝑏</m:t>
                    </m:r>
                  </m:oMath>
                </a14:m>
                <a:r>
                  <a:rPr lang="en-US" dirty="0"/>
                  <a:t> if </a:t>
                </a:r>
                <a:r>
                  <a:rPr lang="en-US" i="1" dirty="0"/>
                  <a:t>a</a:t>
                </a:r>
                <a:r>
                  <a:rPr lang="en-US" dirty="0"/>
                  <a:t> and </a:t>
                </a:r>
                <a:r>
                  <a:rPr lang="en-US" i="1" dirty="0"/>
                  <a:t>b</a:t>
                </a:r>
                <a:r>
                  <a:rPr lang="en-US" dirty="0"/>
                  <a:t> are in the same process and </a:t>
                </a:r>
                <a:r>
                  <a:rPr lang="en-US" i="1" dirty="0"/>
                  <a:t>a</a:t>
                </a:r>
                <a:r>
                  <a:rPr lang="en-US" dirty="0"/>
                  <a:t> precedes </a:t>
                </a:r>
                <a:r>
                  <a:rPr lang="en-US" i="1" dirty="0"/>
                  <a:t>b</a:t>
                </a:r>
                <a:r>
                  <a:rPr lang="en-US" dirty="0"/>
                  <a:t> in execution</a:t>
                </a:r>
              </a:p>
              <a:p>
                <a14:m>
                  <m:oMath xmlns:m="http://schemas.openxmlformats.org/officeDocument/2006/math">
                    <m:r>
                      <a:rPr lang="en-US" i="1">
                        <a:latin typeface="Cambria Math"/>
                      </a:rPr>
                      <m:t>𝑎</m:t>
                    </m:r>
                    <m:r>
                      <a:rPr lang="en-US" i="1">
                        <a:latin typeface="Cambria Math"/>
                      </a:rPr>
                      <m:t>→</m:t>
                    </m:r>
                    <m:r>
                      <a:rPr lang="en-US" i="1">
                        <a:latin typeface="Cambria Math"/>
                      </a:rPr>
                      <m:t>𝑏</m:t>
                    </m:r>
                  </m:oMath>
                </a14:m>
                <a:r>
                  <a:rPr lang="en-US" dirty="0"/>
                  <a:t> if </a:t>
                </a:r>
                <a:r>
                  <a:rPr lang="en-US" i="1" dirty="0"/>
                  <a:t>a</a:t>
                </a:r>
                <a:r>
                  <a:rPr lang="en-US" dirty="0"/>
                  <a:t> is sending of message by one process and </a:t>
                </a:r>
                <a:r>
                  <a:rPr lang="en-US" i="1" dirty="0"/>
                  <a:t>b</a:t>
                </a:r>
                <a:r>
                  <a:rPr lang="en-US" dirty="0"/>
                  <a:t> is receipt of message by another process</a:t>
                </a:r>
              </a:p>
              <a:p>
                <a:r>
                  <a:rPr lang="en-US" dirty="0"/>
                  <a:t>Events in different processes that are not message sends/receives cannot be </a:t>
                </a:r>
                <a:r>
                  <a:rPr lang="en-US" dirty="0" smtClean="0"/>
                  <a:t>ordered</a:t>
                </a:r>
              </a:p>
              <a:p>
                <a:r>
                  <a:rPr lang="en-US" dirty="0" smtClean="0"/>
                  <a:t>Relation is transitive: </a:t>
                </a: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oMath>
                </a14:m>
                <a:r>
                  <a:rPr lang="en-US" dirty="0" smtClean="0"/>
                  <a:t> and </a:t>
                </a:r>
                <a14:m>
                  <m:oMath xmlns:m="http://schemas.openxmlformats.org/officeDocument/2006/math">
                    <m:r>
                      <a:rPr lang="en-US" b="0" i="1" smtClean="0">
                        <a:latin typeface="Cambria Math"/>
                      </a:rPr>
                      <m:t>𝑏</m:t>
                    </m:r>
                    <m:r>
                      <a:rPr lang="en-US" b="0" i="1" smtClean="0">
                        <a:latin typeface="Cambria Math"/>
                      </a:rPr>
                      <m:t>→</m:t>
                    </m:r>
                    <m:r>
                      <a:rPr lang="en-US" b="0" i="1" smtClean="0">
                        <a:latin typeface="Cambria Math"/>
                      </a:rPr>
                      <m:t>𝑐</m:t>
                    </m:r>
                  </m:oMath>
                </a14:m>
                <a:r>
                  <a:rPr lang="en-US" dirty="0" smtClean="0"/>
                  <a:t> means </a:t>
                </a: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𝑐</m:t>
                    </m:r>
                  </m:oMath>
                </a14:m>
                <a:endParaRPr lang="en-US" dirty="0"/>
              </a:p>
              <a:p>
                <a:r>
                  <a:rPr lang="en-US" dirty="0" smtClean="0"/>
                  <a:t>Not reflexive: </a:t>
                </a: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𝑎</m:t>
                    </m:r>
                  </m:oMath>
                </a14:m>
                <a:r>
                  <a:rPr lang="en-US" dirty="0" smtClean="0"/>
                  <a:t> is impossible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140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11</a:t>
            </a:fld>
            <a:endParaRPr lang="en-US"/>
          </a:p>
        </p:txBody>
      </p:sp>
    </p:spTree>
    <p:extLst>
      <p:ext uri="{BB962C8B-B14F-4D97-AF65-F5344CB8AC3E}">
        <p14:creationId xmlns:p14="http://schemas.microsoft.com/office/powerpoint/2010/main" val="3930978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Clocks</a:t>
            </a:r>
            <a:endParaRPr lang="en-US" dirty="0"/>
          </a:p>
        </p:txBody>
      </p:sp>
      <p:sp>
        <p:nvSpPr>
          <p:cNvPr id="3" name="Content Placeholder 2"/>
          <p:cNvSpPr>
            <a:spLocks noGrp="1"/>
          </p:cNvSpPr>
          <p:nvPr>
            <p:ph idx="1"/>
          </p:nvPr>
        </p:nvSpPr>
        <p:spPr/>
        <p:txBody>
          <a:bodyPr/>
          <a:lstStyle/>
          <a:p>
            <a:r>
              <a:rPr lang="en-US" dirty="0" smtClean="0"/>
              <a:t>Concrete representation of “happened before”</a:t>
            </a:r>
          </a:p>
          <a:p>
            <a:r>
              <a:rPr lang="en-US" dirty="0" smtClean="0"/>
              <a:t>Each </a:t>
            </a:r>
            <a:r>
              <a:rPr lang="en-US" dirty="0" smtClean="0"/>
              <a:t>process has a clock</a:t>
            </a:r>
          </a:p>
          <a:p>
            <a:pPr lvl="1"/>
            <a:r>
              <a:rPr lang="en-US" dirty="0" smtClean="0"/>
              <a:t>Assigns a number to an event</a:t>
            </a:r>
          </a:p>
          <a:p>
            <a:pPr lvl="1"/>
            <a:r>
              <a:rPr lang="en-US" dirty="0" smtClean="0"/>
              <a:t>Event = send message, receive message, computation (internal)</a:t>
            </a:r>
          </a:p>
          <a:p>
            <a:pPr lvl="1"/>
            <a:r>
              <a:rPr lang="en-US" dirty="0" smtClean="0"/>
              <a:t>Monotonically increasing</a:t>
            </a:r>
          </a:p>
          <a:p>
            <a:r>
              <a:rPr lang="en-US" dirty="0" smtClean="0"/>
              <a:t>If </a:t>
            </a:r>
            <a:r>
              <a:rPr lang="en-US" i="1" dirty="0" smtClean="0"/>
              <a:t>a</a:t>
            </a:r>
            <a:r>
              <a:rPr lang="en-US" dirty="0" smtClean="0"/>
              <a:t> and </a:t>
            </a:r>
            <a:r>
              <a:rPr lang="en-US" i="1" dirty="0" smtClean="0"/>
              <a:t>b</a:t>
            </a:r>
            <a:r>
              <a:rPr lang="en-US" dirty="0" smtClean="0"/>
              <a:t> are events in process </a:t>
            </a:r>
            <a:r>
              <a:rPr lang="en-US" i="1" dirty="0" err="1" smtClean="0"/>
              <a:t>i</a:t>
            </a:r>
            <a:r>
              <a:rPr lang="en-US" dirty="0" smtClean="0"/>
              <a:t> and </a:t>
            </a:r>
            <a:r>
              <a:rPr lang="en-US" i="1" dirty="0" smtClean="0"/>
              <a:t>a</a:t>
            </a:r>
            <a:r>
              <a:rPr lang="en-US" dirty="0" smtClean="0"/>
              <a:t> comes before </a:t>
            </a:r>
            <a:r>
              <a:rPr lang="en-US" i="1" dirty="0" smtClean="0"/>
              <a:t>b</a:t>
            </a:r>
            <a:r>
              <a:rPr lang="en-US" dirty="0" smtClean="0"/>
              <a:t>, then </a:t>
            </a:r>
            <a:r>
              <a:rPr lang="en-US" i="1" dirty="0" err="1" smtClean="0"/>
              <a:t>C</a:t>
            </a:r>
            <a:r>
              <a:rPr lang="en-US" i="1" baseline="-25000" dirty="0" err="1" smtClean="0"/>
              <a:t>i</a:t>
            </a:r>
            <a:r>
              <a:rPr lang="en-US" dirty="0" smtClean="0"/>
              <a:t>(</a:t>
            </a:r>
            <a:r>
              <a:rPr lang="en-US" i="1" dirty="0" smtClean="0"/>
              <a:t>a</a:t>
            </a:r>
            <a:r>
              <a:rPr lang="en-US" dirty="0" smtClean="0"/>
              <a:t>) &lt; </a:t>
            </a:r>
            <a:r>
              <a:rPr lang="en-US" i="1" dirty="0" err="1" smtClean="0"/>
              <a:t>C</a:t>
            </a:r>
            <a:r>
              <a:rPr lang="en-US" i="1" baseline="-25000" dirty="0" err="1" smtClean="0"/>
              <a:t>i</a:t>
            </a:r>
            <a:r>
              <a:rPr lang="en-US" dirty="0" smtClean="0"/>
              <a:t>(</a:t>
            </a:r>
            <a:r>
              <a:rPr lang="en-US" i="1" dirty="0" smtClean="0"/>
              <a:t>b</a:t>
            </a:r>
            <a:r>
              <a:rPr lang="en-US" dirty="0" smtClean="0"/>
              <a:t>)</a:t>
            </a:r>
          </a:p>
          <a:p>
            <a:r>
              <a:rPr lang="en-US" dirty="0" smtClean="0"/>
              <a:t>If </a:t>
            </a:r>
            <a:r>
              <a:rPr lang="en-US" i="1" dirty="0" smtClean="0"/>
              <a:t>a</a:t>
            </a:r>
            <a:r>
              <a:rPr lang="en-US" dirty="0" smtClean="0"/>
              <a:t> is the sending of a message by process </a:t>
            </a:r>
            <a:r>
              <a:rPr lang="en-US" i="1" dirty="0" err="1" smtClean="0"/>
              <a:t>i</a:t>
            </a:r>
            <a:r>
              <a:rPr lang="en-US" i="1" dirty="0" smtClean="0"/>
              <a:t>,</a:t>
            </a:r>
            <a:r>
              <a:rPr lang="en-US" dirty="0" smtClean="0"/>
              <a:t> and </a:t>
            </a:r>
            <a:r>
              <a:rPr lang="en-US" i="1" dirty="0" smtClean="0"/>
              <a:t>b</a:t>
            </a:r>
            <a:r>
              <a:rPr lang="en-US" dirty="0" smtClean="0"/>
              <a:t> is the receipt of the message by process </a:t>
            </a:r>
            <a:r>
              <a:rPr lang="en-US" i="1" dirty="0" smtClean="0"/>
              <a:t>j</a:t>
            </a:r>
            <a:r>
              <a:rPr lang="en-US" dirty="0" smtClean="0"/>
              <a:t>, then </a:t>
            </a:r>
            <a:r>
              <a:rPr lang="en-US" i="1" dirty="0" err="1" smtClean="0"/>
              <a:t>C</a:t>
            </a:r>
            <a:r>
              <a:rPr lang="en-US" i="1" baseline="-25000" dirty="0" err="1" smtClean="0"/>
              <a:t>i</a:t>
            </a:r>
            <a:r>
              <a:rPr lang="en-US" dirty="0" smtClean="0"/>
              <a:t>(</a:t>
            </a:r>
            <a:r>
              <a:rPr lang="en-US" i="1" dirty="0" smtClean="0"/>
              <a:t>a</a:t>
            </a:r>
            <a:r>
              <a:rPr lang="en-US" dirty="0" smtClean="0"/>
              <a:t>) &lt; </a:t>
            </a:r>
            <a:r>
              <a:rPr lang="en-US" i="1" dirty="0" err="1" smtClean="0"/>
              <a:t>C</a:t>
            </a:r>
            <a:r>
              <a:rPr lang="en-US" i="1" baseline="-25000" dirty="0" err="1" smtClean="0"/>
              <a:t>j</a:t>
            </a:r>
            <a:r>
              <a:rPr lang="en-US" dirty="0" smtClean="0"/>
              <a:t>(</a:t>
            </a:r>
            <a:r>
              <a:rPr lang="en-US" i="1" dirty="0" smtClean="0"/>
              <a:t>b</a:t>
            </a:r>
            <a:r>
              <a:rPr lang="en-US" dirty="0" smtClean="0"/>
              <a:t>)</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12</a:t>
            </a:fld>
            <a:endParaRPr lang="en-US"/>
          </a:p>
        </p:txBody>
      </p:sp>
    </p:spTree>
    <p:extLst>
      <p:ext uri="{BB962C8B-B14F-4D97-AF65-F5344CB8AC3E}">
        <p14:creationId xmlns:p14="http://schemas.microsoft.com/office/powerpoint/2010/main" val="3526717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Clock Ticks</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13</a:t>
            </a:fld>
            <a:endParaRPr lang="en-US"/>
          </a:p>
        </p:txBody>
      </p:sp>
      <p:pic>
        <p:nvPicPr>
          <p:cNvPr id="15" name="Picture 4"/>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65125" y="2117545"/>
            <a:ext cx="4041775" cy="3491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063495"/>
            <a:ext cx="4038600" cy="3599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579688" y="5638800"/>
            <a:ext cx="4041775" cy="276999"/>
          </a:xfrm>
          <a:prstGeom prst="rect">
            <a:avLst/>
          </a:prstGeom>
          <a:noFill/>
        </p:spPr>
        <p:txBody>
          <a:bodyPr wrap="square" rtlCol="0">
            <a:spAutoFit/>
          </a:bodyPr>
          <a:lstStyle/>
          <a:p>
            <a:pPr algn="ctr"/>
            <a:r>
              <a:rPr lang="en-US" sz="1200" dirty="0" smtClean="0"/>
              <a:t>Figs. 2 and 3 from </a:t>
            </a:r>
            <a:r>
              <a:rPr lang="en-US" sz="1200" i="1" dirty="0" smtClean="0"/>
              <a:t>Time, Clocks, and the Ordering of Events</a:t>
            </a:r>
            <a:endParaRPr lang="en-US" sz="1200" dirty="0"/>
          </a:p>
        </p:txBody>
      </p:sp>
    </p:spTree>
    <p:extLst>
      <p:ext uri="{BB962C8B-B14F-4D97-AF65-F5344CB8AC3E}">
        <p14:creationId xmlns:p14="http://schemas.microsoft.com/office/powerpoint/2010/main" val="309280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Synchronizing Clocks</a:t>
            </a:r>
            <a:endParaRPr lang="en-US" dirty="0"/>
          </a:p>
        </p:txBody>
      </p:sp>
      <p:sp>
        <p:nvSpPr>
          <p:cNvPr id="3" name="Content Placeholder 2"/>
          <p:cNvSpPr>
            <a:spLocks noGrp="1"/>
          </p:cNvSpPr>
          <p:nvPr>
            <p:ph idx="1"/>
          </p:nvPr>
        </p:nvSpPr>
        <p:spPr>
          <a:xfrm>
            <a:off x="457200" y="3886200"/>
            <a:ext cx="8229600" cy="2239963"/>
          </a:xfrm>
        </p:spPr>
        <p:txBody>
          <a:bodyPr>
            <a:normAutofit/>
          </a:bodyPr>
          <a:lstStyle/>
          <a:p>
            <a:r>
              <a:rPr lang="en-US" dirty="0" smtClean="0"/>
              <a:t>Clock increments between events</a:t>
            </a:r>
          </a:p>
          <a:p>
            <a:r>
              <a:rPr lang="en-US" dirty="0" smtClean="0"/>
              <a:t>Every message sent with timestamp of sending process</a:t>
            </a:r>
          </a:p>
          <a:p>
            <a:r>
              <a:rPr lang="en-US" dirty="0" smtClean="0"/>
              <a:t>When process receives message, it must advance its clock to greater than message’s timestamp</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14</a:t>
            </a:fld>
            <a:endParaRPr lang="en-US"/>
          </a:p>
        </p:txBody>
      </p:sp>
      <p:cxnSp>
        <p:nvCxnSpPr>
          <p:cNvPr id="8" name="Straight Connector 7"/>
          <p:cNvCxnSpPr/>
          <p:nvPr/>
        </p:nvCxnSpPr>
        <p:spPr>
          <a:xfrm>
            <a:off x="914400" y="2297668"/>
            <a:ext cx="7696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914400" y="3135868"/>
            <a:ext cx="7696200"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457200" y="2113002"/>
            <a:ext cx="457200" cy="369332"/>
          </a:xfrm>
          <a:prstGeom prst="rect">
            <a:avLst/>
          </a:prstGeom>
          <a:noFill/>
        </p:spPr>
        <p:txBody>
          <a:bodyPr wrap="square" rtlCol="0">
            <a:spAutoFit/>
          </a:bodyPr>
          <a:lstStyle/>
          <a:p>
            <a:r>
              <a:rPr lang="en-US" dirty="0" smtClean="0"/>
              <a:t>p</a:t>
            </a:r>
            <a:r>
              <a:rPr lang="en-US" baseline="-25000" dirty="0" smtClean="0"/>
              <a:t>1</a:t>
            </a:r>
            <a:endParaRPr lang="en-US" dirty="0"/>
          </a:p>
        </p:txBody>
      </p:sp>
      <p:sp>
        <p:nvSpPr>
          <p:cNvPr id="15" name="TextBox 14"/>
          <p:cNvSpPr txBox="1"/>
          <p:nvPr/>
        </p:nvSpPr>
        <p:spPr>
          <a:xfrm>
            <a:off x="457200" y="2951202"/>
            <a:ext cx="457200" cy="369332"/>
          </a:xfrm>
          <a:prstGeom prst="rect">
            <a:avLst/>
          </a:prstGeom>
          <a:noFill/>
        </p:spPr>
        <p:txBody>
          <a:bodyPr wrap="square" rtlCol="0">
            <a:spAutoFit/>
          </a:bodyPr>
          <a:lstStyle/>
          <a:p>
            <a:r>
              <a:rPr lang="en-US" dirty="0" smtClean="0"/>
              <a:t>p</a:t>
            </a:r>
            <a:r>
              <a:rPr lang="en-US" baseline="-25000" dirty="0"/>
              <a:t>2</a:t>
            </a:r>
            <a:endParaRPr lang="en-US" dirty="0"/>
          </a:p>
        </p:txBody>
      </p:sp>
      <p:sp>
        <p:nvSpPr>
          <p:cNvPr id="16" name="TextBox 15"/>
          <p:cNvSpPr txBox="1"/>
          <p:nvPr/>
        </p:nvSpPr>
        <p:spPr>
          <a:xfrm>
            <a:off x="457200" y="1852136"/>
            <a:ext cx="457200" cy="369332"/>
          </a:xfrm>
          <a:prstGeom prst="rect">
            <a:avLst/>
          </a:prstGeom>
          <a:noFill/>
        </p:spPr>
        <p:txBody>
          <a:bodyPr wrap="square" rtlCol="0">
            <a:spAutoFit/>
          </a:bodyPr>
          <a:lstStyle/>
          <a:p>
            <a:r>
              <a:rPr lang="en-US" dirty="0"/>
              <a:t>C</a:t>
            </a:r>
            <a:r>
              <a:rPr lang="en-US" baseline="-25000" dirty="0" smtClean="0"/>
              <a:t>1</a:t>
            </a:r>
            <a:endParaRPr lang="en-US" dirty="0"/>
          </a:p>
        </p:txBody>
      </p:sp>
      <p:sp>
        <p:nvSpPr>
          <p:cNvPr id="17" name="TextBox 16"/>
          <p:cNvSpPr txBox="1"/>
          <p:nvPr/>
        </p:nvSpPr>
        <p:spPr>
          <a:xfrm>
            <a:off x="457200" y="3299936"/>
            <a:ext cx="457200" cy="369332"/>
          </a:xfrm>
          <a:prstGeom prst="rect">
            <a:avLst/>
          </a:prstGeom>
          <a:noFill/>
        </p:spPr>
        <p:txBody>
          <a:bodyPr wrap="square" rtlCol="0">
            <a:spAutoFit/>
          </a:bodyPr>
          <a:lstStyle/>
          <a:p>
            <a:r>
              <a:rPr lang="en-US" dirty="0" smtClean="0"/>
              <a:t>C</a:t>
            </a:r>
            <a:r>
              <a:rPr lang="en-US" baseline="-25000" dirty="0" smtClean="0"/>
              <a:t>2</a:t>
            </a:r>
            <a:endParaRPr lang="en-US" dirty="0"/>
          </a:p>
        </p:txBody>
      </p:sp>
      <p:cxnSp>
        <p:nvCxnSpPr>
          <p:cNvPr id="19" name="Straight Arrow Connector 18"/>
          <p:cNvCxnSpPr/>
          <p:nvPr/>
        </p:nvCxnSpPr>
        <p:spPr>
          <a:xfrm>
            <a:off x="2133600" y="2297668"/>
            <a:ext cx="990600" cy="838200"/>
          </a:xfrm>
          <a:prstGeom prst="straightConnector1">
            <a:avLst/>
          </a:prstGeom>
          <a:ln>
            <a:headEnd type="oval"/>
            <a:tailEnd type="arrow"/>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1371600" y="2251948"/>
            <a:ext cx="91440" cy="914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1188720" y="1842779"/>
            <a:ext cx="457200" cy="369332"/>
          </a:xfrm>
          <a:prstGeom prst="rect">
            <a:avLst/>
          </a:prstGeom>
          <a:noFill/>
        </p:spPr>
        <p:txBody>
          <a:bodyPr wrap="square" rtlCol="0">
            <a:spAutoFit/>
          </a:bodyPr>
          <a:lstStyle/>
          <a:p>
            <a:pPr algn="ctr"/>
            <a:r>
              <a:rPr lang="en-US" dirty="0"/>
              <a:t>1</a:t>
            </a:r>
          </a:p>
        </p:txBody>
      </p:sp>
      <p:sp>
        <p:nvSpPr>
          <p:cNvPr id="22" name="TextBox 21"/>
          <p:cNvSpPr txBox="1"/>
          <p:nvPr/>
        </p:nvSpPr>
        <p:spPr>
          <a:xfrm>
            <a:off x="1905000" y="1842779"/>
            <a:ext cx="457200" cy="369332"/>
          </a:xfrm>
          <a:prstGeom prst="rect">
            <a:avLst/>
          </a:prstGeom>
          <a:noFill/>
        </p:spPr>
        <p:txBody>
          <a:bodyPr wrap="square" rtlCol="0">
            <a:spAutoFit/>
          </a:bodyPr>
          <a:lstStyle/>
          <a:p>
            <a:pPr algn="ctr"/>
            <a:r>
              <a:rPr lang="en-US" dirty="0" smtClean="0"/>
              <a:t>2</a:t>
            </a:r>
            <a:endParaRPr lang="en-US" dirty="0"/>
          </a:p>
        </p:txBody>
      </p:sp>
      <p:sp>
        <p:nvSpPr>
          <p:cNvPr id="23" name="Oval 22"/>
          <p:cNvSpPr/>
          <p:nvPr/>
        </p:nvSpPr>
        <p:spPr>
          <a:xfrm>
            <a:off x="1562100" y="3090148"/>
            <a:ext cx="91440" cy="914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362200" y="3090148"/>
            <a:ext cx="91440" cy="914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3124200" y="3090148"/>
            <a:ext cx="91440" cy="914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886200" y="3090148"/>
            <a:ext cx="91440" cy="914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4495800" y="3090148"/>
            <a:ext cx="91440" cy="914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3581400" y="2251948"/>
            <a:ext cx="91440" cy="914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1399540" y="3256002"/>
            <a:ext cx="457200" cy="369332"/>
          </a:xfrm>
          <a:prstGeom prst="rect">
            <a:avLst/>
          </a:prstGeom>
          <a:noFill/>
        </p:spPr>
        <p:txBody>
          <a:bodyPr wrap="square" rtlCol="0">
            <a:spAutoFit/>
          </a:bodyPr>
          <a:lstStyle/>
          <a:p>
            <a:pPr algn="ctr"/>
            <a:r>
              <a:rPr lang="en-US" dirty="0"/>
              <a:t>1</a:t>
            </a:r>
          </a:p>
        </p:txBody>
      </p:sp>
      <p:sp>
        <p:nvSpPr>
          <p:cNvPr id="30" name="TextBox 29"/>
          <p:cNvSpPr txBox="1"/>
          <p:nvPr/>
        </p:nvSpPr>
        <p:spPr>
          <a:xfrm>
            <a:off x="2179320" y="3256002"/>
            <a:ext cx="457200" cy="369332"/>
          </a:xfrm>
          <a:prstGeom prst="rect">
            <a:avLst/>
          </a:prstGeom>
          <a:noFill/>
        </p:spPr>
        <p:txBody>
          <a:bodyPr wrap="square" rtlCol="0">
            <a:spAutoFit/>
          </a:bodyPr>
          <a:lstStyle/>
          <a:p>
            <a:pPr algn="ctr"/>
            <a:r>
              <a:rPr lang="en-US" dirty="0" smtClean="0"/>
              <a:t>2</a:t>
            </a:r>
            <a:endParaRPr lang="en-US" dirty="0"/>
          </a:p>
        </p:txBody>
      </p:sp>
      <p:sp>
        <p:nvSpPr>
          <p:cNvPr id="31" name="TextBox 30"/>
          <p:cNvSpPr txBox="1"/>
          <p:nvPr/>
        </p:nvSpPr>
        <p:spPr>
          <a:xfrm>
            <a:off x="2971800" y="3256002"/>
            <a:ext cx="457200" cy="369332"/>
          </a:xfrm>
          <a:prstGeom prst="rect">
            <a:avLst/>
          </a:prstGeom>
          <a:noFill/>
        </p:spPr>
        <p:txBody>
          <a:bodyPr wrap="square" rtlCol="0">
            <a:spAutoFit/>
          </a:bodyPr>
          <a:lstStyle/>
          <a:p>
            <a:pPr algn="ctr"/>
            <a:r>
              <a:rPr lang="en-US" dirty="0"/>
              <a:t>3</a:t>
            </a:r>
          </a:p>
        </p:txBody>
      </p:sp>
      <p:sp>
        <p:nvSpPr>
          <p:cNvPr id="32" name="TextBox 31"/>
          <p:cNvSpPr txBox="1"/>
          <p:nvPr/>
        </p:nvSpPr>
        <p:spPr>
          <a:xfrm>
            <a:off x="3398520" y="1842779"/>
            <a:ext cx="457200" cy="369332"/>
          </a:xfrm>
          <a:prstGeom prst="rect">
            <a:avLst/>
          </a:prstGeom>
          <a:noFill/>
        </p:spPr>
        <p:txBody>
          <a:bodyPr wrap="square" rtlCol="0">
            <a:spAutoFit/>
          </a:bodyPr>
          <a:lstStyle/>
          <a:p>
            <a:pPr algn="ctr"/>
            <a:r>
              <a:rPr lang="en-US" dirty="0"/>
              <a:t>3</a:t>
            </a:r>
          </a:p>
        </p:txBody>
      </p:sp>
      <p:sp>
        <p:nvSpPr>
          <p:cNvPr id="33" name="TextBox 32"/>
          <p:cNvSpPr txBox="1"/>
          <p:nvPr/>
        </p:nvSpPr>
        <p:spPr>
          <a:xfrm>
            <a:off x="3703320" y="3256002"/>
            <a:ext cx="457200" cy="369332"/>
          </a:xfrm>
          <a:prstGeom prst="rect">
            <a:avLst/>
          </a:prstGeom>
          <a:noFill/>
        </p:spPr>
        <p:txBody>
          <a:bodyPr wrap="square" rtlCol="0">
            <a:spAutoFit/>
          </a:bodyPr>
          <a:lstStyle/>
          <a:p>
            <a:pPr algn="ctr"/>
            <a:r>
              <a:rPr lang="en-US" dirty="0"/>
              <a:t>4</a:t>
            </a:r>
          </a:p>
        </p:txBody>
      </p:sp>
      <p:sp>
        <p:nvSpPr>
          <p:cNvPr id="34" name="TextBox 33"/>
          <p:cNvSpPr txBox="1"/>
          <p:nvPr/>
        </p:nvSpPr>
        <p:spPr>
          <a:xfrm>
            <a:off x="4319270" y="3256002"/>
            <a:ext cx="457200" cy="369332"/>
          </a:xfrm>
          <a:prstGeom prst="rect">
            <a:avLst/>
          </a:prstGeom>
          <a:noFill/>
        </p:spPr>
        <p:txBody>
          <a:bodyPr wrap="square" rtlCol="0">
            <a:spAutoFit/>
          </a:bodyPr>
          <a:lstStyle/>
          <a:p>
            <a:pPr algn="ctr"/>
            <a:r>
              <a:rPr lang="en-US" dirty="0"/>
              <a:t>5</a:t>
            </a:r>
          </a:p>
        </p:txBody>
      </p:sp>
      <p:cxnSp>
        <p:nvCxnSpPr>
          <p:cNvPr id="36" name="Straight Arrow Connector 35"/>
          <p:cNvCxnSpPr/>
          <p:nvPr/>
        </p:nvCxnSpPr>
        <p:spPr>
          <a:xfrm flipV="1">
            <a:off x="5257800" y="2297668"/>
            <a:ext cx="1219200" cy="838200"/>
          </a:xfrm>
          <a:prstGeom prst="straightConnector1">
            <a:avLst/>
          </a:prstGeom>
          <a:ln>
            <a:headEnd type="oval"/>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029200" y="3256002"/>
            <a:ext cx="457200" cy="369332"/>
          </a:xfrm>
          <a:prstGeom prst="rect">
            <a:avLst/>
          </a:prstGeom>
          <a:noFill/>
        </p:spPr>
        <p:txBody>
          <a:bodyPr wrap="square" rtlCol="0">
            <a:spAutoFit/>
          </a:bodyPr>
          <a:lstStyle/>
          <a:p>
            <a:pPr algn="ctr"/>
            <a:r>
              <a:rPr lang="en-US" dirty="0" smtClean="0"/>
              <a:t>6</a:t>
            </a:r>
            <a:endParaRPr lang="en-US" dirty="0"/>
          </a:p>
        </p:txBody>
      </p:sp>
      <p:sp>
        <p:nvSpPr>
          <p:cNvPr id="38" name="TextBox 37"/>
          <p:cNvSpPr txBox="1"/>
          <p:nvPr/>
        </p:nvSpPr>
        <p:spPr>
          <a:xfrm>
            <a:off x="2743200" y="2532102"/>
            <a:ext cx="685800" cy="369332"/>
          </a:xfrm>
          <a:prstGeom prst="rect">
            <a:avLst/>
          </a:prstGeom>
          <a:noFill/>
        </p:spPr>
        <p:txBody>
          <a:bodyPr wrap="square" rtlCol="0">
            <a:spAutoFit/>
          </a:bodyPr>
          <a:lstStyle/>
          <a:p>
            <a:r>
              <a:rPr lang="en-US" dirty="0" smtClean="0"/>
              <a:t>T</a:t>
            </a:r>
            <a:r>
              <a:rPr lang="en-US" baseline="-25000" dirty="0" smtClean="0"/>
              <a:t>m</a:t>
            </a:r>
            <a:r>
              <a:rPr lang="en-US" dirty="0" smtClean="0"/>
              <a:t>=2</a:t>
            </a:r>
            <a:endParaRPr lang="en-US" dirty="0"/>
          </a:p>
        </p:txBody>
      </p:sp>
      <p:sp>
        <p:nvSpPr>
          <p:cNvPr id="39" name="TextBox 38"/>
          <p:cNvSpPr txBox="1"/>
          <p:nvPr/>
        </p:nvSpPr>
        <p:spPr>
          <a:xfrm>
            <a:off x="5861050" y="2613620"/>
            <a:ext cx="685800" cy="369332"/>
          </a:xfrm>
          <a:prstGeom prst="rect">
            <a:avLst/>
          </a:prstGeom>
          <a:noFill/>
        </p:spPr>
        <p:txBody>
          <a:bodyPr wrap="square" rtlCol="0">
            <a:spAutoFit/>
          </a:bodyPr>
          <a:lstStyle/>
          <a:p>
            <a:r>
              <a:rPr lang="en-US" dirty="0" smtClean="0"/>
              <a:t>T</a:t>
            </a:r>
            <a:r>
              <a:rPr lang="en-US" baseline="-25000" dirty="0" smtClean="0"/>
              <a:t>m</a:t>
            </a:r>
            <a:r>
              <a:rPr lang="en-US" dirty="0" smtClean="0"/>
              <a:t>=6</a:t>
            </a:r>
            <a:endParaRPr lang="en-US" dirty="0"/>
          </a:p>
        </p:txBody>
      </p:sp>
      <p:sp>
        <p:nvSpPr>
          <p:cNvPr id="40" name="Oval 39"/>
          <p:cNvSpPr/>
          <p:nvPr/>
        </p:nvSpPr>
        <p:spPr>
          <a:xfrm>
            <a:off x="6455410" y="2226786"/>
            <a:ext cx="91440" cy="914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6272530" y="1842779"/>
            <a:ext cx="457200" cy="369332"/>
          </a:xfrm>
          <a:prstGeom prst="rect">
            <a:avLst/>
          </a:prstGeom>
          <a:noFill/>
        </p:spPr>
        <p:txBody>
          <a:bodyPr wrap="square" rtlCol="0">
            <a:spAutoFit/>
          </a:bodyPr>
          <a:lstStyle/>
          <a:p>
            <a:pPr algn="ctr"/>
            <a:r>
              <a:rPr lang="en-US" dirty="0" smtClean="0"/>
              <a:t>7</a:t>
            </a:r>
            <a:endParaRPr lang="en-US" dirty="0"/>
          </a:p>
        </p:txBody>
      </p:sp>
      <p:sp>
        <p:nvSpPr>
          <p:cNvPr id="42" name="Oval 41"/>
          <p:cNvSpPr/>
          <p:nvPr/>
        </p:nvSpPr>
        <p:spPr>
          <a:xfrm>
            <a:off x="7239000" y="2245598"/>
            <a:ext cx="91440" cy="914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7056120" y="1842779"/>
            <a:ext cx="457200" cy="369332"/>
          </a:xfrm>
          <a:prstGeom prst="rect">
            <a:avLst/>
          </a:prstGeom>
          <a:noFill/>
        </p:spPr>
        <p:txBody>
          <a:bodyPr wrap="square" rtlCol="0">
            <a:spAutoFit/>
          </a:bodyPr>
          <a:lstStyle/>
          <a:p>
            <a:pPr algn="ctr"/>
            <a:r>
              <a:rPr lang="en-US" dirty="0" smtClean="0"/>
              <a:t>8</a:t>
            </a:r>
            <a:endParaRPr lang="en-US" dirty="0"/>
          </a:p>
        </p:txBody>
      </p:sp>
      <p:sp>
        <p:nvSpPr>
          <p:cNvPr id="46" name="Oval 45"/>
          <p:cNvSpPr/>
          <p:nvPr/>
        </p:nvSpPr>
        <p:spPr>
          <a:xfrm>
            <a:off x="6858000" y="3090148"/>
            <a:ext cx="91440" cy="914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6675120" y="3256002"/>
            <a:ext cx="457200" cy="369332"/>
          </a:xfrm>
          <a:prstGeom prst="rect">
            <a:avLst/>
          </a:prstGeom>
          <a:noFill/>
        </p:spPr>
        <p:txBody>
          <a:bodyPr wrap="square" rtlCol="0">
            <a:spAutoFit/>
          </a:bodyPr>
          <a:lstStyle/>
          <a:p>
            <a:pPr algn="ctr"/>
            <a:r>
              <a:rPr lang="en-US" dirty="0" smtClean="0"/>
              <a:t>7</a:t>
            </a:r>
            <a:endParaRPr lang="en-US" dirty="0"/>
          </a:p>
        </p:txBody>
      </p:sp>
    </p:spTree>
    <p:extLst>
      <p:ext uri="{BB962C8B-B14F-4D97-AF65-F5344CB8AC3E}">
        <p14:creationId xmlns:p14="http://schemas.microsoft.com/office/powerpoint/2010/main" val="858090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 Events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Clocks by themselves are still a partial order on </a:t>
                </a:r>
                <a:r>
                  <a:rPr lang="en-US" dirty="0" smtClean="0"/>
                  <a:t>events</a:t>
                </a:r>
                <a:endParaRPr lang="en-US" dirty="0" smtClean="0"/>
              </a:p>
              <a:p>
                <a:r>
                  <a:rPr lang="en-US" dirty="0" smtClean="0"/>
                  <a:t>Total </a:t>
                </a:r>
                <a:r>
                  <a:rPr lang="en-US" dirty="0" smtClean="0"/>
                  <a:t>Order: Clocks plus arbitrary tiebreaking</a:t>
                </a:r>
              </a:p>
              <a:p>
                <a:r>
                  <a:rPr lang="en-US" dirty="0" smtClean="0"/>
                  <a:t>Given </a:t>
                </a:r>
                <a:r>
                  <a:rPr lang="en-US" dirty="0" smtClean="0"/>
                  <a:t>a total order on processes, can construct a total order on events</a:t>
                </a:r>
              </a:p>
              <a:p>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oMath>
                </a14:m>
                <a:r>
                  <a:rPr lang="en-US" dirty="0" smtClean="0"/>
                  <a:t> if </a:t>
                </a:r>
                <a:r>
                  <a:rPr lang="en-US" i="1" dirty="0" err="1"/>
                  <a:t>C</a:t>
                </a:r>
                <a:r>
                  <a:rPr lang="en-US" i="1" baseline="-25000" dirty="0" err="1"/>
                  <a:t>i</a:t>
                </a:r>
                <a:r>
                  <a:rPr lang="en-US" dirty="0"/>
                  <a:t>(</a:t>
                </a:r>
                <a:r>
                  <a:rPr lang="en-US" i="1" dirty="0"/>
                  <a:t>a</a:t>
                </a:r>
                <a:r>
                  <a:rPr lang="en-US" dirty="0"/>
                  <a:t>) &lt; </a:t>
                </a:r>
                <a:r>
                  <a:rPr lang="en-US" i="1" dirty="0" err="1"/>
                  <a:t>C</a:t>
                </a:r>
                <a:r>
                  <a:rPr lang="en-US" i="1" baseline="-25000" dirty="0" err="1"/>
                  <a:t>j</a:t>
                </a:r>
                <a:r>
                  <a:rPr lang="en-US" dirty="0"/>
                  <a:t>(</a:t>
                </a:r>
                <a:r>
                  <a:rPr lang="en-US" i="1" dirty="0"/>
                  <a:t>b</a:t>
                </a:r>
                <a:r>
                  <a:rPr lang="en-US" dirty="0" smtClean="0"/>
                  <a:t>)</a:t>
                </a:r>
                <a:endParaRPr lang="en-US" dirty="0"/>
              </a:p>
              <a:p>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oMath>
                </a14:m>
                <a:r>
                  <a:rPr lang="en-US" dirty="0" smtClean="0"/>
                  <a:t> if </a:t>
                </a:r>
                <a:r>
                  <a:rPr lang="en-US" i="1" dirty="0" err="1"/>
                  <a:t>C</a:t>
                </a:r>
                <a:r>
                  <a:rPr lang="en-US" i="1" baseline="-25000" dirty="0" err="1"/>
                  <a:t>i</a:t>
                </a:r>
                <a:r>
                  <a:rPr lang="en-US" dirty="0"/>
                  <a:t>(</a:t>
                </a:r>
                <a:r>
                  <a:rPr lang="en-US" i="1" dirty="0"/>
                  <a:t>a</a:t>
                </a:r>
                <a:r>
                  <a:rPr lang="en-US" dirty="0"/>
                  <a:t>) </a:t>
                </a:r>
                <a:r>
                  <a:rPr lang="en-US" dirty="0" smtClean="0"/>
                  <a:t>= </a:t>
                </a:r>
                <a:r>
                  <a:rPr lang="en-US" i="1" dirty="0" err="1"/>
                  <a:t>C</a:t>
                </a:r>
                <a:r>
                  <a:rPr lang="en-US" i="1" baseline="-25000" dirty="0" err="1"/>
                  <a:t>j</a:t>
                </a:r>
                <a:r>
                  <a:rPr lang="en-US" dirty="0"/>
                  <a:t>(</a:t>
                </a:r>
                <a:r>
                  <a:rPr lang="en-US" i="1" dirty="0"/>
                  <a:t>b</a:t>
                </a:r>
                <a:r>
                  <a:rPr lang="en-US" dirty="0" smtClean="0"/>
                  <a:t>) and process </a:t>
                </a:r>
                <a:r>
                  <a:rPr lang="en-US" i="1" dirty="0" err="1" smtClean="0"/>
                  <a:t>i</a:t>
                </a:r>
                <a:r>
                  <a:rPr lang="en-US" dirty="0" smtClean="0"/>
                  <a:t> is ordered before process </a:t>
                </a:r>
                <a:r>
                  <a:rPr lang="en-US" i="1" dirty="0" smtClean="0"/>
                  <a:t>j</a:t>
                </a:r>
                <a:endParaRPr lang="en-US" dirty="0" smtClean="0"/>
              </a:p>
              <a:p>
                <a:r>
                  <a:rPr lang="en-US" dirty="0" smtClean="0"/>
                  <a:t>Total order on processes: process IDs, machine IPs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63" t="-1078" r="-51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15</a:t>
            </a:fld>
            <a:endParaRPr lang="en-US"/>
          </a:p>
        </p:txBody>
      </p:sp>
    </p:spTree>
    <p:extLst>
      <p:ext uri="{BB962C8B-B14F-4D97-AF65-F5344CB8AC3E}">
        <p14:creationId xmlns:p14="http://schemas.microsoft.com/office/powerpoint/2010/main" val="4019165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Replication</a:t>
            </a:r>
            <a:endParaRPr lang="en-US" dirty="0"/>
          </a:p>
        </p:txBody>
      </p:sp>
      <p:sp>
        <p:nvSpPr>
          <p:cNvPr id="3" name="Content Placeholder 2"/>
          <p:cNvSpPr>
            <a:spLocks noGrp="1"/>
          </p:cNvSpPr>
          <p:nvPr>
            <p:ph idx="1"/>
          </p:nvPr>
        </p:nvSpPr>
        <p:spPr/>
        <p:txBody>
          <a:bodyPr/>
          <a:lstStyle/>
          <a:p>
            <a:r>
              <a:rPr lang="en-US" dirty="0"/>
              <a:t>Each process keeps its own copy of the </a:t>
            </a:r>
            <a:r>
              <a:rPr lang="en-US" dirty="0" smtClean="0"/>
              <a:t>state</a:t>
            </a:r>
          </a:p>
          <a:p>
            <a:r>
              <a:rPr lang="en-US" dirty="0" smtClean="0"/>
              <a:t>Processes send messages with commands</a:t>
            </a:r>
          </a:p>
          <a:p>
            <a:r>
              <a:rPr lang="en-US" dirty="0" smtClean="0"/>
              <a:t>Command messages are cached and acknowledged</a:t>
            </a:r>
          </a:p>
          <a:p>
            <a:r>
              <a:rPr lang="en-US" dirty="0" smtClean="0"/>
              <a:t>A process can execute a command when it has learned of all commands issued before that command’s timestamp</a:t>
            </a:r>
          </a:p>
          <a:p>
            <a:r>
              <a:rPr lang="en-US" dirty="0" smtClean="0"/>
              <a:t>Progress guaranteed because communication channels are reliable and FIFO</a:t>
            </a:r>
          </a:p>
          <a:p>
            <a:r>
              <a:rPr lang="en-US" dirty="0" smtClean="0"/>
              <a:t>State machine replication without reliable channels: much harder problem, also solved by Lamport</a:t>
            </a:r>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16</a:t>
            </a:fld>
            <a:endParaRPr lang="en-US"/>
          </a:p>
        </p:txBody>
      </p:sp>
    </p:spTree>
    <p:extLst>
      <p:ext uri="{BB962C8B-B14F-4D97-AF65-F5344CB8AC3E}">
        <p14:creationId xmlns:p14="http://schemas.microsoft.com/office/powerpoint/2010/main" val="1092744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Clocks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Can use physical clocks instead of logical clocks, as long as they can only be set forward</a:t>
                </a:r>
              </a:p>
              <a:p>
                <a:r>
                  <a:rPr lang="en-US" dirty="0" smtClean="0"/>
                  <a:t>Assume </a:t>
                </a:r>
                <a14:m>
                  <m:oMath xmlns:m="http://schemas.openxmlformats.org/officeDocument/2006/math">
                    <m:sSub>
                      <m:sSubPr>
                        <m:ctrlPr>
                          <a:rPr lang="en-US" b="0" i="1" smtClean="0">
                            <a:latin typeface="Cambria Math"/>
                          </a:rPr>
                        </m:ctrlPr>
                      </m:sSubPr>
                      <m:e>
                        <m:r>
                          <a:rPr lang="en-US" b="0" i="1" smtClean="0">
                            <a:latin typeface="Cambria Math"/>
                          </a:rPr>
                          <m:t>𝜇</m:t>
                        </m:r>
                      </m:e>
                      <m:sub>
                        <m:r>
                          <a:rPr lang="en-US" b="0" i="1" smtClean="0">
                            <a:latin typeface="Cambria Math"/>
                          </a:rPr>
                          <m:t>𝑚</m:t>
                        </m:r>
                      </m:sub>
                    </m:sSub>
                  </m:oMath>
                </a14:m>
                <a:r>
                  <a:rPr lang="en-US" dirty="0" smtClean="0"/>
                  <a:t> = minimum duration of message transit</a:t>
                </a:r>
              </a:p>
              <a:p>
                <a:r>
                  <a:rPr lang="en-US" dirty="0" smtClean="0"/>
                  <a:t>Each process’s physical clock ticks continuously</a:t>
                </a:r>
              </a:p>
              <a:p>
                <a:r>
                  <a:rPr lang="en-US" dirty="0" smtClean="0"/>
                  <a:t>When a process receives a message, it advances its clock to message timestamp + </a:t>
                </a:r>
                <a14:m>
                  <m:oMath xmlns:m="http://schemas.openxmlformats.org/officeDocument/2006/math">
                    <m:sSub>
                      <m:sSubPr>
                        <m:ctrlPr>
                          <a:rPr lang="en-US" b="0" i="1" smtClean="0">
                            <a:latin typeface="Cambria Math"/>
                          </a:rPr>
                        </m:ctrlPr>
                      </m:sSubPr>
                      <m:e>
                        <m:r>
                          <a:rPr lang="en-US" b="0" i="1" smtClean="0">
                            <a:latin typeface="Cambria Math"/>
                          </a:rPr>
                          <m:t>𝜇</m:t>
                        </m:r>
                      </m:e>
                      <m:sub>
                        <m:r>
                          <a:rPr lang="en-US" b="0" i="1" smtClean="0">
                            <a:latin typeface="Cambria Math"/>
                          </a:rPr>
                          <m:t>𝑚</m:t>
                        </m:r>
                      </m:sub>
                    </m:sSub>
                  </m:oMath>
                </a14:m>
                <a:endParaRPr lang="en-US" dirty="0" smtClean="0"/>
              </a:p>
              <a:p>
                <a:r>
                  <a:rPr lang="en-US" dirty="0" smtClean="0"/>
                  <a:t>Difference between any two clocks can be bounded if error in clock rates</a:t>
                </a:r>
                <a:r>
                  <a:rPr lang="en-US" dirty="0"/>
                  <a:t> </a:t>
                </a:r>
                <a:r>
                  <a:rPr lang="en-US" dirty="0" smtClean="0"/>
                  <a:t>and unpredictable message delay can be bounded</a:t>
                </a:r>
              </a:p>
              <a:p>
                <a:pPr lvl="1"/>
                <a:r>
                  <a:rPr lang="en-US" dirty="0" smtClean="0"/>
                  <a:t>Requires sending a message at least once every </a:t>
                </a:r>
                <a14:m>
                  <m:oMath xmlns:m="http://schemas.openxmlformats.org/officeDocument/2006/math">
                    <m:r>
                      <a:rPr lang="en-US" b="0" i="1" smtClean="0">
                        <a:latin typeface="Cambria Math"/>
                      </a:rPr>
                      <m:t>𝜏</m:t>
                    </m:r>
                  </m:oMath>
                </a14:m>
                <a:r>
                  <a:rPr lang="en-US" dirty="0" smtClean="0"/>
                  <a:t> seconds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177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17</a:t>
            </a:fld>
            <a:endParaRPr lang="en-US"/>
          </a:p>
        </p:txBody>
      </p:sp>
    </p:spTree>
    <p:extLst>
      <p:ext uri="{BB962C8B-B14F-4D97-AF65-F5344CB8AC3E}">
        <p14:creationId xmlns:p14="http://schemas.microsoft.com/office/powerpoint/2010/main" val="2450567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a:t>
            </a:r>
            <a:endParaRPr lang="en-US" dirty="0"/>
          </a:p>
        </p:txBody>
      </p:sp>
      <p:sp>
        <p:nvSpPr>
          <p:cNvPr id="3" name="Content Placeholder 2"/>
          <p:cNvSpPr>
            <a:spLocks noGrp="1"/>
          </p:cNvSpPr>
          <p:nvPr>
            <p:ph idx="1"/>
          </p:nvPr>
        </p:nvSpPr>
        <p:spPr/>
        <p:txBody>
          <a:bodyPr/>
          <a:lstStyle/>
          <a:p>
            <a:pPr lvl="0"/>
            <a:r>
              <a:rPr lang="en-US" dirty="0" err="1">
                <a:solidFill>
                  <a:prstClr val="black">
                    <a:lumMod val="95000"/>
                    <a:lumOff val="5000"/>
                  </a:prstClr>
                </a:solidFill>
              </a:rPr>
              <a:t>Lamport’s</a:t>
            </a:r>
            <a:r>
              <a:rPr lang="en-US" dirty="0">
                <a:solidFill>
                  <a:prstClr val="black">
                    <a:lumMod val="95000"/>
                    <a:lumOff val="5000"/>
                  </a:prstClr>
                </a:solidFill>
              </a:rPr>
              <a:t> opinion:</a:t>
            </a:r>
          </a:p>
          <a:p>
            <a:pPr marL="457200" lvl="0" indent="0">
              <a:buNone/>
            </a:pPr>
            <a:r>
              <a:rPr lang="en-US" sz="1800" i="1" dirty="0">
                <a:solidFill>
                  <a:prstClr val="black">
                    <a:lumMod val="95000"/>
                    <a:lumOff val="5000"/>
                  </a:prstClr>
                </a:solidFill>
                <a:latin typeface="Palatino Linotype"/>
              </a:rPr>
              <a:t>“Jim Gray once told me that he had heard two different opinions of this paper: that it's trivial and that it's brilliant.  I can't argue with the former, and I am disinclined to argue with the latter.”</a:t>
            </a:r>
          </a:p>
          <a:p>
            <a:r>
              <a:rPr lang="en-US" dirty="0"/>
              <a:t>References: 4</a:t>
            </a:r>
          </a:p>
          <a:p>
            <a:r>
              <a:rPr lang="en-US" dirty="0"/>
              <a:t>Citations: </a:t>
            </a:r>
            <a:r>
              <a:rPr lang="en-US" dirty="0" smtClean="0"/>
              <a:t>8196</a:t>
            </a:r>
          </a:p>
          <a:p>
            <a:r>
              <a:rPr lang="en-US" dirty="0" smtClean="0"/>
              <a:t>Basis of vector clocks (</a:t>
            </a:r>
            <a:r>
              <a:rPr lang="en-US" dirty="0" err="1" smtClean="0"/>
              <a:t>Fidge</a:t>
            </a:r>
            <a:r>
              <a:rPr lang="en-US" dirty="0" smtClean="0"/>
              <a:t>), which are often used in distributed systems</a:t>
            </a:r>
          </a:p>
          <a:p>
            <a:r>
              <a:rPr lang="en-US" dirty="0" smtClean="0"/>
              <a:t>Also network time, </a:t>
            </a:r>
            <a:r>
              <a:rPr lang="en-US" dirty="0" err="1" smtClean="0"/>
              <a:t>Paxos</a:t>
            </a:r>
            <a:r>
              <a:rPr lang="en-US" dirty="0" smtClean="0"/>
              <a:t> protocol</a:t>
            </a:r>
          </a:p>
          <a:p>
            <a:r>
              <a:rPr lang="en-US" dirty="0" smtClean="0"/>
              <a:t>But most people remember it for causality relation or distributed mutual exclusion, not state machines</a:t>
            </a:r>
          </a:p>
          <a:p>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18</a:t>
            </a:fld>
            <a:endParaRPr lang="en-US"/>
          </a:p>
        </p:txBody>
      </p:sp>
    </p:spTree>
    <p:extLst>
      <p:ext uri="{BB962C8B-B14F-4D97-AF65-F5344CB8AC3E}">
        <p14:creationId xmlns:p14="http://schemas.microsoft.com/office/powerpoint/2010/main" val="2662185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Is this brilliant? Trivial? Both?</a:t>
            </a:r>
          </a:p>
          <a:p>
            <a:r>
              <a:rPr lang="en-US" dirty="0" smtClean="0"/>
              <a:t>What’s more important: intended goal or remembered result?</a:t>
            </a:r>
          </a:p>
          <a:p>
            <a:r>
              <a:rPr lang="en-US" dirty="0" smtClean="0"/>
              <a:t>Is application to physical clocks necessary or helpful? </a:t>
            </a:r>
          </a:p>
          <a:p>
            <a:pPr lvl="1"/>
            <a:r>
              <a:rPr lang="en-US" dirty="0" smtClean="0"/>
              <a:t>What about inescapable forward drift? Clocks can’t be set back…</a:t>
            </a:r>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19</a:t>
            </a:fld>
            <a:endParaRPr lang="en-US"/>
          </a:p>
        </p:txBody>
      </p:sp>
    </p:spTree>
    <p:extLst>
      <p:ext uri="{BB962C8B-B14F-4D97-AF65-F5344CB8AC3E}">
        <p14:creationId xmlns:p14="http://schemas.microsoft.com/office/powerpoint/2010/main" val="2129158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Synchronizing Distributed Systems</a:t>
            </a:r>
            <a:endParaRPr lang="en-US" dirty="0"/>
          </a:p>
        </p:txBody>
      </p:sp>
      <p:sp>
        <p:nvSpPr>
          <p:cNvPr id="3" name="Content Placeholder 2"/>
          <p:cNvSpPr>
            <a:spLocks noGrp="1"/>
          </p:cNvSpPr>
          <p:nvPr>
            <p:ph idx="1"/>
          </p:nvPr>
        </p:nvSpPr>
        <p:spPr/>
        <p:txBody>
          <a:bodyPr>
            <a:normAutofit/>
          </a:bodyPr>
          <a:lstStyle/>
          <a:p>
            <a:r>
              <a:rPr lang="en-US" sz="2800" i="1" dirty="0" smtClean="0"/>
              <a:t>Time, Clocks, and the Ordering of Events in Distributed Systems</a:t>
            </a:r>
            <a:endParaRPr lang="en-US" sz="2800" dirty="0" smtClean="0"/>
          </a:p>
          <a:p>
            <a:pPr lvl="1"/>
            <a:r>
              <a:rPr lang="en-US" sz="1800" dirty="0" smtClean="0"/>
              <a:t>How to agree on an order of events across asynchronous processes</a:t>
            </a:r>
          </a:p>
          <a:p>
            <a:pPr lvl="1"/>
            <a:r>
              <a:rPr lang="en-US" sz="1800" dirty="0" smtClean="0"/>
              <a:t>Synchronized concurrent execution of a state machine</a:t>
            </a:r>
          </a:p>
          <a:p>
            <a:pPr lvl="1"/>
            <a:r>
              <a:rPr lang="en-US" sz="1800" dirty="0" smtClean="0"/>
              <a:t>Synchronizing clocks across a network</a:t>
            </a:r>
          </a:p>
          <a:p>
            <a:r>
              <a:rPr lang="en-US" sz="2800" i="1" dirty="0" smtClean="0"/>
              <a:t>Distributed Snapshots: Determining Global States of Distributed Systems</a:t>
            </a:r>
            <a:endParaRPr lang="en-US" sz="2800" dirty="0" smtClean="0"/>
          </a:p>
          <a:p>
            <a:pPr lvl="1"/>
            <a:r>
              <a:rPr lang="en-US" sz="1800" dirty="0" smtClean="0"/>
              <a:t>How to record state of a distributed system without losing information</a:t>
            </a:r>
          </a:p>
          <a:p>
            <a:pPr lvl="1"/>
            <a:r>
              <a:rPr lang="en-US" sz="1800" dirty="0" smtClean="0"/>
              <a:t>Determining when a stable property is satisfied</a:t>
            </a:r>
          </a:p>
          <a:p>
            <a:pPr lvl="1"/>
            <a:r>
              <a:rPr lang="en-US" sz="1800" dirty="0" smtClean="0"/>
              <a:t>Synchronizing phases of distributed computation</a:t>
            </a:r>
            <a:endParaRPr lang="en-US" sz="1800"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2</a:t>
            </a:fld>
            <a:endParaRPr lang="en-US"/>
          </a:p>
        </p:txBody>
      </p:sp>
    </p:spTree>
    <p:extLst>
      <p:ext uri="{BB962C8B-B14F-4D97-AF65-F5344CB8AC3E}">
        <p14:creationId xmlns:p14="http://schemas.microsoft.com/office/powerpoint/2010/main" val="60206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Snapshots</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20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2730"/>
            <a:ext cx="215615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300" y="2202730"/>
            <a:ext cx="19431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629400" y="2202730"/>
            <a:ext cx="2057400" cy="2308324"/>
          </a:xfrm>
          <a:prstGeom prst="rect">
            <a:avLst/>
          </a:prstGeom>
          <a:noFill/>
        </p:spPr>
        <p:txBody>
          <a:bodyPr wrap="square" rtlCol="0">
            <a:spAutoFit/>
          </a:bodyPr>
          <a:lstStyle/>
          <a:p>
            <a:r>
              <a:rPr lang="en-US" b="1" dirty="0" smtClean="0">
                <a:latin typeface="+mj-lt"/>
              </a:rPr>
              <a:t>K. Mani </a:t>
            </a:r>
            <a:r>
              <a:rPr lang="en-US" b="1" dirty="0" err="1" smtClean="0">
                <a:latin typeface="+mj-lt"/>
              </a:rPr>
              <a:t>Chandy</a:t>
            </a:r>
            <a:endParaRPr lang="en-US" b="1" dirty="0" smtClean="0">
              <a:latin typeface="+mj-lt"/>
            </a:endParaRPr>
          </a:p>
          <a:p>
            <a:pPr marL="285750" indent="-285750">
              <a:buFont typeface="Arial" panose="020B0604020202020204" pitchFamily="34" charset="0"/>
              <a:buChar char="•"/>
            </a:pPr>
            <a:r>
              <a:rPr lang="en-US" dirty="0" smtClean="0">
                <a:latin typeface="+mj-lt"/>
              </a:rPr>
              <a:t>PhD from MIT in EE, 1969</a:t>
            </a:r>
          </a:p>
          <a:p>
            <a:pPr marL="285750" indent="-285750">
              <a:buFont typeface="Arial" panose="020B0604020202020204" pitchFamily="34" charset="0"/>
              <a:buChar char="•"/>
            </a:pPr>
            <a:r>
              <a:rPr lang="en-US" dirty="0" smtClean="0">
                <a:latin typeface="+mj-lt"/>
              </a:rPr>
              <a:t>Professor at UT Austin 1970-89</a:t>
            </a:r>
          </a:p>
          <a:p>
            <a:pPr marL="285750" indent="-285750">
              <a:buFont typeface="Arial" panose="020B0604020202020204" pitchFamily="34" charset="0"/>
              <a:buChar char="•"/>
            </a:pPr>
            <a:r>
              <a:rPr lang="en-US" dirty="0" smtClean="0">
                <a:latin typeface="+mj-lt"/>
              </a:rPr>
              <a:t>Professor at Caltech since 1989</a:t>
            </a:r>
            <a:endParaRPr lang="en-US" dirty="0">
              <a:latin typeface="+mj-lt"/>
            </a:endParaRPr>
          </a:p>
        </p:txBody>
      </p:sp>
      <p:sp>
        <p:nvSpPr>
          <p:cNvPr id="12" name="TextBox 11"/>
          <p:cNvSpPr txBox="1"/>
          <p:nvPr/>
        </p:nvSpPr>
        <p:spPr>
          <a:xfrm>
            <a:off x="2639898" y="2202730"/>
            <a:ext cx="2057400" cy="2031325"/>
          </a:xfrm>
          <a:prstGeom prst="rect">
            <a:avLst/>
          </a:prstGeom>
          <a:noFill/>
        </p:spPr>
        <p:txBody>
          <a:bodyPr wrap="square" rtlCol="0">
            <a:spAutoFit/>
          </a:bodyPr>
          <a:lstStyle/>
          <a:p>
            <a:r>
              <a:rPr lang="en-US" b="1" dirty="0" smtClean="0">
                <a:latin typeface="+mj-lt"/>
              </a:rPr>
              <a:t>Leslie Lamport</a:t>
            </a:r>
          </a:p>
          <a:p>
            <a:pPr marL="285750" indent="-285750">
              <a:buFont typeface="Arial" panose="020B0604020202020204" pitchFamily="34" charset="0"/>
              <a:buChar char="•"/>
            </a:pPr>
            <a:r>
              <a:rPr lang="en-US" dirty="0" smtClean="0">
                <a:latin typeface="+mj-lt"/>
              </a:rPr>
              <a:t>At this point, working at Stanford Research Institute (SRI International)</a:t>
            </a:r>
          </a:p>
        </p:txBody>
      </p:sp>
    </p:spTree>
    <p:extLst>
      <p:ext uri="{BB962C8B-B14F-4D97-AF65-F5344CB8AC3E}">
        <p14:creationId xmlns:p14="http://schemas.microsoft.com/office/powerpoint/2010/main" val="1433012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Origins of the Paper</a:t>
            </a:r>
            <a:endParaRPr lang="en-US" dirty="0"/>
          </a:p>
        </p:txBody>
      </p:sp>
      <p:sp>
        <p:nvSpPr>
          <p:cNvPr id="3" name="Content Placeholder 2"/>
          <p:cNvSpPr>
            <a:spLocks noGrp="1"/>
          </p:cNvSpPr>
          <p:nvPr>
            <p:ph idx="1"/>
          </p:nvPr>
        </p:nvSpPr>
        <p:spPr/>
        <p:txBody>
          <a:bodyPr>
            <a:normAutofit/>
          </a:bodyPr>
          <a:lstStyle/>
          <a:p>
            <a:pPr marL="0" indent="0">
              <a:buNone/>
            </a:pPr>
            <a:r>
              <a:rPr lang="en-US" sz="2000" i="1" dirty="0" smtClean="0">
                <a:latin typeface="+mn-lt"/>
              </a:rPr>
              <a:t>“</a:t>
            </a:r>
            <a:r>
              <a:rPr lang="en-US" sz="2000" i="1" dirty="0">
                <a:latin typeface="+mn-lt"/>
              </a:rPr>
              <a:t>The distributed snapshot algorithm described here came about when I visited </a:t>
            </a:r>
            <a:r>
              <a:rPr lang="en-US" sz="2000" i="1" dirty="0" err="1">
                <a:latin typeface="+mn-lt"/>
              </a:rPr>
              <a:t>Chandy</a:t>
            </a:r>
            <a:r>
              <a:rPr lang="en-US" sz="2000" i="1" dirty="0">
                <a:latin typeface="+mn-lt"/>
              </a:rPr>
              <a:t>, who was then at the University of Texas in Austin.  He posed the problem to me over dinner, but we had both had too much wine to think about it right then.  The next morning, in the shower, I came up with the solution.  When I arrived at </a:t>
            </a:r>
            <a:r>
              <a:rPr lang="en-US" sz="2000" i="1" dirty="0" err="1">
                <a:latin typeface="+mn-lt"/>
              </a:rPr>
              <a:t>Chandy's</a:t>
            </a:r>
            <a:r>
              <a:rPr lang="en-US" sz="2000" i="1" dirty="0">
                <a:latin typeface="+mn-lt"/>
              </a:rPr>
              <a:t> office, he was waiting for me with the same solution.  I consider the algorithm to be a straightforward application of the basic ideas </a:t>
            </a:r>
            <a:r>
              <a:rPr lang="en-US" sz="2000" i="1" dirty="0" smtClean="0">
                <a:latin typeface="+mn-lt"/>
              </a:rPr>
              <a:t>from [Time, Clocks, and the Ordering of Events in Distributed Systems].”</a:t>
            </a:r>
          </a:p>
          <a:p>
            <a:pPr marL="0" indent="0" algn="r">
              <a:buNone/>
            </a:pPr>
            <a:r>
              <a:rPr lang="en-US" sz="2000" dirty="0" smtClean="0">
                <a:latin typeface="+mn-lt"/>
              </a:rPr>
              <a:t>—Leslie Lamport</a:t>
            </a:r>
          </a:p>
          <a:p>
            <a:endParaRPr lang="en-US" sz="1800" dirty="0" smtClean="0"/>
          </a:p>
          <a:p>
            <a:r>
              <a:rPr lang="en-US" dirty="0" smtClean="0"/>
              <a:t>Acknowledgements: </a:t>
            </a:r>
            <a:r>
              <a:rPr lang="en-US" dirty="0" err="1" smtClean="0"/>
              <a:t>Dijkstra</a:t>
            </a:r>
            <a:r>
              <a:rPr lang="en-US" dirty="0" smtClean="0"/>
              <a:t>, Hoare, Fred Schneider</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21</a:t>
            </a:fld>
            <a:endParaRPr lang="en-US"/>
          </a:p>
        </p:txBody>
      </p:sp>
      <p:pic>
        <p:nvPicPr>
          <p:cNvPr id="4098" name="Picture 2" descr="http://www.cs.cornell.edu/fbs/fbs.jpg"/>
          <p:cNvPicPr>
            <a:picLocks noChangeAspect="1" noChangeArrowheads="1"/>
          </p:cNvPicPr>
          <p:nvPr/>
        </p:nvPicPr>
        <p:blipFill rotWithShape="1">
          <a:blip r:embed="rId3">
            <a:extLst>
              <a:ext uri="{28A0092B-C50C-407E-A947-70E740481C1C}">
                <a14:useLocalDpi xmlns:a14="http://schemas.microsoft.com/office/drawing/2010/main" val="0"/>
              </a:ext>
            </a:extLst>
          </a:blip>
          <a:srcRect l="3192" t="2394" r="3192" b="3258"/>
          <a:stretch/>
        </p:blipFill>
        <p:spPr bwMode="auto">
          <a:xfrm>
            <a:off x="7646670" y="5238036"/>
            <a:ext cx="838200" cy="1126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54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1+#ppt_w/2"/>
                                          </p:val>
                                        </p:tav>
                                        <p:tav tm="100000">
                                          <p:val>
                                            <p:strVal val="#ppt_x"/>
                                          </p:val>
                                        </p:tav>
                                      </p:tavLst>
                                    </p:anim>
                                    <p:anim calcmode="lin" valueType="num">
                                      <p:cBhvr additive="base">
                                        <p:cTn id="8"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r>
              <a:rPr lang="en-US" dirty="0" smtClean="0"/>
              <a:t>Recording state of a distributed system is important</a:t>
            </a:r>
          </a:p>
          <a:p>
            <a:pPr lvl="1"/>
            <a:r>
              <a:rPr lang="en-US" dirty="0" smtClean="0"/>
              <a:t>Determining stable properties, such as “phase completed”</a:t>
            </a:r>
          </a:p>
          <a:p>
            <a:r>
              <a:rPr lang="en-US" dirty="0" smtClean="0"/>
              <a:t>No way to ensure all nodes record state at “exactly” the same time</a:t>
            </a:r>
          </a:p>
          <a:p>
            <a:r>
              <a:rPr lang="en-US" dirty="0" smtClean="0"/>
              <a:t>Naïve solution can record an impossible state</a:t>
            </a:r>
          </a:p>
          <a:p>
            <a:endParaRPr lang="en-US" dirty="0"/>
          </a:p>
          <a:p>
            <a:endParaRPr lang="en-US" dirty="0" smtClean="0"/>
          </a:p>
          <a:p>
            <a:endParaRPr lang="en-US" dirty="0" smtClean="0"/>
          </a:p>
          <a:p>
            <a:pPr lvl="1"/>
            <a:r>
              <a:rPr lang="en-US" dirty="0" smtClean="0"/>
              <a:t>Record state of </a:t>
            </a:r>
            <a:r>
              <a:rPr lang="en-US" i="1" dirty="0" smtClean="0"/>
              <a:t>p</a:t>
            </a:r>
            <a:r>
              <a:rPr lang="en-US" dirty="0" smtClean="0"/>
              <a:t> and </a:t>
            </a:r>
            <a:r>
              <a:rPr lang="en-US" i="1" dirty="0" smtClean="0"/>
              <a:t>c’ </a:t>
            </a:r>
            <a:r>
              <a:rPr lang="en-US" dirty="0" smtClean="0"/>
              <a:t>while </a:t>
            </a:r>
            <a:r>
              <a:rPr lang="en-US" i="1" dirty="0" smtClean="0"/>
              <a:t>p</a:t>
            </a:r>
            <a:r>
              <a:rPr lang="en-US" dirty="0" smtClean="0"/>
              <a:t> has token</a:t>
            </a:r>
          </a:p>
          <a:p>
            <a:pPr lvl="1"/>
            <a:r>
              <a:rPr lang="en-US" dirty="0" smtClean="0"/>
              <a:t>Then </a:t>
            </a:r>
            <a:r>
              <a:rPr lang="en-US" i="1" dirty="0" smtClean="0"/>
              <a:t>p</a:t>
            </a:r>
            <a:r>
              <a:rPr lang="en-US" dirty="0" smtClean="0"/>
              <a:t> sends token along </a:t>
            </a:r>
            <a:r>
              <a:rPr lang="en-US" i="1" dirty="0" smtClean="0"/>
              <a:t>c</a:t>
            </a:r>
            <a:endParaRPr lang="en-US" dirty="0" smtClean="0"/>
          </a:p>
          <a:p>
            <a:pPr lvl="1"/>
            <a:r>
              <a:rPr lang="en-US" dirty="0" smtClean="0"/>
              <a:t>Record state of </a:t>
            </a:r>
            <a:r>
              <a:rPr lang="en-US" i="1" dirty="0" smtClean="0"/>
              <a:t>q</a:t>
            </a:r>
            <a:r>
              <a:rPr lang="en-US" dirty="0" smtClean="0"/>
              <a:t> and </a:t>
            </a:r>
            <a:r>
              <a:rPr lang="en-US" i="1" dirty="0" smtClean="0"/>
              <a:t>c</a:t>
            </a:r>
            <a:r>
              <a:rPr lang="en-US" dirty="0" smtClean="0"/>
              <a:t>, showing token is in </a:t>
            </a:r>
            <a:r>
              <a:rPr lang="en-US" i="1" dirty="0" smtClean="0"/>
              <a:t>c</a:t>
            </a:r>
            <a:r>
              <a:rPr lang="en-US" dirty="0" smtClean="0"/>
              <a:t> </a:t>
            </a:r>
          </a:p>
          <a:p>
            <a:pPr lvl="1"/>
            <a:r>
              <a:rPr lang="en-US" dirty="0" smtClean="0"/>
              <a:t>Snapshot shows token in two places, but only one token exists!</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22</a:t>
            </a:fld>
            <a:endParaRPr lang="en-US"/>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81400"/>
            <a:ext cx="4476750"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7957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Cuts</a:t>
            </a:r>
            <a:endParaRPr lang="en-US" dirty="0"/>
          </a:p>
        </p:txBody>
      </p:sp>
      <p:sp>
        <p:nvSpPr>
          <p:cNvPr id="3" name="Content Placeholder 2"/>
          <p:cNvSpPr>
            <a:spLocks noGrp="1"/>
          </p:cNvSpPr>
          <p:nvPr>
            <p:ph idx="1"/>
          </p:nvPr>
        </p:nvSpPr>
        <p:spPr>
          <a:xfrm>
            <a:off x="457200" y="5105400"/>
            <a:ext cx="8229600" cy="1020763"/>
          </a:xfrm>
        </p:spPr>
        <p:txBody>
          <a:bodyPr>
            <a:normAutofit/>
          </a:bodyPr>
          <a:lstStyle/>
          <a:p>
            <a:r>
              <a:rPr lang="en-US" dirty="0" smtClean="0"/>
              <a:t>Need a </a:t>
            </a:r>
            <a:r>
              <a:rPr lang="en-US" i="1" dirty="0"/>
              <a:t>consistent cut</a:t>
            </a:r>
            <a:r>
              <a:rPr lang="en-US" dirty="0"/>
              <a:t>: If </a:t>
            </a:r>
            <a:r>
              <a:rPr lang="en-US" dirty="0" smtClean="0"/>
              <a:t>an event is in the snapshot, all events that happen before it must be in snapshot</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23</a:t>
            </a:fld>
            <a:endParaRPr lang="en-US"/>
          </a:p>
        </p:txBody>
      </p:sp>
      <p:pic>
        <p:nvPicPr>
          <p:cNvPr id="8" name="Picture 2"/>
          <p:cNvPicPr>
            <a:picLocks noChangeAspect="1" noChangeArrowheads="1"/>
          </p:cNvPicPr>
          <p:nvPr/>
        </p:nvPicPr>
        <p:blipFill>
          <a:blip r:embed="rId2" cstate="print"/>
          <a:srcRect/>
          <a:stretch>
            <a:fillRect/>
          </a:stretch>
        </p:blipFill>
        <p:spPr bwMode="auto">
          <a:xfrm>
            <a:off x="1911258" y="1524000"/>
            <a:ext cx="5321484" cy="3496390"/>
          </a:xfrm>
          <a:prstGeom prst="rect">
            <a:avLst/>
          </a:prstGeom>
          <a:noFill/>
          <a:ln w="9525">
            <a:noFill/>
            <a:miter lim="800000"/>
            <a:headEnd/>
            <a:tailEnd/>
          </a:ln>
          <a:effectLst/>
        </p:spPr>
      </p:pic>
      <p:sp>
        <p:nvSpPr>
          <p:cNvPr id="9" name="TextBox 8"/>
          <p:cNvSpPr txBox="1"/>
          <p:nvPr/>
        </p:nvSpPr>
        <p:spPr>
          <a:xfrm>
            <a:off x="2022429" y="6019800"/>
            <a:ext cx="5099142" cy="276999"/>
          </a:xfrm>
          <a:prstGeom prst="rect">
            <a:avLst/>
          </a:prstGeom>
          <a:noFill/>
        </p:spPr>
        <p:txBody>
          <a:bodyPr wrap="square" rtlCol="0">
            <a:spAutoFit/>
          </a:bodyPr>
          <a:lstStyle/>
          <a:p>
            <a:pPr algn="ctr"/>
            <a:r>
              <a:rPr lang="en-US" sz="1200" dirty="0" smtClean="0"/>
              <a:t>(image </a:t>
            </a:r>
            <a:r>
              <a:rPr lang="en-US" sz="1200" dirty="0"/>
              <a:t>copied </a:t>
            </a:r>
            <a:r>
              <a:rPr lang="en-US" sz="1200" dirty="0" smtClean="0"/>
              <a:t>from Dinesh </a:t>
            </a:r>
            <a:r>
              <a:rPr lang="en-US" sz="1200" dirty="0" err="1" smtClean="0"/>
              <a:t>Bhat’s</a:t>
            </a:r>
            <a:r>
              <a:rPr lang="en-US" sz="1200" dirty="0" smtClean="0"/>
              <a:t> 2010 presentation)</a:t>
            </a:r>
            <a:endParaRPr lang="en-US" sz="1200" dirty="0"/>
          </a:p>
        </p:txBody>
      </p:sp>
      <p:sp>
        <p:nvSpPr>
          <p:cNvPr id="11" name="TextBox 10"/>
          <p:cNvSpPr txBox="1"/>
          <p:nvPr/>
        </p:nvSpPr>
        <p:spPr>
          <a:xfrm>
            <a:off x="6701672" y="4754166"/>
            <a:ext cx="1295400" cy="307777"/>
          </a:xfrm>
          <a:prstGeom prst="rect">
            <a:avLst/>
          </a:prstGeom>
          <a:noFill/>
        </p:spPr>
        <p:txBody>
          <a:bodyPr wrap="square" rtlCol="0">
            <a:spAutoFit/>
          </a:bodyPr>
          <a:lstStyle/>
          <a:p>
            <a:r>
              <a:rPr lang="en-US" sz="1400" dirty="0" smtClean="0"/>
              <a:t>inconsistent</a:t>
            </a:r>
            <a:endParaRPr lang="en-US" sz="1400" dirty="0"/>
          </a:p>
        </p:txBody>
      </p:sp>
      <p:cxnSp>
        <p:nvCxnSpPr>
          <p:cNvPr id="13" name="Straight Arrow Connector 12"/>
          <p:cNvCxnSpPr>
            <a:stCxn id="11" idx="1"/>
          </p:cNvCxnSpPr>
          <p:nvPr/>
        </p:nvCxnSpPr>
        <p:spPr>
          <a:xfrm flipH="1" flipV="1">
            <a:off x="6324600" y="4780711"/>
            <a:ext cx="377072" cy="1273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895600" y="4754166"/>
            <a:ext cx="1219200" cy="307777"/>
          </a:xfrm>
          <a:prstGeom prst="rect">
            <a:avLst/>
          </a:prstGeom>
          <a:noFill/>
        </p:spPr>
        <p:txBody>
          <a:bodyPr wrap="square" rtlCol="0">
            <a:spAutoFit/>
          </a:bodyPr>
          <a:lstStyle/>
          <a:p>
            <a:pPr algn="r"/>
            <a:r>
              <a:rPr lang="en-US" sz="1400" dirty="0" smtClean="0"/>
              <a:t>consistent</a:t>
            </a:r>
            <a:endParaRPr lang="en-US" sz="1400" dirty="0"/>
          </a:p>
        </p:txBody>
      </p:sp>
      <p:cxnSp>
        <p:nvCxnSpPr>
          <p:cNvPr id="17" name="Straight Arrow Connector 16"/>
          <p:cNvCxnSpPr>
            <a:stCxn id="15" idx="3"/>
          </p:cNvCxnSpPr>
          <p:nvPr/>
        </p:nvCxnSpPr>
        <p:spPr>
          <a:xfrm flipV="1">
            <a:off x="4114800" y="4780711"/>
            <a:ext cx="381000" cy="1273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9609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sp>
        <p:nvSpPr>
          <p:cNvPr id="3" name="Content Placeholder 2"/>
          <p:cNvSpPr>
            <a:spLocks noGrp="1"/>
          </p:cNvSpPr>
          <p:nvPr>
            <p:ph idx="1"/>
          </p:nvPr>
        </p:nvSpPr>
        <p:spPr/>
        <p:txBody>
          <a:bodyPr/>
          <a:lstStyle/>
          <a:p>
            <a:r>
              <a:rPr lang="en-US" dirty="0" smtClean="0"/>
              <a:t>Send a </a:t>
            </a:r>
            <a:r>
              <a:rPr lang="en-US" i="1" dirty="0" smtClean="0"/>
              <a:t>marker</a:t>
            </a:r>
            <a:r>
              <a:rPr lang="en-US" dirty="0" smtClean="0"/>
              <a:t> along all channels immediately after recording state</a:t>
            </a:r>
          </a:p>
          <a:p>
            <a:r>
              <a:rPr lang="en-US" dirty="0" smtClean="0"/>
              <a:t>Upon receipt of a marker along channel </a:t>
            </a:r>
            <a:r>
              <a:rPr lang="en-US" i="1" dirty="0" smtClean="0"/>
              <a:t>c</a:t>
            </a:r>
            <a:r>
              <a:rPr lang="en-US" dirty="0" smtClean="0"/>
              <a:t>:</a:t>
            </a:r>
          </a:p>
          <a:p>
            <a:pPr lvl="1"/>
            <a:r>
              <a:rPr lang="en-US" dirty="0" smtClean="0"/>
              <a:t>Record process state if not already recorded</a:t>
            </a:r>
          </a:p>
          <a:p>
            <a:pPr lvl="1"/>
            <a:r>
              <a:rPr lang="en-US" dirty="0" smtClean="0"/>
              <a:t>Record state of </a:t>
            </a:r>
            <a:r>
              <a:rPr lang="en-US" i="1" dirty="0" smtClean="0"/>
              <a:t>c</a:t>
            </a:r>
            <a:r>
              <a:rPr lang="en-US" dirty="0" smtClean="0"/>
              <a:t> as all messages received between recording process state and receiving marker</a:t>
            </a:r>
          </a:p>
          <a:p>
            <a:r>
              <a:rPr lang="en-US" dirty="0" smtClean="0"/>
              <a:t>Eventually markers will reach all processes, so all state will be recorded</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24</a:t>
            </a:fld>
            <a:endParaRPr lang="en-US"/>
          </a:p>
        </p:txBody>
      </p:sp>
    </p:spTree>
    <p:extLst>
      <p:ext uri="{BB962C8B-B14F-4D97-AF65-F5344CB8AC3E}">
        <p14:creationId xmlns:p14="http://schemas.microsoft.com/office/powerpoint/2010/main" val="670684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Graph of processes is strongly connected</a:t>
            </a:r>
          </a:p>
          <a:p>
            <a:pPr lvl="1"/>
            <a:r>
              <a:rPr lang="en-US" dirty="0" smtClean="0"/>
              <a:t>If your network is really Ethernet, it is</a:t>
            </a:r>
          </a:p>
          <a:p>
            <a:r>
              <a:rPr lang="en-US" dirty="0" smtClean="0"/>
              <a:t>Processes can atomically record their own state</a:t>
            </a:r>
          </a:p>
          <a:p>
            <a:r>
              <a:rPr lang="en-US" dirty="0" smtClean="0"/>
              <a:t>Processes keep log of messages received</a:t>
            </a:r>
          </a:p>
          <a:p>
            <a:r>
              <a:rPr lang="en-US" dirty="0" smtClean="0"/>
              <a:t>Processes do not fail</a:t>
            </a:r>
          </a:p>
          <a:p>
            <a:r>
              <a:rPr lang="en-US" dirty="0" smtClean="0"/>
              <a:t>Channels are still reliable and FIFO</a:t>
            </a:r>
          </a:p>
          <a:p>
            <a:r>
              <a:rPr lang="en-US" dirty="0" smtClean="0"/>
              <a:t>There is some way to collect the snapshot from all nodes once done recording</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25</a:t>
            </a:fld>
            <a:endParaRPr lang="en-US"/>
          </a:p>
        </p:txBody>
      </p:sp>
    </p:spTree>
    <p:extLst>
      <p:ext uri="{BB962C8B-B14F-4D97-AF65-F5344CB8AC3E}">
        <p14:creationId xmlns:p14="http://schemas.microsoft.com/office/powerpoint/2010/main" val="24244152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26</a:t>
            </a:fld>
            <a:endParaRPr lang="en-US"/>
          </a:p>
        </p:txBody>
      </p:sp>
      <p:sp>
        <p:nvSpPr>
          <p:cNvPr id="7" name="Oval 6"/>
          <p:cNvSpPr/>
          <p:nvPr/>
        </p:nvSpPr>
        <p:spPr>
          <a:xfrm>
            <a:off x="2872783" y="2345703"/>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8" name="Oval 7"/>
          <p:cNvSpPr/>
          <p:nvPr/>
        </p:nvSpPr>
        <p:spPr>
          <a:xfrm>
            <a:off x="5769790" y="2689448"/>
            <a:ext cx="609600" cy="609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q</a:t>
            </a:r>
          </a:p>
        </p:txBody>
      </p:sp>
      <p:sp>
        <p:nvSpPr>
          <p:cNvPr id="9" name="Oval 8"/>
          <p:cNvSpPr/>
          <p:nvPr/>
        </p:nvSpPr>
        <p:spPr>
          <a:xfrm>
            <a:off x="3479386" y="4174503"/>
            <a:ext cx="609600" cy="609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a:t>
            </a:r>
          </a:p>
        </p:txBody>
      </p:sp>
      <p:cxnSp>
        <p:nvCxnSpPr>
          <p:cNvPr id="14" name="Straight Arrow Connector 13"/>
          <p:cNvCxnSpPr>
            <a:stCxn id="17" idx="1"/>
          </p:cNvCxnSpPr>
          <p:nvPr/>
        </p:nvCxnSpPr>
        <p:spPr>
          <a:xfrm flipH="1" flipV="1">
            <a:off x="3482383" y="2802903"/>
            <a:ext cx="1685710" cy="13084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8" idx="4"/>
            <a:endCxn id="17" idx="7"/>
          </p:cNvCxnSpPr>
          <p:nvPr/>
        </p:nvCxnSpPr>
        <p:spPr>
          <a:xfrm flipH="1">
            <a:off x="5599145" y="3299048"/>
            <a:ext cx="475445" cy="8123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17" idx="0"/>
          </p:cNvCxnSpPr>
          <p:nvPr/>
        </p:nvCxnSpPr>
        <p:spPr>
          <a:xfrm flipH="1">
            <a:off x="5383619" y="3209774"/>
            <a:ext cx="475445" cy="812329"/>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38" name="Straight Arrow Connector 37"/>
          <p:cNvCxnSpPr>
            <a:cxnSpLocks noChangeAspect="1"/>
            <a:stCxn id="9" idx="0"/>
            <a:endCxn id="7" idx="4"/>
          </p:cNvCxnSpPr>
          <p:nvPr/>
        </p:nvCxnSpPr>
        <p:spPr>
          <a:xfrm flipH="1" flipV="1">
            <a:off x="3177583" y="2955303"/>
            <a:ext cx="606603" cy="121920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7" name="Oval 16"/>
          <p:cNvSpPr/>
          <p:nvPr/>
        </p:nvSpPr>
        <p:spPr>
          <a:xfrm>
            <a:off x="5078819" y="4022103"/>
            <a:ext cx="609600" cy="609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a:t>
            </a:r>
            <a:endParaRPr lang="en-US" dirty="0"/>
          </a:p>
        </p:txBody>
      </p:sp>
      <p:cxnSp>
        <p:nvCxnSpPr>
          <p:cNvPr id="18" name="Straight Arrow Connector 17"/>
          <p:cNvCxnSpPr>
            <a:stCxn id="9" idx="6"/>
            <a:endCxn id="17" idx="2"/>
          </p:cNvCxnSpPr>
          <p:nvPr/>
        </p:nvCxnSpPr>
        <p:spPr>
          <a:xfrm flipV="1">
            <a:off x="4088986" y="4326903"/>
            <a:ext cx="989833"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3" name="Oval 32"/>
          <p:cNvSpPr/>
          <p:nvPr/>
        </p:nvSpPr>
        <p:spPr>
          <a:xfrm>
            <a:off x="5836867" y="3536892"/>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2</a:t>
            </a:r>
            <a:endParaRPr lang="en-US" sz="1100" dirty="0"/>
          </a:p>
        </p:txBody>
      </p:sp>
      <p:sp>
        <p:nvSpPr>
          <p:cNvPr id="34" name="Oval 33"/>
          <p:cNvSpPr/>
          <p:nvPr/>
        </p:nvSpPr>
        <p:spPr>
          <a:xfrm>
            <a:off x="3340969" y="3376460"/>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1</a:t>
            </a:r>
            <a:endParaRPr lang="en-US" sz="1100" dirty="0"/>
          </a:p>
        </p:txBody>
      </p:sp>
      <p:sp>
        <p:nvSpPr>
          <p:cNvPr id="31" name="TextBox 30"/>
          <p:cNvSpPr txBox="1"/>
          <p:nvPr/>
        </p:nvSpPr>
        <p:spPr>
          <a:xfrm>
            <a:off x="1981200" y="5410200"/>
            <a:ext cx="5181600" cy="276999"/>
          </a:xfrm>
          <a:prstGeom prst="rect">
            <a:avLst/>
          </a:prstGeom>
          <a:noFill/>
        </p:spPr>
        <p:txBody>
          <a:bodyPr wrap="square" rtlCol="0">
            <a:spAutoFit/>
          </a:bodyPr>
          <a:lstStyle/>
          <a:p>
            <a:pPr algn="ctr"/>
            <a:r>
              <a:rPr lang="en-US" sz="1200" dirty="0" smtClean="0"/>
              <a:t>(shamelessly stolen from Isaac’s presentation last year)</a:t>
            </a:r>
            <a:endParaRPr lang="en-US" sz="1200" dirty="0"/>
          </a:p>
        </p:txBody>
      </p:sp>
    </p:spTree>
    <p:extLst>
      <p:ext uri="{BB962C8B-B14F-4D97-AF65-F5344CB8AC3E}">
        <p14:creationId xmlns:p14="http://schemas.microsoft.com/office/powerpoint/2010/main" val="3806181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27</a:t>
            </a:fld>
            <a:endParaRPr lang="en-US"/>
          </a:p>
        </p:txBody>
      </p:sp>
      <p:sp>
        <p:nvSpPr>
          <p:cNvPr id="7" name="Oval 6"/>
          <p:cNvSpPr/>
          <p:nvPr/>
        </p:nvSpPr>
        <p:spPr>
          <a:xfrm>
            <a:off x="2872783" y="2345703"/>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8" name="Oval 7"/>
          <p:cNvSpPr/>
          <p:nvPr/>
        </p:nvSpPr>
        <p:spPr>
          <a:xfrm>
            <a:off x="5769790" y="2689448"/>
            <a:ext cx="609600" cy="609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q</a:t>
            </a:r>
          </a:p>
        </p:txBody>
      </p:sp>
      <p:sp>
        <p:nvSpPr>
          <p:cNvPr id="9" name="Oval 8"/>
          <p:cNvSpPr/>
          <p:nvPr/>
        </p:nvSpPr>
        <p:spPr>
          <a:xfrm>
            <a:off x="3479386" y="4174503"/>
            <a:ext cx="609600" cy="609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a:t>
            </a:r>
          </a:p>
        </p:txBody>
      </p:sp>
      <p:cxnSp>
        <p:nvCxnSpPr>
          <p:cNvPr id="14" name="Straight Arrow Connector 13"/>
          <p:cNvCxnSpPr>
            <a:stCxn id="17" idx="1"/>
          </p:cNvCxnSpPr>
          <p:nvPr/>
        </p:nvCxnSpPr>
        <p:spPr>
          <a:xfrm flipH="1" flipV="1">
            <a:off x="3482383" y="2802903"/>
            <a:ext cx="1685710" cy="13084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8" idx="4"/>
            <a:endCxn id="17" idx="7"/>
          </p:cNvCxnSpPr>
          <p:nvPr/>
        </p:nvCxnSpPr>
        <p:spPr>
          <a:xfrm flipH="1">
            <a:off x="5599145" y="3299048"/>
            <a:ext cx="475445" cy="8123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17" idx="0"/>
          </p:cNvCxnSpPr>
          <p:nvPr/>
        </p:nvCxnSpPr>
        <p:spPr>
          <a:xfrm flipH="1">
            <a:off x="5383619" y="3209774"/>
            <a:ext cx="475445" cy="812329"/>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38" name="Straight Arrow Connector 37"/>
          <p:cNvCxnSpPr>
            <a:cxnSpLocks noChangeAspect="1"/>
            <a:stCxn id="9" idx="0"/>
            <a:endCxn id="7" idx="4"/>
          </p:cNvCxnSpPr>
          <p:nvPr/>
        </p:nvCxnSpPr>
        <p:spPr>
          <a:xfrm flipH="1" flipV="1">
            <a:off x="3177583" y="2955303"/>
            <a:ext cx="606603" cy="121920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7" name="Oval 16"/>
          <p:cNvSpPr/>
          <p:nvPr/>
        </p:nvSpPr>
        <p:spPr>
          <a:xfrm>
            <a:off x="5078819" y="4022103"/>
            <a:ext cx="609600" cy="609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a:t>
            </a:r>
            <a:endParaRPr lang="en-US" dirty="0"/>
          </a:p>
        </p:txBody>
      </p:sp>
      <p:cxnSp>
        <p:nvCxnSpPr>
          <p:cNvPr id="18" name="Straight Arrow Connector 17"/>
          <p:cNvCxnSpPr>
            <a:stCxn id="9" idx="6"/>
            <a:endCxn id="17" idx="2"/>
          </p:cNvCxnSpPr>
          <p:nvPr/>
        </p:nvCxnSpPr>
        <p:spPr>
          <a:xfrm flipV="1">
            <a:off x="4088986" y="4326903"/>
            <a:ext cx="989833"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Oval 29"/>
          <p:cNvSpPr/>
          <p:nvPr/>
        </p:nvSpPr>
        <p:spPr>
          <a:xfrm>
            <a:off x="3340969" y="3376460"/>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1</a:t>
            </a:r>
            <a:endParaRPr lang="en-US" dirty="0"/>
          </a:p>
        </p:txBody>
      </p:sp>
      <p:sp>
        <p:nvSpPr>
          <p:cNvPr id="33" name="Oval 32"/>
          <p:cNvSpPr/>
          <p:nvPr/>
        </p:nvSpPr>
        <p:spPr>
          <a:xfrm>
            <a:off x="5836867" y="3536892"/>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2</a:t>
            </a:r>
            <a:endParaRPr lang="en-US" sz="1600" dirty="0"/>
          </a:p>
        </p:txBody>
      </p:sp>
      <p:sp>
        <p:nvSpPr>
          <p:cNvPr id="3" name="Rectangle 2"/>
          <p:cNvSpPr/>
          <p:nvPr/>
        </p:nvSpPr>
        <p:spPr>
          <a:xfrm>
            <a:off x="2753110" y="4631703"/>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r</a:t>
            </a:r>
            <a:r>
              <a:rPr lang="en-US" sz="1000" dirty="0" smtClean="0"/>
              <a:t>’s state</a:t>
            </a:r>
            <a:endParaRPr lang="en-US" sz="1000" dirty="0"/>
          </a:p>
        </p:txBody>
      </p:sp>
      <p:sp>
        <p:nvSpPr>
          <p:cNvPr id="10" name="Oval 9"/>
          <p:cNvSpPr/>
          <p:nvPr/>
        </p:nvSpPr>
        <p:spPr>
          <a:xfrm>
            <a:off x="4325238" y="4326903"/>
            <a:ext cx="170562" cy="17056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913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28</a:t>
            </a:fld>
            <a:endParaRPr lang="en-US"/>
          </a:p>
        </p:txBody>
      </p:sp>
      <p:sp>
        <p:nvSpPr>
          <p:cNvPr id="7" name="Oval 6"/>
          <p:cNvSpPr/>
          <p:nvPr/>
        </p:nvSpPr>
        <p:spPr>
          <a:xfrm>
            <a:off x="2872783" y="2345703"/>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8" name="Oval 7"/>
          <p:cNvSpPr/>
          <p:nvPr/>
        </p:nvSpPr>
        <p:spPr>
          <a:xfrm>
            <a:off x="5769790" y="2689448"/>
            <a:ext cx="609600" cy="609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q</a:t>
            </a:r>
          </a:p>
        </p:txBody>
      </p:sp>
      <p:sp>
        <p:nvSpPr>
          <p:cNvPr id="9" name="Oval 8"/>
          <p:cNvSpPr/>
          <p:nvPr/>
        </p:nvSpPr>
        <p:spPr>
          <a:xfrm>
            <a:off x="3479386" y="4174503"/>
            <a:ext cx="609600" cy="609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a:t>
            </a:r>
          </a:p>
        </p:txBody>
      </p:sp>
      <p:cxnSp>
        <p:nvCxnSpPr>
          <p:cNvPr id="14" name="Straight Arrow Connector 13"/>
          <p:cNvCxnSpPr>
            <a:stCxn id="17" idx="1"/>
          </p:cNvCxnSpPr>
          <p:nvPr/>
        </p:nvCxnSpPr>
        <p:spPr>
          <a:xfrm flipH="1" flipV="1">
            <a:off x="3482383" y="2802903"/>
            <a:ext cx="1685710" cy="13084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8" idx="4"/>
            <a:endCxn id="17" idx="7"/>
          </p:cNvCxnSpPr>
          <p:nvPr/>
        </p:nvCxnSpPr>
        <p:spPr>
          <a:xfrm flipH="1">
            <a:off x="5599145" y="3299048"/>
            <a:ext cx="475445" cy="8123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17" idx="0"/>
          </p:cNvCxnSpPr>
          <p:nvPr/>
        </p:nvCxnSpPr>
        <p:spPr>
          <a:xfrm flipH="1">
            <a:off x="5383619" y="3209774"/>
            <a:ext cx="475445" cy="812329"/>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38" name="Straight Arrow Connector 37"/>
          <p:cNvCxnSpPr>
            <a:cxnSpLocks noChangeAspect="1"/>
            <a:stCxn id="9" idx="0"/>
            <a:endCxn id="7" idx="4"/>
          </p:cNvCxnSpPr>
          <p:nvPr/>
        </p:nvCxnSpPr>
        <p:spPr>
          <a:xfrm flipH="1" flipV="1">
            <a:off x="3177583" y="2955303"/>
            <a:ext cx="606603" cy="121920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7" name="Oval 16"/>
          <p:cNvSpPr/>
          <p:nvPr/>
        </p:nvSpPr>
        <p:spPr>
          <a:xfrm>
            <a:off x="5078819" y="4022103"/>
            <a:ext cx="609600" cy="609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a:t>
            </a:r>
            <a:endParaRPr lang="en-US" dirty="0"/>
          </a:p>
        </p:txBody>
      </p:sp>
      <p:cxnSp>
        <p:nvCxnSpPr>
          <p:cNvPr id="18" name="Straight Arrow Connector 17"/>
          <p:cNvCxnSpPr>
            <a:stCxn id="9" idx="6"/>
            <a:endCxn id="17" idx="2"/>
          </p:cNvCxnSpPr>
          <p:nvPr/>
        </p:nvCxnSpPr>
        <p:spPr>
          <a:xfrm flipV="1">
            <a:off x="4088986" y="4326903"/>
            <a:ext cx="989833"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Oval 29"/>
          <p:cNvSpPr/>
          <p:nvPr/>
        </p:nvSpPr>
        <p:spPr>
          <a:xfrm>
            <a:off x="3340969" y="3376460"/>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1</a:t>
            </a:r>
            <a:endParaRPr lang="en-US" sz="1100" dirty="0"/>
          </a:p>
        </p:txBody>
      </p:sp>
      <p:sp>
        <p:nvSpPr>
          <p:cNvPr id="33" name="Oval 32"/>
          <p:cNvSpPr/>
          <p:nvPr/>
        </p:nvSpPr>
        <p:spPr>
          <a:xfrm>
            <a:off x="5726484" y="3721699"/>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2</a:t>
            </a:r>
            <a:endParaRPr lang="en-US" sz="1100" dirty="0"/>
          </a:p>
        </p:txBody>
      </p:sp>
      <p:sp>
        <p:nvSpPr>
          <p:cNvPr id="3" name="Rectangle 2"/>
          <p:cNvSpPr/>
          <p:nvPr/>
        </p:nvSpPr>
        <p:spPr>
          <a:xfrm>
            <a:off x="2753110" y="4631703"/>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r</a:t>
            </a:r>
            <a:r>
              <a:rPr lang="en-US" sz="1000" dirty="0" smtClean="0"/>
              <a:t>’s state</a:t>
            </a:r>
            <a:endParaRPr lang="en-US" sz="1000" dirty="0"/>
          </a:p>
        </p:txBody>
      </p:sp>
      <p:sp>
        <p:nvSpPr>
          <p:cNvPr id="20" name="Rectangle 19"/>
          <p:cNvSpPr/>
          <p:nvPr/>
        </p:nvSpPr>
        <p:spPr>
          <a:xfrm>
            <a:off x="5634885" y="4666783"/>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s’s state</a:t>
            </a:r>
            <a:endParaRPr lang="en-US" sz="1000" dirty="0"/>
          </a:p>
        </p:txBody>
      </p:sp>
      <p:sp>
        <p:nvSpPr>
          <p:cNvPr id="21" name="Oval 20"/>
          <p:cNvSpPr/>
          <p:nvPr/>
        </p:nvSpPr>
        <p:spPr>
          <a:xfrm>
            <a:off x="4474019" y="3551137"/>
            <a:ext cx="170562" cy="17056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502426" y="3544787"/>
            <a:ext cx="170562" cy="17056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878884" y="3462199"/>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3</a:t>
            </a:r>
            <a:endParaRPr lang="en-US" sz="1100" dirty="0"/>
          </a:p>
        </p:txBody>
      </p:sp>
    </p:spTree>
    <p:extLst>
      <p:ext uri="{BB962C8B-B14F-4D97-AF65-F5344CB8AC3E}">
        <p14:creationId xmlns:p14="http://schemas.microsoft.com/office/powerpoint/2010/main" val="973966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29</a:t>
            </a:fld>
            <a:endParaRPr lang="en-US"/>
          </a:p>
        </p:txBody>
      </p:sp>
      <p:sp>
        <p:nvSpPr>
          <p:cNvPr id="7" name="Oval 6"/>
          <p:cNvSpPr/>
          <p:nvPr/>
        </p:nvSpPr>
        <p:spPr>
          <a:xfrm>
            <a:off x="2872783" y="2345703"/>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8" name="Oval 7"/>
          <p:cNvSpPr/>
          <p:nvPr/>
        </p:nvSpPr>
        <p:spPr>
          <a:xfrm>
            <a:off x="5769790" y="2689448"/>
            <a:ext cx="609600" cy="609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q</a:t>
            </a:r>
          </a:p>
        </p:txBody>
      </p:sp>
      <p:sp>
        <p:nvSpPr>
          <p:cNvPr id="9" name="Oval 8"/>
          <p:cNvSpPr/>
          <p:nvPr/>
        </p:nvSpPr>
        <p:spPr>
          <a:xfrm>
            <a:off x="3479386" y="4174503"/>
            <a:ext cx="609600" cy="609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a:t>
            </a:r>
          </a:p>
        </p:txBody>
      </p:sp>
      <p:cxnSp>
        <p:nvCxnSpPr>
          <p:cNvPr id="14" name="Straight Arrow Connector 13"/>
          <p:cNvCxnSpPr>
            <a:stCxn id="17" idx="1"/>
          </p:cNvCxnSpPr>
          <p:nvPr/>
        </p:nvCxnSpPr>
        <p:spPr>
          <a:xfrm flipH="1" flipV="1">
            <a:off x="3482383" y="2802903"/>
            <a:ext cx="1685710" cy="13084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8" idx="4"/>
            <a:endCxn id="17" idx="7"/>
          </p:cNvCxnSpPr>
          <p:nvPr/>
        </p:nvCxnSpPr>
        <p:spPr>
          <a:xfrm flipH="1">
            <a:off x="5599145" y="3299048"/>
            <a:ext cx="475445" cy="8123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17" idx="0"/>
          </p:cNvCxnSpPr>
          <p:nvPr/>
        </p:nvCxnSpPr>
        <p:spPr>
          <a:xfrm flipH="1">
            <a:off x="5383619" y="3209774"/>
            <a:ext cx="475445" cy="812329"/>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38" name="Straight Arrow Connector 37"/>
          <p:cNvCxnSpPr>
            <a:cxnSpLocks noChangeAspect="1"/>
            <a:stCxn id="9" idx="0"/>
            <a:endCxn id="7" idx="4"/>
          </p:cNvCxnSpPr>
          <p:nvPr/>
        </p:nvCxnSpPr>
        <p:spPr>
          <a:xfrm flipH="1" flipV="1">
            <a:off x="3177583" y="2955303"/>
            <a:ext cx="606603" cy="121920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7" name="Oval 16"/>
          <p:cNvSpPr/>
          <p:nvPr/>
        </p:nvSpPr>
        <p:spPr>
          <a:xfrm>
            <a:off x="5078819" y="4022103"/>
            <a:ext cx="609600" cy="609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a:t>
            </a:r>
            <a:endParaRPr lang="en-US" dirty="0"/>
          </a:p>
        </p:txBody>
      </p:sp>
      <p:cxnSp>
        <p:nvCxnSpPr>
          <p:cNvPr id="18" name="Straight Arrow Connector 17"/>
          <p:cNvCxnSpPr>
            <a:stCxn id="9" idx="6"/>
            <a:endCxn id="17" idx="2"/>
          </p:cNvCxnSpPr>
          <p:nvPr/>
        </p:nvCxnSpPr>
        <p:spPr>
          <a:xfrm flipV="1">
            <a:off x="4088986" y="4326903"/>
            <a:ext cx="989833"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Oval 29"/>
          <p:cNvSpPr/>
          <p:nvPr/>
        </p:nvSpPr>
        <p:spPr>
          <a:xfrm>
            <a:off x="3340969" y="3376460"/>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1</a:t>
            </a:r>
            <a:endParaRPr lang="en-US" sz="1100" dirty="0"/>
          </a:p>
        </p:txBody>
      </p:sp>
      <p:sp>
        <p:nvSpPr>
          <p:cNvPr id="3" name="Rectangle 2"/>
          <p:cNvSpPr/>
          <p:nvPr/>
        </p:nvSpPr>
        <p:spPr>
          <a:xfrm>
            <a:off x="2753110" y="4631703"/>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r</a:t>
            </a:r>
            <a:r>
              <a:rPr lang="en-US" sz="1000" dirty="0" smtClean="0"/>
              <a:t>’s state</a:t>
            </a:r>
            <a:endParaRPr lang="en-US" sz="1000" dirty="0"/>
          </a:p>
        </p:txBody>
      </p:sp>
      <p:sp>
        <p:nvSpPr>
          <p:cNvPr id="20" name="Rectangle 19"/>
          <p:cNvSpPr/>
          <p:nvPr/>
        </p:nvSpPr>
        <p:spPr>
          <a:xfrm>
            <a:off x="5634885" y="4666783"/>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s’s state</a:t>
            </a:r>
            <a:endParaRPr lang="en-US" sz="1000" dirty="0"/>
          </a:p>
        </p:txBody>
      </p:sp>
      <p:sp>
        <p:nvSpPr>
          <p:cNvPr id="21" name="Oval 20"/>
          <p:cNvSpPr/>
          <p:nvPr/>
        </p:nvSpPr>
        <p:spPr>
          <a:xfrm>
            <a:off x="4474019" y="3551137"/>
            <a:ext cx="170562" cy="17056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502426" y="3544787"/>
            <a:ext cx="170562" cy="17056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878884" y="3462199"/>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3</a:t>
            </a:r>
            <a:endParaRPr lang="en-US" sz="1100" dirty="0"/>
          </a:p>
        </p:txBody>
      </p:sp>
      <p:sp>
        <p:nvSpPr>
          <p:cNvPr id="25" name="Rectangle 24"/>
          <p:cNvSpPr/>
          <p:nvPr/>
        </p:nvSpPr>
        <p:spPr>
          <a:xfrm>
            <a:off x="5753209" y="4439732"/>
            <a:ext cx="155448" cy="155448"/>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p>
        </p:txBody>
      </p:sp>
      <p:sp>
        <p:nvSpPr>
          <p:cNvPr id="33" name="Oval 32"/>
          <p:cNvSpPr/>
          <p:nvPr/>
        </p:nvSpPr>
        <p:spPr>
          <a:xfrm>
            <a:off x="5764643" y="4448876"/>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2</a:t>
            </a:r>
            <a:endParaRPr lang="en-US" sz="1100" dirty="0"/>
          </a:p>
        </p:txBody>
      </p:sp>
    </p:spTree>
    <p:extLst>
      <p:ext uri="{BB962C8B-B14F-4D97-AF65-F5344CB8AC3E}">
        <p14:creationId xmlns:p14="http://schemas.microsoft.com/office/powerpoint/2010/main" val="1837987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Leslie Lamport Invents Things</a:t>
            </a:r>
            <a:endParaRPr lang="en-US" dirty="0"/>
          </a:p>
        </p:txBody>
      </p:sp>
      <p:sp>
        <p:nvSpPr>
          <p:cNvPr id="7" name="Content Placeholder 6"/>
          <p:cNvSpPr>
            <a:spLocks noGrp="1"/>
          </p:cNvSpPr>
          <p:nvPr>
            <p:ph sz="half" idx="2"/>
          </p:nvPr>
        </p:nvSpPr>
        <p:spPr/>
        <p:txBody>
          <a:bodyPr/>
          <a:lstStyle/>
          <a:p>
            <a:r>
              <a:rPr lang="en-US" dirty="0" smtClean="0"/>
              <a:t>Two of the most influential papers in distributed systems</a:t>
            </a:r>
          </a:p>
          <a:p>
            <a:pPr marL="0" indent="0">
              <a:buNone/>
            </a:pPr>
            <a:endParaRPr lang="en-US" dirty="0" smtClean="0"/>
          </a:p>
          <a:p>
            <a:r>
              <a:rPr lang="en-US" dirty="0" smtClean="0"/>
              <a:t>Almost entirely original work by Leslie Lamport</a:t>
            </a:r>
          </a:p>
          <a:p>
            <a:endParaRPr lang="en-US" dirty="0" smtClean="0"/>
          </a:p>
          <a:p>
            <a:r>
              <a:rPr lang="en-US" dirty="0" smtClean="0"/>
              <a:t>Distributed Systems was still a brand-new field</a:t>
            </a:r>
          </a:p>
          <a:p>
            <a:pPr lvl="1"/>
            <a:r>
              <a:rPr lang="en-US" dirty="0" smtClean="0"/>
              <a:t>PODC not until 1982</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3</a:t>
            </a:fld>
            <a:endParaRPr lang="en-US"/>
          </a:p>
        </p:txBody>
      </p:sp>
      <p:pic>
        <p:nvPicPr>
          <p:cNvPr id="1029" name="Picture 5"/>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592592" y="1600200"/>
            <a:ext cx="358684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1629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30</a:t>
            </a:fld>
            <a:endParaRPr lang="en-US"/>
          </a:p>
        </p:txBody>
      </p:sp>
      <p:sp>
        <p:nvSpPr>
          <p:cNvPr id="7" name="Oval 6"/>
          <p:cNvSpPr/>
          <p:nvPr/>
        </p:nvSpPr>
        <p:spPr>
          <a:xfrm>
            <a:off x="2872783" y="2345703"/>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8" name="Oval 7"/>
          <p:cNvSpPr/>
          <p:nvPr/>
        </p:nvSpPr>
        <p:spPr>
          <a:xfrm>
            <a:off x="5769790" y="2689448"/>
            <a:ext cx="609600" cy="609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q</a:t>
            </a:r>
          </a:p>
        </p:txBody>
      </p:sp>
      <p:sp>
        <p:nvSpPr>
          <p:cNvPr id="9" name="Oval 8"/>
          <p:cNvSpPr/>
          <p:nvPr/>
        </p:nvSpPr>
        <p:spPr>
          <a:xfrm>
            <a:off x="3479386" y="4174503"/>
            <a:ext cx="609600" cy="609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a:t>
            </a:r>
          </a:p>
        </p:txBody>
      </p:sp>
      <p:cxnSp>
        <p:nvCxnSpPr>
          <p:cNvPr id="14" name="Straight Arrow Connector 13"/>
          <p:cNvCxnSpPr>
            <a:stCxn id="17" idx="1"/>
          </p:cNvCxnSpPr>
          <p:nvPr/>
        </p:nvCxnSpPr>
        <p:spPr>
          <a:xfrm flipH="1" flipV="1">
            <a:off x="3482383" y="2802903"/>
            <a:ext cx="1685710" cy="13084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8" idx="4"/>
            <a:endCxn id="17" idx="7"/>
          </p:cNvCxnSpPr>
          <p:nvPr/>
        </p:nvCxnSpPr>
        <p:spPr>
          <a:xfrm flipH="1">
            <a:off x="5599145" y="3299048"/>
            <a:ext cx="475445" cy="8123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17" idx="0"/>
          </p:cNvCxnSpPr>
          <p:nvPr/>
        </p:nvCxnSpPr>
        <p:spPr>
          <a:xfrm flipH="1">
            <a:off x="5383619" y="3209774"/>
            <a:ext cx="475445" cy="812329"/>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38" name="Straight Arrow Connector 37"/>
          <p:cNvCxnSpPr>
            <a:cxnSpLocks noChangeAspect="1"/>
            <a:stCxn id="9" idx="0"/>
            <a:endCxn id="7" idx="4"/>
          </p:cNvCxnSpPr>
          <p:nvPr/>
        </p:nvCxnSpPr>
        <p:spPr>
          <a:xfrm flipH="1" flipV="1">
            <a:off x="3177583" y="2955303"/>
            <a:ext cx="606603" cy="121920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7" name="Oval 16"/>
          <p:cNvSpPr/>
          <p:nvPr/>
        </p:nvSpPr>
        <p:spPr>
          <a:xfrm>
            <a:off x="5078819" y="4022103"/>
            <a:ext cx="609600" cy="609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a:t>
            </a:r>
            <a:endParaRPr lang="en-US" dirty="0"/>
          </a:p>
        </p:txBody>
      </p:sp>
      <p:cxnSp>
        <p:nvCxnSpPr>
          <p:cNvPr id="18" name="Straight Arrow Connector 17"/>
          <p:cNvCxnSpPr>
            <a:stCxn id="9" idx="6"/>
            <a:endCxn id="17" idx="2"/>
          </p:cNvCxnSpPr>
          <p:nvPr/>
        </p:nvCxnSpPr>
        <p:spPr>
          <a:xfrm flipV="1">
            <a:off x="4088986" y="4326903"/>
            <a:ext cx="989833"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Oval 29"/>
          <p:cNvSpPr/>
          <p:nvPr/>
        </p:nvSpPr>
        <p:spPr>
          <a:xfrm>
            <a:off x="3340969" y="3376460"/>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1</a:t>
            </a:r>
            <a:endParaRPr lang="en-US" sz="1100" dirty="0"/>
          </a:p>
        </p:txBody>
      </p:sp>
      <p:sp>
        <p:nvSpPr>
          <p:cNvPr id="3" name="Rectangle 2"/>
          <p:cNvSpPr/>
          <p:nvPr/>
        </p:nvSpPr>
        <p:spPr>
          <a:xfrm>
            <a:off x="2753110" y="4631703"/>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r</a:t>
            </a:r>
            <a:r>
              <a:rPr lang="en-US" sz="1000" dirty="0" smtClean="0"/>
              <a:t>’s state</a:t>
            </a:r>
            <a:endParaRPr lang="en-US" sz="1000" dirty="0"/>
          </a:p>
        </p:txBody>
      </p:sp>
      <p:sp>
        <p:nvSpPr>
          <p:cNvPr id="20" name="Rectangle 19"/>
          <p:cNvSpPr/>
          <p:nvPr/>
        </p:nvSpPr>
        <p:spPr>
          <a:xfrm>
            <a:off x="5634885" y="4666783"/>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s’s state</a:t>
            </a:r>
            <a:endParaRPr lang="en-US" sz="1000" dirty="0"/>
          </a:p>
        </p:txBody>
      </p:sp>
      <p:sp>
        <p:nvSpPr>
          <p:cNvPr id="21" name="Oval 20"/>
          <p:cNvSpPr/>
          <p:nvPr/>
        </p:nvSpPr>
        <p:spPr>
          <a:xfrm>
            <a:off x="4474019" y="3551137"/>
            <a:ext cx="170562" cy="17056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5452" y="3428339"/>
            <a:ext cx="170562" cy="17056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726484" y="3715349"/>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3</a:t>
            </a:r>
            <a:endParaRPr lang="en-US" sz="1100" dirty="0"/>
          </a:p>
        </p:txBody>
      </p:sp>
      <p:sp>
        <p:nvSpPr>
          <p:cNvPr id="25" name="Rectangle 24"/>
          <p:cNvSpPr/>
          <p:nvPr/>
        </p:nvSpPr>
        <p:spPr>
          <a:xfrm>
            <a:off x="5753209" y="4439732"/>
            <a:ext cx="155448" cy="155448"/>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p>
        </p:txBody>
      </p:sp>
      <p:sp>
        <p:nvSpPr>
          <p:cNvPr id="33" name="Oval 32"/>
          <p:cNvSpPr/>
          <p:nvPr/>
        </p:nvSpPr>
        <p:spPr>
          <a:xfrm>
            <a:off x="5764643" y="4448876"/>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2</a:t>
            </a:r>
            <a:endParaRPr lang="en-US" sz="1100" dirty="0"/>
          </a:p>
        </p:txBody>
      </p:sp>
      <p:sp>
        <p:nvSpPr>
          <p:cNvPr id="26" name="Rectangle 25"/>
          <p:cNvSpPr/>
          <p:nvPr/>
        </p:nvSpPr>
        <p:spPr>
          <a:xfrm>
            <a:off x="6477000" y="2356430"/>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q’s state</a:t>
            </a:r>
            <a:endParaRPr lang="en-US" sz="1000" dirty="0"/>
          </a:p>
        </p:txBody>
      </p:sp>
      <p:sp>
        <p:nvSpPr>
          <p:cNvPr id="27" name="Oval 26"/>
          <p:cNvSpPr/>
          <p:nvPr/>
        </p:nvSpPr>
        <p:spPr>
          <a:xfrm>
            <a:off x="4316529" y="4371152"/>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4</a:t>
            </a:r>
            <a:endParaRPr lang="en-US" sz="1100" dirty="0"/>
          </a:p>
        </p:txBody>
      </p:sp>
    </p:spTree>
    <p:extLst>
      <p:ext uri="{BB962C8B-B14F-4D97-AF65-F5344CB8AC3E}">
        <p14:creationId xmlns:p14="http://schemas.microsoft.com/office/powerpoint/2010/main" val="3543361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31</a:t>
            </a:fld>
            <a:endParaRPr lang="en-US"/>
          </a:p>
        </p:txBody>
      </p:sp>
      <p:sp>
        <p:nvSpPr>
          <p:cNvPr id="7" name="Oval 6"/>
          <p:cNvSpPr/>
          <p:nvPr/>
        </p:nvSpPr>
        <p:spPr>
          <a:xfrm>
            <a:off x="2872783" y="2345703"/>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8" name="Oval 7"/>
          <p:cNvSpPr/>
          <p:nvPr/>
        </p:nvSpPr>
        <p:spPr>
          <a:xfrm>
            <a:off x="5769790" y="2689448"/>
            <a:ext cx="609600" cy="609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q</a:t>
            </a:r>
          </a:p>
        </p:txBody>
      </p:sp>
      <p:sp>
        <p:nvSpPr>
          <p:cNvPr id="9" name="Oval 8"/>
          <p:cNvSpPr/>
          <p:nvPr/>
        </p:nvSpPr>
        <p:spPr>
          <a:xfrm>
            <a:off x="3479386" y="4174503"/>
            <a:ext cx="609600" cy="609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a:t>
            </a:r>
          </a:p>
        </p:txBody>
      </p:sp>
      <p:cxnSp>
        <p:nvCxnSpPr>
          <p:cNvPr id="14" name="Straight Arrow Connector 13"/>
          <p:cNvCxnSpPr>
            <a:stCxn id="17" idx="1"/>
          </p:cNvCxnSpPr>
          <p:nvPr/>
        </p:nvCxnSpPr>
        <p:spPr>
          <a:xfrm flipH="1" flipV="1">
            <a:off x="3482383" y="2802903"/>
            <a:ext cx="1685710" cy="13084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8" idx="4"/>
            <a:endCxn id="17" idx="7"/>
          </p:cNvCxnSpPr>
          <p:nvPr/>
        </p:nvCxnSpPr>
        <p:spPr>
          <a:xfrm flipH="1">
            <a:off x="5599145" y="3299048"/>
            <a:ext cx="475445" cy="8123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17" idx="0"/>
          </p:cNvCxnSpPr>
          <p:nvPr/>
        </p:nvCxnSpPr>
        <p:spPr>
          <a:xfrm flipH="1">
            <a:off x="5383619" y="3209774"/>
            <a:ext cx="475445" cy="812329"/>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38" name="Straight Arrow Connector 37"/>
          <p:cNvCxnSpPr>
            <a:cxnSpLocks noChangeAspect="1"/>
            <a:stCxn id="9" idx="0"/>
            <a:endCxn id="7" idx="4"/>
          </p:cNvCxnSpPr>
          <p:nvPr/>
        </p:nvCxnSpPr>
        <p:spPr>
          <a:xfrm flipH="1" flipV="1">
            <a:off x="3177583" y="2955303"/>
            <a:ext cx="606603" cy="121920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7" name="Oval 16"/>
          <p:cNvSpPr/>
          <p:nvPr/>
        </p:nvSpPr>
        <p:spPr>
          <a:xfrm>
            <a:off x="5078819" y="4022103"/>
            <a:ext cx="609600" cy="609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a:t>
            </a:r>
            <a:endParaRPr lang="en-US" dirty="0"/>
          </a:p>
        </p:txBody>
      </p:sp>
      <p:cxnSp>
        <p:nvCxnSpPr>
          <p:cNvPr id="18" name="Straight Arrow Connector 17"/>
          <p:cNvCxnSpPr>
            <a:stCxn id="9" idx="6"/>
            <a:endCxn id="17" idx="2"/>
          </p:cNvCxnSpPr>
          <p:nvPr/>
        </p:nvCxnSpPr>
        <p:spPr>
          <a:xfrm flipV="1">
            <a:off x="4088986" y="4326903"/>
            <a:ext cx="989833"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Oval 29"/>
          <p:cNvSpPr/>
          <p:nvPr/>
        </p:nvSpPr>
        <p:spPr>
          <a:xfrm>
            <a:off x="3473549" y="3615938"/>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1</a:t>
            </a:r>
            <a:endParaRPr lang="en-US" sz="1100" dirty="0"/>
          </a:p>
        </p:txBody>
      </p:sp>
      <p:sp>
        <p:nvSpPr>
          <p:cNvPr id="3" name="Rectangle 2"/>
          <p:cNvSpPr/>
          <p:nvPr/>
        </p:nvSpPr>
        <p:spPr>
          <a:xfrm>
            <a:off x="2753110" y="4631703"/>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r</a:t>
            </a:r>
            <a:r>
              <a:rPr lang="en-US" sz="1000" dirty="0" smtClean="0"/>
              <a:t>’s state</a:t>
            </a:r>
            <a:endParaRPr lang="en-US" sz="1000" dirty="0"/>
          </a:p>
        </p:txBody>
      </p:sp>
      <p:sp>
        <p:nvSpPr>
          <p:cNvPr id="20" name="Rectangle 19"/>
          <p:cNvSpPr/>
          <p:nvPr/>
        </p:nvSpPr>
        <p:spPr>
          <a:xfrm>
            <a:off x="5634885" y="4666783"/>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s’s state</a:t>
            </a:r>
            <a:endParaRPr lang="en-US" sz="1000" dirty="0"/>
          </a:p>
        </p:txBody>
      </p:sp>
      <p:sp>
        <p:nvSpPr>
          <p:cNvPr id="21" name="Oval 20"/>
          <p:cNvSpPr/>
          <p:nvPr/>
        </p:nvSpPr>
        <p:spPr>
          <a:xfrm>
            <a:off x="3255688" y="3205898"/>
            <a:ext cx="170562" cy="17056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5452" y="3428339"/>
            <a:ext cx="170562" cy="17056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726484" y="3715349"/>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3</a:t>
            </a:r>
            <a:endParaRPr lang="en-US" sz="1100" dirty="0"/>
          </a:p>
        </p:txBody>
      </p:sp>
      <p:sp>
        <p:nvSpPr>
          <p:cNvPr id="25" name="Rectangle 24"/>
          <p:cNvSpPr/>
          <p:nvPr/>
        </p:nvSpPr>
        <p:spPr>
          <a:xfrm>
            <a:off x="5753209" y="4439732"/>
            <a:ext cx="155448" cy="155448"/>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p>
        </p:txBody>
      </p:sp>
      <p:sp>
        <p:nvSpPr>
          <p:cNvPr id="33" name="Oval 32"/>
          <p:cNvSpPr/>
          <p:nvPr/>
        </p:nvSpPr>
        <p:spPr>
          <a:xfrm>
            <a:off x="5764643" y="4448876"/>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2</a:t>
            </a:r>
            <a:endParaRPr lang="en-US" sz="1100" dirty="0"/>
          </a:p>
        </p:txBody>
      </p:sp>
      <p:sp>
        <p:nvSpPr>
          <p:cNvPr id="26" name="Rectangle 25"/>
          <p:cNvSpPr/>
          <p:nvPr/>
        </p:nvSpPr>
        <p:spPr>
          <a:xfrm>
            <a:off x="6477000" y="2356430"/>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q’s state</a:t>
            </a:r>
            <a:endParaRPr lang="en-US" sz="1000" dirty="0"/>
          </a:p>
        </p:txBody>
      </p:sp>
      <p:sp>
        <p:nvSpPr>
          <p:cNvPr id="28" name="Rectangle 27"/>
          <p:cNvSpPr/>
          <p:nvPr/>
        </p:nvSpPr>
        <p:spPr>
          <a:xfrm>
            <a:off x="2057400" y="2302497"/>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p’s state</a:t>
            </a:r>
            <a:endParaRPr lang="en-US" sz="1000" dirty="0"/>
          </a:p>
        </p:txBody>
      </p:sp>
    </p:spTree>
    <p:extLst>
      <p:ext uri="{BB962C8B-B14F-4D97-AF65-F5344CB8AC3E}">
        <p14:creationId xmlns:p14="http://schemas.microsoft.com/office/powerpoint/2010/main" val="38040459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32</a:t>
            </a:fld>
            <a:endParaRPr lang="en-US"/>
          </a:p>
        </p:txBody>
      </p:sp>
      <p:sp>
        <p:nvSpPr>
          <p:cNvPr id="7" name="Oval 6"/>
          <p:cNvSpPr/>
          <p:nvPr/>
        </p:nvSpPr>
        <p:spPr>
          <a:xfrm>
            <a:off x="2872783" y="2345703"/>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8" name="Oval 7"/>
          <p:cNvSpPr/>
          <p:nvPr/>
        </p:nvSpPr>
        <p:spPr>
          <a:xfrm>
            <a:off x="5769790" y="2689448"/>
            <a:ext cx="609600" cy="609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q</a:t>
            </a:r>
          </a:p>
        </p:txBody>
      </p:sp>
      <p:sp>
        <p:nvSpPr>
          <p:cNvPr id="9" name="Oval 8"/>
          <p:cNvSpPr/>
          <p:nvPr/>
        </p:nvSpPr>
        <p:spPr>
          <a:xfrm>
            <a:off x="3479386" y="4174503"/>
            <a:ext cx="609600" cy="609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a:t>
            </a:r>
          </a:p>
        </p:txBody>
      </p:sp>
      <p:cxnSp>
        <p:nvCxnSpPr>
          <p:cNvPr id="14" name="Straight Arrow Connector 13"/>
          <p:cNvCxnSpPr>
            <a:stCxn id="17" idx="1"/>
          </p:cNvCxnSpPr>
          <p:nvPr/>
        </p:nvCxnSpPr>
        <p:spPr>
          <a:xfrm flipH="1" flipV="1">
            <a:off x="3482383" y="2802903"/>
            <a:ext cx="1685710" cy="13084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8" idx="4"/>
            <a:endCxn id="17" idx="7"/>
          </p:cNvCxnSpPr>
          <p:nvPr/>
        </p:nvCxnSpPr>
        <p:spPr>
          <a:xfrm flipH="1">
            <a:off x="5599145" y="3299048"/>
            <a:ext cx="475445" cy="8123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17" idx="0"/>
          </p:cNvCxnSpPr>
          <p:nvPr/>
        </p:nvCxnSpPr>
        <p:spPr>
          <a:xfrm flipH="1">
            <a:off x="5383619" y="3209774"/>
            <a:ext cx="475445" cy="812329"/>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38" name="Straight Arrow Connector 37"/>
          <p:cNvCxnSpPr>
            <a:cxnSpLocks noChangeAspect="1"/>
            <a:stCxn id="9" idx="0"/>
            <a:endCxn id="7" idx="4"/>
          </p:cNvCxnSpPr>
          <p:nvPr/>
        </p:nvCxnSpPr>
        <p:spPr>
          <a:xfrm flipH="1" flipV="1">
            <a:off x="3177583" y="2955303"/>
            <a:ext cx="606603" cy="121920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7" name="Oval 16"/>
          <p:cNvSpPr/>
          <p:nvPr/>
        </p:nvSpPr>
        <p:spPr>
          <a:xfrm>
            <a:off x="5078819" y="4022103"/>
            <a:ext cx="609600" cy="609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a:t>
            </a:r>
            <a:endParaRPr lang="en-US" dirty="0"/>
          </a:p>
        </p:txBody>
      </p:sp>
      <p:cxnSp>
        <p:nvCxnSpPr>
          <p:cNvPr id="18" name="Straight Arrow Connector 17"/>
          <p:cNvCxnSpPr>
            <a:stCxn id="9" idx="6"/>
            <a:endCxn id="17" idx="2"/>
          </p:cNvCxnSpPr>
          <p:nvPr/>
        </p:nvCxnSpPr>
        <p:spPr>
          <a:xfrm flipV="1">
            <a:off x="4088986" y="4326903"/>
            <a:ext cx="989833"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Rectangle 2"/>
          <p:cNvSpPr/>
          <p:nvPr/>
        </p:nvSpPr>
        <p:spPr>
          <a:xfrm>
            <a:off x="2753110" y="4631703"/>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r</a:t>
            </a:r>
            <a:r>
              <a:rPr lang="en-US" sz="1000" dirty="0" smtClean="0"/>
              <a:t>’s state</a:t>
            </a:r>
            <a:endParaRPr lang="en-US" sz="1000" dirty="0"/>
          </a:p>
        </p:txBody>
      </p:sp>
      <p:sp>
        <p:nvSpPr>
          <p:cNvPr id="20" name="Rectangle 19"/>
          <p:cNvSpPr/>
          <p:nvPr/>
        </p:nvSpPr>
        <p:spPr>
          <a:xfrm>
            <a:off x="5634885" y="4666783"/>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s’s state</a:t>
            </a:r>
            <a:endParaRPr lang="en-US" sz="1000" dirty="0"/>
          </a:p>
        </p:txBody>
      </p:sp>
      <p:sp>
        <p:nvSpPr>
          <p:cNvPr id="21" name="Oval 20"/>
          <p:cNvSpPr/>
          <p:nvPr/>
        </p:nvSpPr>
        <p:spPr>
          <a:xfrm>
            <a:off x="3255688" y="3205898"/>
            <a:ext cx="170562" cy="17056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5452" y="3428339"/>
            <a:ext cx="170562" cy="17056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753209" y="4263237"/>
            <a:ext cx="155448" cy="337505"/>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p>
        </p:txBody>
      </p:sp>
      <p:sp>
        <p:nvSpPr>
          <p:cNvPr id="33" name="Oval 32"/>
          <p:cNvSpPr/>
          <p:nvPr/>
        </p:nvSpPr>
        <p:spPr>
          <a:xfrm>
            <a:off x="5764643" y="4279265"/>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2</a:t>
            </a:r>
            <a:endParaRPr lang="en-US" sz="1100" dirty="0"/>
          </a:p>
        </p:txBody>
      </p:sp>
      <p:sp>
        <p:nvSpPr>
          <p:cNvPr id="26" name="Rectangle 25"/>
          <p:cNvSpPr/>
          <p:nvPr/>
        </p:nvSpPr>
        <p:spPr>
          <a:xfrm>
            <a:off x="6477000" y="2356430"/>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q’s state</a:t>
            </a:r>
            <a:endParaRPr lang="en-US" sz="1000" dirty="0"/>
          </a:p>
        </p:txBody>
      </p:sp>
      <p:sp>
        <p:nvSpPr>
          <p:cNvPr id="28" name="Rectangle 27"/>
          <p:cNvSpPr/>
          <p:nvPr/>
        </p:nvSpPr>
        <p:spPr>
          <a:xfrm>
            <a:off x="2057400" y="2302497"/>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p’s state</a:t>
            </a:r>
            <a:endParaRPr lang="en-US" sz="1000" dirty="0"/>
          </a:p>
        </p:txBody>
      </p:sp>
      <p:sp>
        <p:nvSpPr>
          <p:cNvPr id="27" name="Rectangle 26"/>
          <p:cNvSpPr/>
          <p:nvPr/>
        </p:nvSpPr>
        <p:spPr>
          <a:xfrm>
            <a:off x="3165860" y="4403618"/>
            <a:ext cx="155448" cy="155448"/>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p>
        </p:txBody>
      </p:sp>
      <p:sp>
        <p:nvSpPr>
          <p:cNvPr id="30" name="Oval 29"/>
          <p:cNvSpPr/>
          <p:nvPr/>
        </p:nvSpPr>
        <p:spPr>
          <a:xfrm>
            <a:off x="3177294" y="4412762"/>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1</a:t>
            </a:r>
            <a:endParaRPr lang="en-US" sz="1100" dirty="0"/>
          </a:p>
        </p:txBody>
      </p:sp>
      <p:sp>
        <p:nvSpPr>
          <p:cNvPr id="23" name="Oval 22"/>
          <p:cNvSpPr/>
          <p:nvPr/>
        </p:nvSpPr>
        <p:spPr>
          <a:xfrm>
            <a:off x="5764643" y="4447553"/>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3</a:t>
            </a:r>
            <a:endParaRPr lang="en-US" sz="1100" dirty="0"/>
          </a:p>
        </p:txBody>
      </p:sp>
    </p:spTree>
    <p:extLst>
      <p:ext uri="{BB962C8B-B14F-4D97-AF65-F5344CB8AC3E}">
        <p14:creationId xmlns:p14="http://schemas.microsoft.com/office/powerpoint/2010/main" val="24725232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33</a:t>
            </a:fld>
            <a:endParaRPr lang="en-US"/>
          </a:p>
        </p:txBody>
      </p:sp>
      <p:sp>
        <p:nvSpPr>
          <p:cNvPr id="7" name="Oval 6"/>
          <p:cNvSpPr/>
          <p:nvPr/>
        </p:nvSpPr>
        <p:spPr>
          <a:xfrm>
            <a:off x="2872783" y="2345703"/>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8" name="Oval 7"/>
          <p:cNvSpPr/>
          <p:nvPr/>
        </p:nvSpPr>
        <p:spPr>
          <a:xfrm>
            <a:off x="5769790" y="2689448"/>
            <a:ext cx="609600" cy="609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q</a:t>
            </a:r>
          </a:p>
        </p:txBody>
      </p:sp>
      <p:sp>
        <p:nvSpPr>
          <p:cNvPr id="9" name="Oval 8"/>
          <p:cNvSpPr/>
          <p:nvPr/>
        </p:nvSpPr>
        <p:spPr>
          <a:xfrm>
            <a:off x="3479386" y="4174503"/>
            <a:ext cx="609600" cy="609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a:t>
            </a:r>
          </a:p>
        </p:txBody>
      </p:sp>
      <p:cxnSp>
        <p:nvCxnSpPr>
          <p:cNvPr id="14" name="Straight Arrow Connector 13"/>
          <p:cNvCxnSpPr>
            <a:stCxn id="17" idx="1"/>
          </p:cNvCxnSpPr>
          <p:nvPr/>
        </p:nvCxnSpPr>
        <p:spPr>
          <a:xfrm flipH="1" flipV="1">
            <a:off x="3482383" y="2802903"/>
            <a:ext cx="1685710" cy="13084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8" idx="4"/>
            <a:endCxn id="17" idx="7"/>
          </p:cNvCxnSpPr>
          <p:nvPr/>
        </p:nvCxnSpPr>
        <p:spPr>
          <a:xfrm flipH="1">
            <a:off x="5599145" y="3299048"/>
            <a:ext cx="475445" cy="8123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17" idx="0"/>
          </p:cNvCxnSpPr>
          <p:nvPr/>
        </p:nvCxnSpPr>
        <p:spPr>
          <a:xfrm flipH="1">
            <a:off x="5383619" y="3209774"/>
            <a:ext cx="475445" cy="812329"/>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38" name="Straight Arrow Connector 37"/>
          <p:cNvCxnSpPr>
            <a:cxnSpLocks noChangeAspect="1"/>
            <a:stCxn id="9" idx="0"/>
            <a:endCxn id="7" idx="4"/>
          </p:cNvCxnSpPr>
          <p:nvPr/>
        </p:nvCxnSpPr>
        <p:spPr>
          <a:xfrm flipH="1" flipV="1">
            <a:off x="3177583" y="2955303"/>
            <a:ext cx="606603" cy="121920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7" name="Oval 16"/>
          <p:cNvSpPr/>
          <p:nvPr/>
        </p:nvSpPr>
        <p:spPr>
          <a:xfrm>
            <a:off x="5078819" y="4022103"/>
            <a:ext cx="609600" cy="609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a:t>
            </a:r>
            <a:endParaRPr lang="en-US" dirty="0"/>
          </a:p>
        </p:txBody>
      </p:sp>
      <p:cxnSp>
        <p:nvCxnSpPr>
          <p:cNvPr id="18" name="Straight Arrow Connector 17"/>
          <p:cNvCxnSpPr>
            <a:stCxn id="9" idx="6"/>
            <a:endCxn id="17" idx="2"/>
          </p:cNvCxnSpPr>
          <p:nvPr/>
        </p:nvCxnSpPr>
        <p:spPr>
          <a:xfrm flipV="1">
            <a:off x="4088986" y="4326903"/>
            <a:ext cx="989833"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Rectangle 2"/>
          <p:cNvSpPr/>
          <p:nvPr/>
        </p:nvSpPr>
        <p:spPr>
          <a:xfrm>
            <a:off x="2753110" y="4631703"/>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r</a:t>
            </a:r>
            <a:r>
              <a:rPr lang="en-US" sz="1000" dirty="0" smtClean="0"/>
              <a:t>’s state</a:t>
            </a:r>
            <a:endParaRPr lang="en-US" sz="1000" dirty="0"/>
          </a:p>
        </p:txBody>
      </p:sp>
      <p:sp>
        <p:nvSpPr>
          <p:cNvPr id="20" name="Rectangle 19"/>
          <p:cNvSpPr/>
          <p:nvPr/>
        </p:nvSpPr>
        <p:spPr>
          <a:xfrm>
            <a:off x="5634885" y="4666783"/>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s’s state</a:t>
            </a:r>
            <a:endParaRPr lang="en-US" sz="1000" dirty="0"/>
          </a:p>
        </p:txBody>
      </p:sp>
      <p:sp>
        <p:nvSpPr>
          <p:cNvPr id="21" name="Oval 20"/>
          <p:cNvSpPr/>
          <p:nvPr/>
        </p:nvSpPr>
        <p:spPr>
          <a:xfrm>
            <a:off x="3255688" y="3205898"/>
            <a:ext cx="170562" cy="17056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753209" y="4263237"/>
            <a:ext cx="155448" cy="337505"/>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p>
        </p:txBody>
      </p:sp>
      <p:sp>
        <p:nvSpPr>
          <p:cNvPr id="33" name="Oval 32"/>
          <p:cNvSpPr/>
          <p:nvPr/>
        </p:nvSpPr>
        <p:spPr>
          <a:xfrm>
            <a:off x="5764643" y="4279265"/>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2</a:t>
            </a:r>
            <a:endParaRPr lang="en-US" sz="1100" dirty="0"/>
          </a:p>
        </p:txBody>
      </p:sp>
      <p:sp>
        <p:nvSpPr>
          <p:cNvPr id="26" name="Rectangle 25"/>
          <p:cNvSpPr/>
          <p:nvPr/>
        </p:nvSpPr>
        <p:spPr>
          <a:xfrm>
            <a:off x="6477000" y="2356430"/>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q’s state</a:t>
            </a:r>
            <a:endParaRPr lang="en-US" sz="1000" dirty="0"/>
          </a:p>
        </p:txBody>
      </p:sp>
      <p:sp>
        <p:nvSpPr>
          <p:cNvPr id="28" name="Rectangle 27"/>
          <p:cNvSpPr/>
          <p:nvPr/>
        </p:nvSpPr>
        <p:spPr>
          <a:xfrm>
            <a:off x="2057400" y="2302497"/>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p’s state</a:t>
            </a:r>
            <a:endParaRPr lang="en-US" sz="1000" dirty="0"/>
          </a:p>
        </p:txBody>
      </p:sp>
      <p:sp>
        <p:nvSpPr>
          <p:cNvPr id="27" name="Rectangle 26"/>
          <p:cNvSpPr/>
          <p:nvPr/>
        </p:nvSpPr>
        <p:spPr>
          <a:xfrm>
            <a:off x="3165860" y="4403618"/>
            <a:ext cx="155448" cy="155448"/>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p>
        </p:txBody>
      </p:sp>
      <p:sp>
        <p:nvSpPr>
          <p:cNvPr id="30" name="Oval 29"/>
          <p:cNvSpPr/>
          <p:nvPr/>
        </p:nvSpPr>
        <p:spPr>
          <a:xfrm>
            <a:off x="3177294" y="4412762"/>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1</a:t>
            </a:r>
            <a:endParaRPr lang="en-US" sz="1100" dirty="0"/>
          </a:p>
        </p:txBody>
      </p:sp>
      <p:sp>
        <p:nvSpPr>
          <p:cNvPr id="23" name="Oval 22"/>
          <p:cNvSpPr/>
          <p:nvPr/>
        </p:nvSpPr>
        <p:spPr>
          <a:xfrm>
            <a:off x="5764643" y="4447553"/>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3</a:t>
            </a:r>
            <a:endParaRPr lang="en-US" sz="1100" dirty="0"/>
          </a:p>
        </p:txBody>
      </p:sp>
    </p:spTree>
    <p:extLst>
      <p:ext uri="{BB962C8B-B14F-4D97-AF65-F5344CB8AC3E}">
        <p14:creationId xmlns:p14="http://schemas.microsoft.com/office/powerpoint/2010/main" val="42945566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34</a:t>
            </a:fld>
            <a:endParaRPr lang="en-US"/>
          </a:p>
        </p:txBody>
      </p:sp>
      <p:sp>
        <p:nvSpPr>
          <p:cNvPr id="7" name="Oval 6"/>
          <p:cNvSpPr/>
          <p:nvPr/>
        </p:nvSpPr>
        <p:spPr>
          <a:xfrm>
            <a:off x="2872783" y="2345703"/>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8" name="Oval 7"/>
          <p:cNvSpPr/>
          <p:nvPr/>
        </p:nvSpPr>
        <p:spPr>
          <a:xfrm>
            <a:off x="5769790" y="2689448"/>
            <a:ext cx="609600" cy="609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q</a:t>
            </a:r>
          </a:p>
        </p:txBody>
      </p:sp>
      <p:sp>
        <p:nvSpPr>
          <p:cNvPr id="9" name="Oval 8"/>
          <p:cNvSpPr/>
          <p:nvPr/>
        </p:nvSpPr>
        <p:spPr>
          <a:xfrm>
            <a:off x="3479386" y="4174503"/>
            <a:ext cx="609600" cy="609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a:t>
            </a:r>
          </a:p>
        </p:txBody>
      </p:sp>
      <p:cxnSp>
        <p:nvCxnSpPr>
          <p:cNvPr id="14" name="Straight Arrow Connector 13"/>
          <p:cNvCxnSpPr>
            <a:stCxn id="17" idx="1"/>
          </p:cNvCxnSpPr>
          <p:nvPr/>
        </p:nvCxnSpPr>
        <p:spPr>
          <a:xfrm flipH="1" flipV="1">
            <a:off x="3482383" y="2802903"/>
            <a:ext cx="1685710" cy="13084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8" idx="4"/>
            <a:endCxn id="17" idx="7"/>
          </p:cNvCxnSpPr>
          <p:nvPr/>
        </p:nvCxnSpPr>
        <p:spPr>
          <a:xfrm flipH="1">
            <a:off x="5599145" y="3299048"/>
            <a:ext cx="475445" cy="8123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17" idx="0"/>
          </p:cNvCxnSpPr>
          <p:nvPr/>
        </p:nvCxnSpPr>
        <p:spPr>
          <a:xfrm flipH="1">
            <a:off x="5383619" y="3209774"/>
            <a:ext cx="475445" cy="812329"/>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38" name="Straight Arrow Connector 37"/>
          <p:cNvCxnSpPr>
            <a:cxnSpLocks noChangeAspect="1"/>
            <a:stCxn id="9" idx="0"/>
            <a:endCxn id="7" idx="4"/>
          </p:cNvCxnSpPr>
          <p:nvPr/>
        </p:nvCxnSpPr>
        <p:spPr>
          <a:xfrm flipH="1" flipV="1">
            <a:off x="3177583" y="2955303"/>
            <a:ext cx="606603" cy="121920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7" name="Oval 16"/>
          <p:cNvSpPr/>
          <p:nvPr/>
        </p:nvSpPr>
        <p:spPr>
          <a:xfrm>
            <a:off x="5078819" y="4022103"/>
            <a:ext cx="609600" cy="609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a:t>
            </a:r>
            <a:endParaRPr lang="en-US" dirty="0"/>
          </a:p>
        </p:txBody>
      </p:sp>
      <p:cxnSp>
        <p:nvCxnSpPr>
          <p:cNvPr id="18" name="Straight Arrow Connector 17"/>
          <p:cNvCxnSpPr>
            <a:stCxn id="9" idx="6"/>
            <a:endCxn id="17" idx="2"/>
          </p:cNvCxnSpPr>
          <p:nvPr/>
        </p:nvCxnSpPr>
        <p:spPr>
          <a:xfrm flipV="1">
            <a:off x="4088986" y="4326903"/>
            <a:ext cx="989833"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Rectangle 2"/>
          <p:cNvSpPr/>
          <p:nvPr/>
        </p:nvSpPr>
        <p:spPr>
          <a:xfrm>
            <a:off x="2753110" y="4631703"/>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r</a:t>
            </a:r>
            <a:r>
              <a:rPr lang="en-US" sz="1000" dirty="0" smtClean="0"/>
              <a:t>’s state</a:t>
            </a:r>
            <a:endParaRPr lang="en-US" sz="1000" dirty="0"/>
          </a:p>
        </p:txBody>
      </p:sp>
      <p:sp>
        <p:nvSpPr>
          <p:cNvPr id="20" name="Rectangle 19"/>
          <p:cNvSpPr/>
          <p:nvPr/>
        </p:nvSpPr>
        <p:spPr>
          <a:xfrm>
            <a:off x="5634885" y="4666783"/>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s’s state</a:t>
            </a:r>
            <a:endParaRPr lang="en-US" sz="1000" dirty="0"/>
          </a:p>
        </p:txBody>
      </p:sp>
      <p:sp>
        <p:nvSpPr>
          <p:cNvPr id="25" name="Rectangle 24"/>
          <p:cNvSpPr/>
          <p:nvPr/>
        </p:nvSpPr>
        <p:spPr>
          <a:xfrm>
            <a:off x="5753209" y="4263237"/>
            <a:ext cx="155448" cy="337505"/>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p>
        </p:txBody>
      </p:sp>
      <p:sp>
        <p:nvSpPr>
          <p:cNvPr id="33" name="Oval 32"/>
          <p:cNvSpPr/>
          <p:nvPr/>
        </p:nvSpPr>
        <p:spPr>
          <a:xfrm>
            <a:off x="5764643" y="4279265"/>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2</a:t>
            </a:r>
            <a:endParaRPr lang="en-US" sz="1100" dirty="0"/>
          </a:p>
        </p:txBody>
      </p:sp>
      <p:sp>
        <p:nvSpPr>
          <p:cNvPr id="26" name="Rectangle 25"/>
          <p:cNvSpPr/>
          <p:nvPr/>
        </p:nvSpPr>
        <p:spPr>
          <a:xfrm>
            <a:off x="6477000" y="2356430"/>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q’s state</a:t>
            </a:r>
            <a:endParaRPr lang="en-US" sz="1000" dirty="0"/>
          </a:p>
        </p:txBody>
      </p:sp>
      <p:sp>
        <p:nvSpPr>
          <p:cNvPr id="28" name="Rectangle 27"/>
          <p:cNvSpPr/>
          <p:nvPr/>
        </p:nvSpPr>
        <p:spPr>
          <a:xfrm>
            <a:off x="2057400" y="2302497"/>
            <a:ext cx="587859" cy="348006"/>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p’s state</a:t>
            </a:r>
            <a:endParaRPr lang="en-US" sz="1000" dirty="0"/>
          </a:p>
        </p:txBody>
      </p:sp>
      <p:sp>
        <p:nvSpPr>
          <p:cNvPr id="27" name="Rectangle 26"/>
          <p:cNvSpPr/>
          <p:nvPr/>
        </p:nvSpPr>
        <p:spPr>
          <a:xfrm>
            <a:off x="3165860" y="4403618"/>
            <a:ext cx="155448" cy="155448"/>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p>
        </p:txBody>
      </p:sp>
      <p:sp>
        <p:nvSpPr>
          <p:cNvPr id="30" name="Oval 29"/>
          <p:cNvSpPr/>
          <p:nvPr/>
        </p:nvSpPr>
        <p:spPr>
          <a:xfrm>
            <a:off x="3177294" y="4412762"/>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1</a:t>
            </a:r>
            <a:endParaRPr lang="en-US" sz="1100" dirty="0"/>
          </a:p>
        </p:txBody>
      </p:sp>
      <p:sp>
        <p:nvSpPr>
          <p:cNvPr id="23" name="Oval 22"/>
          <p:cNvSpPr/>
          <p:nvPr/>
        </p:nvSpPr>
        <p:spPr>
          <a:xfrm>
            <a:off x="5764643" y="4447553"/>
            <a:ext cx="13258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3</a:t>
            </a:r>
            <a:endParaRPr lang="en-US" sz="1100" dirty="0"/>
          </a:p>
        </p:txBody>
      </p:sp>
    </p:spTree>
    <p:extLst>
      <p:ext uri="{BB962C8B-B14F-4D97-AF65-F5344CB8AC3E}">
        <p14:creationId xmlns:p14="http://schemas.microsoft.com/office/powerpoint/2010/main" val="10979474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Snapshot</a:t>
            </a:r>
            <a:endParaRPr lang="en-US" dirty="0"/>
          </a:p>
        </p:txBody>
      </p:sp>
      <p:sp>
        <p:nvSpPr>
          <p:cNvPr id="3" name="Content Placeholder 2"/>
          <p:cNvSpPr>
            <a:spLocks noGrp="1"/>
          </p:cNvSpPr>
          <p:nvPr>
            <p:ph idx="1"/>
          </p:nvPr>
        </p:nvSpPr>
        <p:spPr/>
        <p:txBody>
          <a:bodyPr>
            <a:normAutofit/>
          </a:bodyPr>
          <a:lstStyle/>
          <a:p>
            <a:r>
              <a:rPr lang="en-US" dirty="0" smtClean="0"/>
              <a:t>Produces a consistent cut: If a message’s receipt is recorded, then its sending is also recorded (FIFO)</a:t>
            </a:r>
          </a:p>
          <a:p>
            <a:r>
              <a:rPr lang="en-US" dirty="0" smtClean="0"/>
              <a:t>Global </a:t>
            </a:r>
            <a:r>
              <a:rPr lang="en-US" dirty="0" smtClean="0"/>
              <a:t>system state recorded in snapshot may not have ever occurred</a:t>
            </a:r>
          </a:p>
          <a:p>
            <a:r>
              <a:rPr lang="en-US" dirty="0" smtClean="0"/>
              <a:t>But it will be possible and reachable by a re-ordering of events within snapshot window</a:t>
            </a:r>
          </a:p>
          <a:p>
            <a:r>
              <a:rPr lang="en-US" dirty="0" smtClean="0"/>
              <a:t>Sequentially consistent with state actually reached by system during snapshot</a:t>
            </a:r>
          </a:p>
          <a:p>
            <a:pPr lvl="1"/>
            <a:r>
              <a:rPr lang="en-US" dirty="0" smtClean="0"/>
              <a:t>Only relative order of unconnected events on different processes is changed</a:t>
            </a:r>
          </a:p>
          <a:p>
            <a:r>
              <a:rPr lang="en-US" dirty="0" smtClean="0"/>
              <a:t>Only events within snapshot window affected</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35</a:t>
            </a:fld>
            <a:endParaRPr lang="en-US"/>
          </a:p>
        </p:txBody>
      </p:sp>
    </p:spTree>
    <p:extLst>
      <p:ext uri="{BB962C8B-B14F-4D97-AF65-F5344CB8AC3E}">
        <p14:creationId xmlns:p14="http://schemas.microsoft.com/office/powerpoint/2010/main" val="38909167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a:t>
            </a:r>
            <a:endParaRPr lang="en-US" dirty="0"/>
          </a:p>
        </p:txBody>
      </p:sp>
      <p:sp>
        <p:nvSpPr>
          <p:cNvPr id="3" name="Content Placeholder 2"/>
          <p:cNvSpPr>
            <a:spLocks noGrp="1"/>
          </p:cNvSpPr>
          <p:nvPr>
            <p:ph idx="1"/>
          </p:nvPr>
        </p:nvSpPr>
        <p:spPr/>
        <p:txBody>
          <a:bodyPr/>
          <a:lstStyle/>
          <a:p>
            <a:r>
              <a:rPr lang="en-US" dirty="0" smtClean="0"/>
              <a:t>References: 11, one of which doesn’t exist</a:t>
            </a:r>
          </a:p>
          <a:p>
            <a:r>
              <a:rPr lang="en-US" dirty="0" smtClean="0"/>
              <a:t>Citations: 2564</a:t>
            </a:r>
          </a:p>
          <a:p>
            <a:r>
              <a:rPr lang="en-US" dirty="0" smtClean="0"/>
              <a:t>First “consistent cut” algorithm, basis of more complex ones such as </a:t>
            </a:r>
            <a:r>
              <a:rPr lang="en-US" dirty="0" err="1" smtClean="0"/>
              <a:t>Mattern’s</a:t>
            </a:r>
            <a:endParaRPr lang="en-US" dirty="0" smtClean="0"/>
          </a:p>
          <a:p>
            <a:r>
              <a:rPr lang="en-US" dirty="0" smtClean="0"/>
              <a:t>Useful for logging, fault-tolerance</a:t>
            </a:r>
          </a:p>
          <a:p>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36</a:t>
            </a:fld>
            <a:endParaRPr lang="en-US"/>
          </a:p>
        </p:txBody>
      </p:sp>
    </p:spTree>
    <p:extLst>
      <p:ext uri="{BB962C8B-B14F-4D97-AF65-F5344CB8AC3E}">
        <p14:creationId xmlns:p14="http://schemas.microsoft.com/office/powerpoint/2010/main" val="1249195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This still assumes reliable, FIFO channels between processes. Is that reasonable?</a:t>
            </a:r>
          </a:p>
          <a:p>
            <a:r>
              <a:rPr lang="en-US" dirty="0" smtClean="0"/>
              <a:t>Is the “sequentially consistent” snapshot good enough? </a:t>
            </a:r>
          </a:p>
          <a:p>
            <a:r>
              <a:rPr lang="en-US" dirty="0" smtClean="0"/>
              <a:t>Are clocks actually necessary for this algorithm? (Lamport claims it’s an extension of clocks).</a:t>
            </a:r>
          </a:p>
          <a:p>
            <a:r>
              <a:rPr lang="en-US" dirty="0" smtClean="0"/>
              <a:t>Is it efficient to use this algorithm for stability detection? </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37</a:t>
            </a:fld>
            <a:endParaRPr lang="en-US"/>
          </a:p>
        </p:txBody>
      </p:sp>
    </p:spTree>
    <p:extLst>
      <p:ext uri="{BB962C8B-B14F-4D97-AF65-F5344CB8AC3E}">
        <p14:creationId xmlns:p14="http://schemas.microsoft.com/office/powerpoint/2010/main" val="3369208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Invented by Lamport</a:t>
            </a:r>
            <a:endParaRPr lang="en-US" dirty="0"/>
          </a:p>
        </p:txBody>
      </p:sp>
      <p:sp>
        <p:nvSpPr>
          <p:cNvPr id="3" name="Content Placeholder 2"/>
          <p:cNvSpPr>
            <a:spLocks noGrp="1"/>
          </p:cNvSpPr>
          <p:nvPr>
            <p:ph sz="half" idx="2"/>
          </p:nvPr>
        </p:nvSpPr>
        <p:spPr/>
        <p:txBody>
          <a:bodyPr>
            <a:normAutofit/>
          </a:bodyPr>
          <a:lstStyle/>
          <a:p>
            <a:r>
              <a:rPr lang="en-US" dirty="0" smtClean="0"/>
              <a:t>Sequential consistency</a:t>
            </a:r>
          </a:p>
          <a:p>
            <a:r>
              <a:rPr lang="en-US" dirty="0" smtClean="0"/>
              <a:t>Bakery algorithm</a:t>
            </a:r>
          </a:p>
          <a:p>
            <a:pPr lvl="1"/>
            <a:r>
              <a:rPr lang="en-US" dirty="0" smtClean="0"/>
              <a:t>Mutual exclusion without hardware support</a:t>
            </a:r>
          </a:p>
          <a:p>
            <a:r>
              <a:rPr lang="en-US" dirty="0" smtClean="0"/>
              <a:t>Atomic registers</a:t>
            </a:r>
          </a:p>
          <a:p>
            <a:r>
              <a:rPr lang="en-US" dirty="0" smtClean="0"/>
              <a:t>Byzantine Generals’ Problem</a:t>
            </a:r>
          </a:p>
          <a:p>
            <a:r>
              <a:rPr lang="en-US" dirty="0" err="1" smtClean="0"/>
              <a:t>Paxos</a:t>
            </a:r>
            <a:r>
              <a:rPr lang="en-US" dirty="0" smtClean="0"/>
              <a:t> Algorithm</a:t>
            </a:r>
          </a:p>
          <a:p>
            <a:r>
              <a:rPr lang="en-US" dirty="0" smtClean="0"/>
              <a:t>Temporal Logic of Actions</a:t>
            </a:r>
          </a:p>
          <a:p>
            <a:r>
              <a:rPr lang="en-US" dirty="0" err="1"/>
              <a:t>LaTeX</a:t>
            </a:r>
            <a:endParaRPr lang="en-US" dirty="0" smtClean="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4</a:t>
            </a:fld>
            <a:endParaRPr lang="en-US"/>
          </a:p>
        </p:txBody>
      </p:sp>
      <p:pic>
        <p:nvPicPr>
          <p:cNvPr id="8" name="Picture 5"/>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592592" y="1600200"/>
            <a:ext cx="358684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9613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79576" y="5410200"/>
            <a:ext cx="5711824" cy="933450"/>
          </a:xfrm>
        </p:spPr>
        <p:txBody>
          <a:bodyPr/>
          <a:lstStyle/>
          <a:p>
            <a:r>
              <a:rPr lang="en-US" dirty="0" smtClean="0"/>
              <a:t>Leslie Lamport chilling on a boat with Andy van Dam</a:t>
            </a:r>
          </a:p>
          <a:p>
            <a:r>
              <a:rPr lang="en-US" dirty="0"/>
              <a:t>(</a:t>
            </a:r>
            <a:r>
              <a:rPr lang="en-US" dirty="0" smtClean="0"/>
              <a:t>left: Hector Garcia-Molina, distributed systems researcher)</a:t>
            </a:r>
            <a:endParaRPr lang="en-US" dirty="0"/>
          </a:p>
        </p:txBody>
      </p:sp>
      <p:sp>
        <p:nvSpPr>
          <p:cNvPr id="5" name="Date Placeholder 4"/>
          <p:cNvSpPr>
            <a:spLocks noGrp="1"/>
          </p:cNvSpPr>
          <p:nvPr>
            <p:ph type="dt" sz="half" idx="10"/>
          </p:nvPr>
        </p:nvSpPr>
        <p:spPr/>
        <p:txBody>
          <a:bodyPr/>
          <a:lstStyle/>
          <a:p>
            <a:r>
              <a:rPr lang="en-US" smtClean="0"/>
              <a:t>11/7/2013</a:t>
            </a:r>
            <a:endParaRPr lang="en-US"/>
          </a:p>
        </p:txBody>
      </p:sp>
      <p:sp>
        <p:nvSpPr>
          <p:cNvPr id="6" name="Footer Placeholder 5"/>
          <p:cNvSpPr>
            <a:spLocks noGrp="1"/>
          </p:cNvSpPr>
          <p:nvPr>
            <p:ph type="ftr" sz="quarter" idx="11"/>
          </p:nvPr>
        </p:nvSpPr>
        <p:spPr/>
        <p:txBody>
          <a:bodyPr/>
          <a:lstStyle/>
          <a:p>
            <a:r>
              <a:rPr lang="en-US" smtClean="0"/>
              <a:t>Ordering and Consistent Cuts</a:t>
            </a:r>
            <a:endParaRPr lang="en-US"/>
          </a:p>
        </p:txBody>
      </p:sp>
      <p:sp>
        <p:nvSpPr>
          <p:cNvPr id="7" name="Slide Number Placeholder 6"/>
          <p:cNvSpPr>
            <a:spLocks noGrp="1"/>
          </p:cNvSpPr>
          <p:nvPr>
            <p:ph type="sldNum" sz="quarter" idx="12"/>
          </p:nvPr>
        </p:nvSpPr>
        <p:spPr/>
        <p:txBody>
          <a:bodyPr/>
          <a:lstStyle/>
          <a:p>
            <a:fld id="{15A7C1E2-F3FB-4182-90A5-664830900727}" type="slidenum">
              <a:rPr lang="en-US" smtClean="0"/>
              <a:t>5</a:t>
            </a:fld>
            <a:endParaRPr lang="en-US"/>
          </a:p>
        </p:txBody>
      </p:sp>
      <p:pic>
        <p:nvPicPr>
          <p:cNvPr id="8" name="Picture 2" descr="http://se.ethz.ch/~meyer/gallery/pictures/Garcia-Molina_Lamport_VanDam.jpg"/>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8857" t="8849" r="10"/>
          <a:stretch/>
        </p:blipFill>
        <p:spPr bwMode="auto">
          <a:xfrm>
            <a:off x="1552576" y="762000"/>
            <a:ext cx="6038849" cy="452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405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Biographical Highlights</a:t>
            </a:r>
            <a:endParaRPr lang="en-US" dirty="0"/>
          </a:p>
        </p:txBody>
      </p:sp>
      <p:sp>
        <p:nvSpPr>
          <p:cNvPr id="9" name="Content Placeholder 8"/>
          <p:cNvSpPr>
            <a:spLocks noGrp="1"/>
          </p:cNvSpPr>
          <p:nvPr>
            <p:ph sz="half" idx="2"/>
          </p:nvPr>
        </p:nvSpPr>
        <p:spPr>
          <a:xfrm>
            <a:off x="4114800" y="1600200"/>
            <a:ext cx="4572000" cy="4724400"/>
          </a:xfrm>
        </p:spPr>
        <p:txBody>
          <a:bodyPr>
            <a:normAutofit fontScale="92500" lnSpcReduction="10000"/>
          </a:bodyPr>
          <a:lstStyle/>
          <a:p>
            <a:r>
              <a:rPr lang="en-US" dirty="0" smtClean="0"/>
              <a:t>BS in Math from MIT, 1960</a:t>
            </a:r>
          </a:p>
          <a:p>
            <a:r>
              <a:rPr lang="en-US" dirty="0" smtClean="0"/>
              <a:t>MA, PhD in Math from Brandeis, 1972</a:t>
            </a:r>
          </a:p>
          <a:p>
            <a:r>
              <a:rPr lang="en-US" dirty="0" smtClean="0"/>
              <a:t>Taught math at Marlboro College 1965-69</a:t>
            </a:r>
          </a:p>
          <a:p>
            <a:r>
              <a:rPr lang="en-US" dirty="0" smtClean="0"/>
              <a:t>Research in industry</a:t>
            </a:r>
          </a:p>
          <a:p>
            <a:pPr lvl="1"/>
            <a:r>
              <a:rPr lang="en-US" dirty="0" smtClean="0"/>
              <a:t>Massachusetts Computer Associates  (1970-77)</a:t>
            </a:r>
          </a:p>
          <a:p>
            <a:pPr lvl="1"/>
            <a:r>
              <a:rPr lang="en-US" dirty="0" smtClean="0"/>
              <a:t>SRI International (1977-85)</a:t>
            </a:r>
          </a:p>
          <a:p>
            <a:pPr lvl="1"/>
            <a:r>
              <a:rPr lang="en-US" dirty="0" smtClean="0"/>
              <a:t>DEC/Compaq (1985-2001)</a:t>
            </a:r>
          </a:p>
          <a:p>
            <a:pPr lvl="1"/>
            <a:r>
              <a:rPr lang="en-US" dirty="0" smtClean="0"/>
              <a:t>Microsoft Research (2001-)</a:t>
            </a:r>
          </a:p>
          <a:p>
            <a:r>
              <a:rPr lang="en-US" dirty="0" smtClean="0"/>
              <a:t>Many awards, including 2000 PODC Influential Paper award for </a:t>
            </a:r>
            <a:r>
              <a:rPr lang="en-US" i="1" dirty="0" smtClean="0"/>
              <a:t>Time, Clocks, and the Ordering of Events</a:t>
            </a:r>
            <a:endParaRPr lang="en-US" dirty="0" smtClean="0"/>
          </a:p>
        </p:txBody>
      </p:sp>
      <p:sp>
        <p:nvSpPr>
          <p:cNvPr id="5" name="Date Placeholder 4"/>
          <p:cNvSpPr>
            <a:spLocks noGrp="1"/>
          </p:cNvSpPr>
          <p:nvPr>
            <p:ph type="dt" sz="half" idx="10"/>
          </p:nvPr>
        </p:nvSpPr>
        <p:spPr/>
        <p:txBody>
          <a:bodyPr/>
          <a:lstStyle/>
          <a:p>
            <a:r>
              <a:rPr lang="en-US" smtClean="0"/>
              <a:t>11/7/2013</a:t>
            </a:r>
            <a:endParaRPr lang="en-US"/>
          </a:p>
        </p:txBody>
      </p:sp>
      <p:sp>
        <p:nvSpPr>
          <p:cNvPr id="6" name="Footer Placeholder 5"/>
          <p:cNvSpPr>
            <a:spLocks noGrp="1"/>
          </p:cNvSpPr>
          <p:nvPr>
            <p:ph type="ftr" sz="quarter" idx="11"/>
          </p:nvPr>
        </p:nvSpPr>
        <p:spPr/>
        <p:txBody>
          <a:bodyPr/>
          <a:lstStyle/>
          <a:p>
            <a:r>
              <a:rPr lang="en-US" smtClean="0"/>
              <a:t>Ordering and Consistent Cuts</a:t>
            </a:r>
            <a:endParaRPr lang="en-US"/>
          </a:p>
        </p:txBody>
      </p:sp>
      <p:sp>
        <p:nvSpPr>
          <p:cNvPr id="7" name="Slide Number Placeholder 6"/>
          <p:cNvSpPr>
            <a:spLocks noGrp="1"/>
          </p:cNvSpPr>
          <p:nvPr>
            <p:ph type="sldNum" sz="quarter" idx="12"/>
          </p:nvPr>
        </p:nvSpPr>
        <p:spPr/>
        <p:txBody>
          <a:bodyPr/>
          <a:lstStyle/>
          <a:p>
            <a:fld id="{15A7C1E2-F3FB-4182-90A5-664830900727}" type="slidenum">
              <a:rPr lang="en-US" smtClean="0"/>
              <a:t>6</a:t>
            </a:fld>
            <a:endParaRPr lang="en-US"/>
          </a:p>
        </p:txBody>
      </p:sp>
      <p:pic>
        <p:nvPicPr>
          <p:cNvPr id="3076" name="Picture 4" descr="Leslie Lamport"/>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990600" y="1759544"/>
            <a:ext cx="2895599" cy="436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005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3719"/>
            <a:ext cx="8229600" cy="2314281"/>
          </a:xfrm>
        </p:spPr>
        <p:txBody>
          <a:bodyPr/>
          <a:lstStyle/>
          <a:p>
            <a:r>
              <a:rPr lang="en-US" dirty="0" smtClean="0"/>
              <a:t>Time, Clocks, and the Ordering of </a:t>
            </a:r>
            <a:r>
              <a:rPr lang="en-US" dirty="0" smtClean="0"/>
              <a:t>Events in a Distributed System</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7</a:t>
            </a:fld>
            <a:endParaRPr lang="en-US"/>
          </a:p>
        </p:txBody>
      </p:sp>
      <p:sp>
        <p:nvSpPr>
          <p:cNvPr id="9" name="Content Placeholder 8"/>
          <p:cNvSpPr>
            <a:spLocks noGrp="1"/>
          </p:cNvSpPr>
          <p:nvPr>
            <p:ph idx="1"/>
          </p:nvPr>
        </p:nvSpPr>
        <p:spPr>
          <a:xfrm>
            <a:off x="457200" y="3048000"/>
            <a:ext cx="8229600" cy="3078163"/>
          </a:xfrm>
        </p:spPr>
        <p:txBody>
          <a:bodyPr/>
          <a:lstStyle/>
          <a:p>
            <a:r>
              <a:rPr lang="en-US" dirty="0" smtClean="0"/>
              <a:t>Written by Lamport in 1978</a:t>
            </a:r>
          </a:p>
          <a:p>
            <a:r>
              <a:rPr lang="en-US" dirty="0" smtClean="0"/>
              <a:t>Inspired by </a:t>
            </a:r>
            <a:r>
              <a:rPr lang="en-US" i="1" dirty="0"/>
              <a:t>The Maintenance of Duplicate Databases</a:t>
            </a:r>
            <a:r>
              <a:rPr lang="en-US" dirty="0"/>
              <a:t> (</a:t>
            </a:r>
            <a:r>
              <a:rPr lang="en-US" dirty="0" smtClean="0"/>
              <a:t>Paul </a:t>
            </a:r>
            <a:r>
              <a:rPr lang="en-US" dirty="0"/>
              <a:t>Johnson and Bob </a:t>
            </a:r>
            <a:r>
              <a:rPr lang="en-US" dirty="0" smtClean="0"/>
              <a:t>Thomas)</a:t>
            </a:r>
          </a:p>
          <a:p>
            <a:pPr lvl="1"/>
            <a:r>
              <a:rPr lang="en-US" dirty="0" smtClean="0"/>
              <a:t>Database update messages must be </a:t>
            </a:r>
            <a:r>
              <a:rPr lang="en-US" dirty="0" err="1" smtClean="0"/>
              <a:t>timestamped</a:t>
            </a:r>
            <a:endParaRPr lang="en-US" dirty="0" smtClean="0"/>
          </a:p>
          <a:p>
            <a:pPr lvl="1"/>
            <a:r>
              <a:rPr lang="en-US" dirty="0" smtClean="0"/>
              <a:t>Updates are ordered by timestamp, not message receive order</a:t>
            </a:r>
          </a:p>
          <a:p>
            <a:pPr lvl="1"/>
            <a:r>
              <a:rPr lang="en-US" dirty="0" smtClean="0"/>
              <a:t>Did not account for clock inconsistency</a:t>
            </a:r>
          </a:p>
          <a:p>
            <a:r>
              <a:rPr lang="en-US" dirty="0" smtClean="0"/>
              <a:t>Intended goal: Show how to implement arbitrary distributed state machine</a:t>
            </a:r>
          </a:p>
          <a:p>
            <a:pPr marL="0" indent="0">
              <a:buNone/>
            </a:pPr>
            <a:endParaRPr lang="en-US" dirty="0"/>
          </a:p>
        </p:txBody>
      </p:sp>
    </p:spTree>
    <p:extLst>
      <p:ext uri="{BB962C8B-B14F-4D97-AF65-F5344CB8AC3E}">
        <p14:creationId xmlns:p14="http://schemas.microsoft.com/office/powerpoint/2010/main" val="524908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smtClean="0"/>
              <a:t>Assumption: Distributed systems don’t have a common (physical) clock</a:t>
            </a:r>
          </a:p>
          <a:p>
            <a:r>
              <a:rPr lang="en-US" dirty="0" smtClean="0"/>
              <a:t>Still need to agree on when events happened</a:t>
            </a:r>
          </a:p>
          <a:p>
            <a:r>
              <a:rPr lang="en-US" dirty="0" smtClean="0"/>
              <a:t>Nodes in distributed system have shared state, must apply updates in same order to stay consistent</a:t>
            </a:r>
          </a:p>
          <a:p>
            <a:r>
              <a:rPr lang="en-US" dirty="0" smtClean="0"/>
              <a:t>Examples:</a:t>
            </a:r>
          </a:p>
          <a:p>
            <a:pPr lvl="1"/>
            <a:r>
              <a:rPr lang="en-US" dirty="0" smtClean="0"/>
              <a:t>Bank servers at different branches, need to know order of transactions</a:t>
            </a:r>
          </a:p>
          <a:p>
            <a:pPr lvl="1"/>
            <a:r>
              <a:rPr lang="en-US" dirty="0" smtClean="0"/>
              <a:t>Distributed database, need to know when value was added or changed</a:t>
            </a:r>
          </a:p>
          <a:p>
            <a:pPr lvl="1"/>
            <a:r>
              <a:rPr lang="en-US" dirty="0" smtClean="0"/>
              <a:t>Distributed </a:t>
            </a:r>
            <a:r>
              <a:rPr lang="en-US" dirty="0" err="1" smtClean="0"/>
              <a:t>filesystem</a:t>
            </a:r>
            <a:r>
              <a:rPr lang="en-US" dirty="0" smtClean="0"/>
              <a:t>, need to know order of writes</a:t>
            </a:r>
          </a:p>
          <a:p>
            <a:pPr lvl="1"/>
            <a:r>
              <a:rPr lang="en-US" dirty="0" smtClean="0"/>
              <a:t>Distributed lock manager, need to agree on who got the lock</a:t>
            </a:r>
          </a:p>
          <a:p>
            <a:endParaRPr lang="en-US" dirty="0" smtClean="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8</a:t>
            </a:fld>
            <a:endParaRPr lang="en-US"/>
          </a:p>
        </p:txBody>
      </p:sp>
    </p:spTree>
    <p:extLst>
      <p:ext uri="{BB962C8B-B14F-4D97-AF65-F5344CB8AC3E}">
        <p14:creationId xmlns:p14="http://schemas.microsoft.com/office/powerpoint/2010/main" val="3394695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a:xfrm>
            <a:off x="457200" y="3762375"/>
            <a:ext cx="8229600" cy="2363788"/>
          </a:xfrm>
        </p:spPr>
        <p:txBody>
          <a:bodyPr/>
          <a:lstStyle/>
          <a:p>
            <a:r>
              <a:rPr lang="en-US" dirty="0" smtClean="0"/>
              <a:t>Assumption: Distributed systems communicate by sending messages over directed channels</a:t>
            </a:r>
          </a:p>
          <a:p>
            <a:pPr lvl="1"/>
            <a:r>
              <a:rPr lang="en-US" dirty="0" smtClean="0"/>
              <a:t>No other way to share state between nodes</a:t>
            </a:r>
          </a:p>
          <a:p>
            <a:pPr lvl="1"/>
            <a:r>
              <a:rPr lang="en-US" dirty="0" smtClean="0"/>
              <a:t>No Ethernet (shared line)</a:t>
            </a:r>
          </a:p>
          <a:p>
            <a:pPr lvl="1"/>
            <a:r>
              <a:rPr lang="en-US" dirty="0" smtClean="0"/>
              <a:t>Basically the same model as microkernel processes</a:t>
            </a:r>
          </a:p>
          <a:p>
            <a:r>
              <a:rPr lang="en-US" dirty="0" smtClean="0"/>
              <a:t>Assumption: Channels are FIFO ordered and reliable</a:t>
            </a:r>
            <a:endParaRPr lang="en-US" dirty="0"/>
          </a:p>
        </p:txBody>
      </p:sp>
      <p:sp>
        <p:nvSpPr>
          <p:cNvPr id="4" name="Date Placeholder 3"/>
          <p:cNvSpPr>
            <a:spLocks noGrp="1"/>
          </p:cNvSpPr>
          <p:nvPr>
            <p:ph type="dt" sz="half" idx="10"/>
          </p:nvPr>
        </p:nvSpPr>
        <p:spPr/>
        <p:txBody>
          <a:bodyPr/>
          <a:lstStyle/>
          <a:p>
            <a:r>
              <a:rPr lang="en-US" smtClean="0"/>
              <a:t>11/7/2013</a:t>
            </a:r>
            <a:endParaRPr lang="en-US"/>
          </a:p>
        </p:txBody>
      </p:sp>
      <p:sp>
        <p:nvSpPr>
          <p:cNvPr id="5" name="Footer Placeholder 4"/>
          <p:cNvSpPr>
            <a:spLocks noGrp="1"/>
          </p:cNvSpPr>
          <p:nvPr>
            <p:ph type="ftr" sz="quarter" idx="11"/>
          </p:nvPr>
        </p:nvSpPr>
        <p:spPr/>
        <p:txBody>
          <a:bodyPr/>
          <a:lstStyle/>
          <a:p>
            <a:r>
              <a:rPr lang="en-US" smtClean="0"/>
              <a:t>Ordering and Consistent Cuts</a:t>
            </a:r>
            <a:endParaRPr lang="en-US"/>
          </a:p>
        </p:txBody>
      </p:sp>
      <p:sp>
        <p:nvSpPr>
          <p:cNvPr id="6" name="Slide Number Placeholder 5"/>
          <p:cNvSpPr>
            <a:spLocks noGrp="1"/>
          </p:cNvSpPr>
          <p:nvPr>
            <p:ph type="sldNum" sz="quarter" idx="12"/>
          </p:nvPr>
        </p:nvSpPr>
        <p:spPr/>
        <p:txBody>
          <a:bodyPr/>
          <a:lstStyle/>
          <a:p>
            <a:fld id="{15A7C1E2-F3FB-4182-90A5-664830900727}" type="slidenum">
              <a:rPr lang="en-US" smtClean="0"/>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1600200"/>
            <a:ext cx="6438900"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75073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4694</TotalTime>
  <Words>2101</Words>
  <Application>Microsoft Office PowerPoint</Application>
  <PresentationFormat>On-screen Show (4:3)</PresentationFormat>
  <Paragraphs>437</Paragraphs>
  <Slides>37</Slides>
  <Notes>17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Executive</vt:lpstr>
      <vt:lpstr>Ordering and Consistent Cuts</vt:lpstr>
      <vt:lpstr>Synchronizing Distributed Systems</vt:lpstr>
      <vt:lpstr>Or: Leslie Lamport Invents Things</vt:lpstr>
      <vt:lpstr>Also Invented by Lamport</vt:lpstr>
      <vt:lpstr>PowerPoint Presentation</vt:lpstr>
      <vt:lpstr>Biographical Highlights</vt:lpstr>
      <vt:lpstr>Time, Clocks, and the Ordering of Events in a Distributed System</vt:lpstr>
      <vt:lpstr>Setup</vt:lpstr>
      <vt:lpstr>Setup</vt:lpstr>
      <vt:lpstr>“Happened Before”</vt:lpstr>
      <vt:lpstr>“Happened Before”</vt:lpstr>
      <vt:lpstr>Logical Clocks</vt:lpstr>
      <vt:lpstr>Visualizing Clock Ticks</vt:lpstr>
      <vt:lpstr>Synchronizing Clocks</vt:lpstr>
      <vt:lpstr>Ordering Events</vt:lpstr>
      <vt:lpstr>State Machine Replication</vt:lpstr>
      <vt:lpstr>Physical Clocks</vt:lpstr>
      <vt:lpstr>Significance</vt:lpstr>
      <vt:lpstr>Questions</vt:lpstr>
      <vt:lpstr>Distributed Snapshots</vt:lpstr>
      <vt:lpstr>Origins of the Paper</vt:lpstr>
      <vt:lpstr>The Problem</vt:lpstr>
      <vt:lpstr>Consistent Cuts</vt:lpstr>
      <vt:lpstr>The Solution</vt:lpstr>
      <vt:lpstr>Assumptions</vt:lpstr>
      <vt:lpstr>Example</vt:lpstr>
      <vt:lpstr>Example</vt:lpstr>
      <vt:lpstr>Example</vt:lpstr>
      <vt:lpstr>Example</vt:lpstr>
      <vt:lpstr>Example</vt:lpstr>
      <vt:lpstr>Example</vt:lpstr>
      <vt:lpstr>Example</vt:lpstr>
      <vt:lpstr>Example</vt:lpstr>
      <vt:lpstr>Example</vt:lpstr>
      <vt:lpstr>Properties of Snapshot</vt:lpstr>
      <vt:lpstr>Significance</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dc:creator>
  <cp:lastModifiedBy>Edward</cp:lastModifiedBy>
  <cp:revision>52</cp:revision>
  <dcterms:created xsi:type="dcterms:W3CDTF">2013-10-27T02:14:05Z</dcterms:created>
  <dcterms:modified xsi:type="dcterms:W3CDTF">2013-11-07T06:25:41Z</dcterms:modified>
</cp:coreProperties>
</file>