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</p:sldIdLst>
  <p:sldSz cy="5143500" cx="9144000"/>
  <p:notesSz cx="6858000" cy="9144000"/>
  <p:embeddedFontLst>
    <p:embeddedFont>
      <p:font typeface="Kurale"/>
      <p:regular r:id="rId37"/>
    </p:embeddedFont>
    <p:embeddedFont>
      <p:font typeface="Gamja Flower"/>
      <p:regular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2AFCCBA-842E-4749-80D2-17D5F84553CA}">
  <a:tblStyle styleId="{D2AFCCBA-842E-4749-80D2-17D5F84553C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font" Target="fonts/Kurale-regular.fntdata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38" Type="http://schemas.openxmlformats.org/officeDocument/2006/relationships/font" Target="fonts/GamjaFlower-regular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9e7dd305c5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9e7dd305c5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9e8083d832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9e8083d832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9e8083d832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9e8083d832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9e8083d832_2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9e8083d832_2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9e8083d832_2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9e8083d832_2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9e8083d832_2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9e8083d832_2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9e8083d832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9e8083d832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9e8083d832_2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9e8083d832_2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9e8083d832_2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9e8083d832_2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9e8083d832_2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9e8083d832_2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9e8083d832_2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9e8083d832_2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9e8083d832_2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9e8083d832_2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9e8083d832_2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9e8083d832_2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9e8083d832_2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9e8083d832_2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9e8083d832_2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29e8083d832_2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9e8083d832_2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29e8083d832_2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9e8083d832_2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29e8083d832_2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29e8083d832_2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29e8083d832_2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9e8083d832_2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29e8083d832_2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9e8083d832_2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29e8083d832_2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29e8083d832_2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29e8083d832_2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9e8083d832_2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9e8083d832_2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29e8083d832_2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29e8083d832_2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9e7dd305c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9e7dd305c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9e7dd305c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9e7dd305c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9e7dd305c5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9e7dd305c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9e7dd305c5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9e7dd305c5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9e8083d832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9e8083d83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9e7dd305c5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9e7dd305c5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Relationship Id="rId4" Type="http://schemas.openxmlformats.org/officeDocument/2006/relationships/image" Target="../media/image9.png"/><Relationship Id="rId5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12.png"/><Relationship Id="rId6" Type="http://schemas.openxmlformats.org/officeDocument/2006/relationships/image" Target="../media/image6.png"/><Relationship Id="rId7" Type="http://schemas.openxmlformats.org/officeDocument/2006/relationships/image" Target="../media/image8.png"/><Relationship Id="rId8" Type="http://schemas.openxmlformats.org/officeDocument/2006/relationships/image" Target="../media/image1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11174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latin typeface="Kurale"/>
                <a:ea typeface="Kurale"/>
                <a:cs typeface="Kurale"/>
                <a:sym typeface="Kurale"/>
              </a:rPr>
              <a:t>Tripography</a:t>
            </a:r>
            <a:endParaRPr sz="6000">
              <a:latin typeface="Kurale"/>
              <a:ea typeface="Kurale"/>
              <a:cs typeface="Kurale"/>
              <a:sym typeface="Kurale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3158475" y="1886350"/>
            <a:ext cx="2972100" cy="1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Gamja Flower"/>
                <a:ea typeface="Gamja Flower"/>
                <a:cs typeface="Gamja Flower"/>
                <a:sym typeface="Gamja Flower"/>
              </a:rPr>
              <a:t>여행지 별 사진 공유 플랫폼</a:t>
            </a:r>
            <a:endParaRPr sz="1800">
              <a:solidFill>
                <a:schemeClr val="dk2"/>
              </a:solidFill>
              <a:latin typeface="Gamja Flower"/>
              <a:ea typeface="Gamja Flower"/>
              <a:cs typeface="Gamja Flower"/>
              <a:sym typeface="Gamja Flower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 amt="55000"/>
          </a:blip>
          <a:stretch>
            <a:fillRect/>
          </a:stretch>
        </p:blipFill>
        <p:spPr>
          <a:xfrm rot="1020055">
            <a:off x="6512946" y="2114151"/>
            <a:ext cx="420606" cy="4206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idx="1" type="body"/>
          </p:nvPr>
        </p:nvSpPr>
        <p:spPr>
          <a:xfrm>
            <a:off x="311700" y="2206950"/>
            <a:ext cx="8520600" cy="7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32500"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1000">
                <a:latin typeface="Gamja Flower"/>
                <a:ea typeface="Gamja Flower"/>
                <a:cs typeface="Gamja Flower"/>
                <a:sym typeface="Gamja Flower"/>
              </a:rPr>
              <a:t>역할 분담</a:t>
            </a:r>
            <a:endParaRPr sz="11000">
              <a:latin typeface="Gamja Flower"/>
              <a:ea typeface="Gamja Flower"/>
              <a:cs typeface="Gamja Flower"/>
              <a:sym typeface="Gamja Flower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4" name="Google Shape;124;p23"/>
          <p:cNvGraphicFramePr/>
          <p:nvPr/>
        </p:nvGraphicFramePr>
        <p:xfrm>
          <a:off x="395925" y="10512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{D2AFCCBA-842E-4749-80D2-17D5F84553CA}</a:tableStyleId>
              </a:tblPr>
              <a:tblGrid>
                <a:gridCol w="2784050"/>
                <a:gridCol w="2784050"/>
                <a:gridCol w="2784050"/>
              </a:tblGrid>
              <a:tr h="729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Gamja Flower"/>
                          <a:ea typeface="Gamja Flower"/>
                          <a:cs typeface="Gamja Flower"/>
                          <a:sym typeface="Gamja Flower"/>
                        </a:rPr>
                        <a:t>이준학</a:t>
                      </a:r>
                      <a:endParaRPr>
                        <a:solidFill>
                          <a:schemeClr val="dk2"/>
                        </a:solidFill>
                        <a:latin typeface="Gamja Flower"/>
                        <a:ea typeface="Gamja Flower"/>
                        <a:cs typeface="Gamja Flower"/>
                        <a:sym typeface="Gamja Flower"/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Gamja Flower"/>
                          <a:ea typeface="Gamja Flower"/>
                          <a:cs typeface="Gamja Flower"/>
                          <a:sym typeface="Gamja Flower"/>
                        </a:rPr>
                        <a:t>이정민</a:t>
                      </a:r>
                      <a:endParaRPr>
                        <a:solidFill>
                          <a:schemeClr val="dk2"/>
                        </a:solidFill>
                        <a:latin typeface="Gamja Flower"/>
                        <a:ea typeface="Gamja Flower"/>
                        <a:cs typeface="Gamja Flower"/>
                        <a:sym typeface="Gamja Flower"/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</a:tr>
              <a:tr h="1122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Kurale"/>
                          <a:ea typeface="Kurale"/>
                          <a:cs typeface="Kurale"/>
                          <a:sym typeface="Kurale"/>
                        </a:rPr>
                        <a:t>Backend </a:t>
                      </a:r>
                      <a:endParaRPr>
                        <a:solidFill>
                          <a:schemeClr val="dk2"/>
                        </a:solidFill>
                        <a:latin typeface="Kurale"/>
                        <a:ea typeface="Kurale"/>
                        <a:cs typeface="Kurale"/>
                        <a:sym typeface="Kurale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Kurale"/>
                          <a:ea typeface="Kurale"/>
                          <a:cs typeface="Kurale"/>
                          <a:sym typeface="Kurale"/>
                        </a:rPr>
                        <a:t>(Spring + SQL + MyBatis)</a:t>
                      </a:r>
                      <a:endParaRPr>
                        <a:solidFill>
                          <a:schemeClr val="dk2"/>
                        </a:solidFill>
                        <a:latin typeface="Kurale"/>
                        <a:ea typeface="Kurale"/>
                        <a:cs typeface="Kurale"/>
                        <a:sym typeface="Kurale"/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Gamja Flower"/>
                          <a:ea typeface="Gamja Flower"/>
                          <a:cs typeface="Gamja Flower"/>
                          <a:sym typeface="Gamja Flower"/>
                        </a:rPr>
                        <a:t>JWT 기반 로그인/회원가입 기능</a:t>
                      </a:r>
                      <a:br>
                        <a:rPr lang="en">
                          <a:solidFill>
                            <a:schemeClr val="dk2"/>
                          </a:solidFill>
                          <a:latin typeface="Gamja Flower"/>
                          <a:ea typeface="Gamja Flower"/>
                          <a:cs typeface="Gamja Flower"/>
                          <a:sym typeface="Gamja Flower"/>
                        </a:rPr>
                      </a:br>
                      <a:r>
                        <a:rPr lang="en">
                          <a:solidFill>
                            <a:schemeClr val="dk2"/>
                          </a:solidFill>
                          <a:latin typeface="Gamja Flower"/>
                          <a:ea typeface="Gamja Flower"/>
                          <a:cs typeface="Gamja Flower"/>
                          <a:sym typeface="Gamja Flower"/>
                        </a:rPr>
                        <a:t>KAKAO MAP, 공공데이터 기반의 관광지 검색 기능</a:t>
                      </a:r>
                      <a:endParaRPr>
                        <a:solidFill>
                          <a:schemeClr val="dk2"/>
                        </a:solidFill>
                        <a:latin typeface="Gamja Flower"/>
                        <a:ea typeface="Gamja Flower"/>
                        <a:cs typeface="Gamja Flower"/>
                        <a:sym typeface="Gamja Flower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Gamja Flower"/>
                          <a:ea typeface="Gamja Flower"/>
                          <a:cs typeface="Gamja Flower"/>
                          <a:sym typeface="Gamja Flower"/>
                        </a:rPr>
                        <a:t>SNS 좋아요 기능</a:t>
                      </a:r>
                      <a:endParaRPr>
                        <a:solidFill>
                          <a:schemeClr val="dk2"/>
                        </a:solidFill>
                        <a:latin typeface="Gamja Flower"/>
                        <a:ea typeface="Gamja Flower"/>
                        <a:cs typeface="Gamja Flower"/>
                        <a:sym typeface="Gamja Flow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Gamja Flower"/>
                          <a:ea typeface="Gamja Flower"/>
                          <a:cs typeface="Gamja Flower"/>
                          <a:sym typeface="Gamja Flower"/>
                        </a:rPr>
                        <a:t>네이버 API 기반 검색 기능</a:t>
                      </a:r>
                      <a:endParaRPr>
                        <a:solidFill>
                          <a:schemeClr val="dk2"/>
                        </a:solidFill>
                        <a:latin typeface="Gamja Flower"/>
                        <a:ea typeface="Gamja Flower"/>
                        <a:cs typeface="Gamja Flower"/>
                        <a:sym typeface="Gamja Flower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Gamja Flower"/>
                          <a:ea typeface="Gamja Flower"/>
                          <a:cs typeface="Gamja Flower"/>
                          <a:sym typeface="Gamja Flower"/>
                        </a:rPr>
                        <a:t>댓글 추가/삭제 기능, 댓글수 상위 10개 게시글 메인페이지 노출 기능</a:t>
                      </a:r>
                      <a:br>
                        <a:rPr lang="en">
                          <a:solidFill>
                            <a:schemeClr val="dk2"/>
                          </a:solidFill>
                          <a:latin typeface="Gamja Flower"/>
                          <a:ea typeface="Gamja Flower"/>
                          <a:cs typeface="Gamja Flower"/>
                          <a:sym typeface="Gamja Flower"/>
                        </a:rPr>
                      </a:br>
                      <a:r>
                        <a:rPr lang="en">
                          <a:solidFill>
                            <a:schemeClr val="dk2"/>
                          </a:solidFill>
                          <a:latin typeface="Gamja Flower"/>
                          <a:ea typeface="Gamja Flower"/>
                          <a:cs typeface="Gamja Flower"/>
                          <a:sym typeface="Gamja Flower"/>
                        </a:rPr>
                        <a:t>사진 업로드 기능</a:t>
                      </a:r>
                      <a:endParaRPr>
                        <a:solidFill>
                          <a:schemeClr val="dk2"/>
                        </a:solidFill>
                        <a:latin typeface="Gamja Flower"/>
                        <a:ea typeface="Gamja Flower"/>
                        <a:cs typeface="Gamja Flower"/>
                        <a:sym typeface="Gamja Flower"/>
                      </a:endParaRPr>
                    </a:p>
                  </a:txBody>
                  <a:tcPr marT="91425" marB="91425" marR="91425" marL="91425"/>
                </a:tc>
              </a:tr>
              <a:tr h="1122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Kurale"/>
                          <a:ea typeface="Kurale"/>
                          <a:cs typeface="Kurale"/>
                          <a:sym typeface="Kurale"/>
                        </a:rPr>
                        <a:t>Frontend</a:t>
                      </a:r>
                      <a:endParaRPr>
                        <a:solidFill>
                          <a:schemeClr val="dk2"/>
                        </a:solidFill>
                        <a:latin typeface="Kurale"/>
                        <a:ea typeface="Kurale"/>
                        <a:cs typeface="Kurale"/>
                        <a:sym typeface="Kurale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Kurale"/>
                          <a:ea typeface="Kurale"/>
                          <a:cs typeface="Kurale"/>
                          <a:sym typeface="Kurale"/>
                        </a:rPr>
                        <a:t>(Vue.js)</a:t>
                      </a:r>
                      <a:endParaRPr>
                        <a:solidFill>
                          <a:schemeClr val="dk2"/>
                        </a:solidFill>
                        <a:latin typeface="Kurale"/>
                        <a:ea typeface="Kurale"/>
                        <a:cs typeface="Kurale"/>
                        <a:sym typeface="Kurale"/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Gamja Flower"/>
                          <a:ea typeface="Gamja Flower"/>
                          <a:cs typeface="Gamja Flower"/>
                          <a:sym typeface="Gamja Flower"/>
                        </a:rPr>
                        <a:t>지도/ 관광지 검색 </a:t>
                      </a:r>
                      <a:r>
                        <a:rPr lang="en">
                          <a:solidFill>
                            <a:schemeClr val="dk2"/>
                          </a:solidFill>
                          <a:latin typeface="Gamja Flower"/>
                          <a:ea typeface="Gamja Flower"/>
                          <a:cs typeface="Gamja Flower"/>
                          <a:sym typeface="Gamja Flower"/>
                        </a:rPr>
                        <a:t>페이지</a:t>
                      </a:r>
                      <a:endParaRPr>
                        <a:solidFill>
                          <a:schemeClr val="dk2"/>
                        </a:solidFill>
                        <a:latin typeface="Gamja Flower"/>
                        <a:ea typeface="Gamja Flower"/>
                        <a:cs typeface="Gamja Flower"/>
                        <a:sym typeface="Gamja Flower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Gamja Flower"/>
                          <a:ea typeface="Gamja Flower"/>
                          <a:cs typeface="Gamja Flower"/>
                          <a:sym typeface="Gamja Flower"/>
                        </a:rPr>
                        <a:t>회원가입/로그인 페이지</a:t>
                      </a:r>
                      <a:br>
                        <a:rPr lang="en">
                          <a:solidFill>
                            <a:schemeClr val="dk2"/>
                          </a:solidFill>
                          <a:latin typeface="Gamja Flower"/>
                          <a:ea typeface="Gamja Flower"/>
                          <a:cs typeface="Gamja Flower"/>
                          <a:sym typeface="Gamja Flower"/>
                        </a:rPr>
                      </a:br>
                      <a:r>
                        <a:rPr lang="en">
                          <a:solidFill>
                            <a:schemeClr val="dk2"/>
                          </a:solidFill>
                          <a:latin typeface="Gamja Flower"/>
                          <a:ea typeface="Gamja Flower"/>
                          <a:cs typeface="Gamja Flower"/>
                          <a:sym typeface="Gamja Flower"/>
                        </a:rPr>
                        <a:t>마이페이지</a:t>
                      </a:r>
                      <a:endParaRPr>
                        <a:solidFill>
                          <a:schemeClr val="dk2"/>
                        </a:solidFill>
                        <a:latin typeface="Gamja Flower"/>
                        <a:ea typeface="Gamja Flower"/>
                        <a:cs typeface="Gamja Flower"/>
                        <a:sym typeface="Gamja Flow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Gamja Flower"/>
                          <a:ea typeface="Gamja Flower"/>
                          <a:cs typeface="Gamja Flower"/>
                          <a:sym typeface="Gamja Flower"/>
                        </a:rPr>
                        <a:t>메인페이지</a:t>
                      </a:r>
                      <a:endParaRPr>
                        <a:solidFill>
                          <a:schemeClr val="dk2"/>
                        </a:solidFill>
                        <a:latin typeface="Gamja Flower"/>
                        <a:ea typeface="Gamja Flower"/>
                        <a:cs typeface="Gamja Flower"/>
                        <a:sym typeface="Gamja Flower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Gamja Flower"/>
                          <a:ea typeface="Gamja Flower"/>
                          <a:cs typeface="Gamja Flower"/>
                          <a:sym typeface="Gamja Flower"/>
                        </a:rPr>
                        <a:t>관광지 상세 페이지</a:t>
                      </a:r>
                      <a:endParaRPr>
                        <a:solidFill>
                          <a:schemeClr val="dk2"/>
                        </a:solidFill>
                        <a:latin typeface="Gamja Flower"/>
                        <a:ea typeface="Gamja Flower"/>
                        <a:cs typeface="Gamja Flower"/>
                        <a:sym typeface="Gamja Flower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Gamja Flower"/>
                          <a:ea typeface="Gamja Flower"/>
                          <a:cs typeface="Gamja Flower"/>
                          <a:sym typeface="Gamja Flower"/>
                        </a:rPr>
                        <a:t>게시판 페이지</a:t>
                      </a:r>
                      <a:endParaRPr>
                        <a:solidFill>
                          <a:schemeClr val="dk2"/>
                        </a:solidFill>
                        <a:latin typeface="Gamja Flower"/>
                        <a:ea typeface="Gamja Flower"/>
                        <a:cs typeface="Gamja Flower"/>
                        <a:sym typeface="Gamja Flower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/>
          <p:nvPr>
            <p:ph idx="1" type="body"/>
          </p:nvPr>
        </p:nvSpPr>
        <p:spPr>
          <a:xfrm>
            <a:off x="311700" y="2206950"/>
            <a:ext cx="8520600" cy="7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32500"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1000">
                <a:latin typeface="Gamja Flower"/>
                <a:ea typeface="Gamja Flower"/>
                <a:cs typeface="Gamja Flower"/>
                <a:sym typeface="Gamja Flower"/>
              </a:rPr>
              <a:t>시장 분석</a:t>
            </a:r>
            <a:endParaRPr sz="11000">
              <a:latin typeface="Gamja Flower"/>
              <a:ea typeface="Gamja Flower"/>
              <a:cs typeface="Gamja Flower"/>
              <a:sym typeface="Gamja Flower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5"/>
          <p:cNvSpPr txBox="1"/>
          <p:nvPr>
            <p:ph idx="1" type="body"/>
          </p:nvPr>
        </p:nvSpPr>
        <p:spPr>
          <a:xfrm>
            <a:off x="311700" y="2261775"/>
            <a:ext cx="8520600" cy="7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32500"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1000">
                <a:latin typeface="Gamja Flower"/>
                <a:ea typeface="Gamja Flower"/>
                <a:cs typeface="Gamja Flower"/>
                <a:sym typeface="Gamja Flower"/>
              </a:rPr>
              <a:t>유사 서비스</a:t>
            </a:r>
            <a:endParaRPr sz="11000">
              <a:latin typeface="Gamja Flower"/>
              <a:ea typeface="Gamja Flower"/>
              <a:cs typeface="Gamja Flower"/>
              <a:sym typeface="Gamja Flower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275" y="1556175"/>
            <a:ext cx="2143125" cy="214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16150" y="1606075"/>
            <a:ext cx="2043300" cy="20433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  <p:pic>
        <p:nvPicPr>
          <p:cNvPr id="141" name="Google Shape;141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61350" y="1622886"/>
            <a:ext cx="3953651" cy="1897751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6"/>
          <p:cNvSpPr txBox="1"/>
          <p:nvPr/>
        </p:nvSpPr>
        <p:spPr>
          <a:xfrm>
            <a:off x="1242475" y="3882750"/>
            <a:ext cx="226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Gamja Flower"/>
                <a:ea typeface="Gamja Flower"/>
                <a:cs typeface="Gamja Flower"/>
                <a:sym typeface="Gamja Flower"/>
              </a:rPr>
              <a:t>계정 별 게시글 / 사진 공유 sns</a:t>
            </a:r>
            <a:endParaRPr/>
          </a:p>
        </p:txBody>
      </p:sp>
      <p:sp>
        <p:nvSpPr>
          <p:cNvPr id="143" name="Google Shape;143;p26"/>
          <p:cNvSpPr txBox="1"/>
          <p:nvPr/>
        </p:nvSpPr>
        <p:spPr>
          <a:xfrm>
            <a:off x="6337400" y="3605775"/>
            <a:ext cx="167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Gamja Flower"/>
                <a:ea typeface="Gamja Flower"/>
                <a:cs typeface="Gamja Flower"/>
                <a:sym typeface="Gamja Flower"/>
              </a:rPr>
              <a:t>국내 여행 정보 사이트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7"/>
          <p:cNvSpPr txBox="1"/>
          <p:nvPr>
            <p:ph idx="1" type="body"/>
          </p:nvPr>
        </p:nvSpPr>
        <p:spPr>
          <a:xfrm>
            <a:off x="311700" y="2261775"/>
            <a:ext cx="8520600" cy="7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32500"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1000">
                <a:latin typeface="Gamja Flower"/>
                <a:ea typeface="Gamja Flower"/>
                <a:cs typeface="Gamja Flower"/>
                <a:sym typeface="Gamja Flower"/>
              </a:rPr>
              <a:t>SWOT 분석</a:t>
            </a:r>
            <a:endParaRPr sz="11000">
              <a:latin typeface="Gamja Flower"/>
              <a:ea typeface="Gamja Flower"/>
              <a:cs typeface="Gamja Flower"/>
              <a:sym typeface="Gamja Flower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3" name="Google Shape;153;p28"/>
          <p:cNvGraphicFramePr/>
          <p:nvPr/>
        </p:nvGraphicFramePr>
        <p:xfrm>
          <a:off x="527500" y="554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{D2AFCCBA-842E-4749-80D2-17D5F84553CA}</a:tableStyleId>
              </a:tblPr>
              <a:tblGrid>
                <a:gridCol w="3937550"/>
                <a:gridCol w="3937550"/>
              </a:tblGrid>
              <a:tr h="577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Kurale"/>
                          <a:ea typeface="Kurale"/>
                          <a:cs typeface="Kurale"/>
                          <a:sym typeface="Kurale"/>
                        </a:rPr>
                        <a:t>Strength</a:t>
                      </a:r>
                      <a:endParaRPr>
                        <a:latin typeface="Kurale"/>
                        <a:ea typeface="Kurale"/>
                        <a:cs typeface="Kurale"/>
                        <a:sym typeface="Kurale"/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Kurale"/>
                          <a:ea typeface="Kurale"/>
                          <a:cs typeface="Kurale"/>
                          <a:sym typeface="Kurale"/>
                        </a:rPr>
                        <a:t>Weaknesses</a:t>
                      </a:r>
                      <a:endParaRPr>
                        <a:latin typeface="Kurale"/>
                        <a:ea typeface="Kurale"/>
                        <a:cs typeface="Kurale"/>
                        <a:sym typeface="Kurale"/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</a:tr>
              <a:tr h="1409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Gamja Flower"/>
                          <a:ea typeface="Gamja Flower"/>
                          <a:cs typeface="Gamja Flower"/>
                          <a:sym typeface="Gamja Flower"/>
                        </a:rPr>
                        <a:t>“국내 여행지” 에만 초점을 맞춘 SNS</a:t>
                      </a:r>
                      <a:endParaRPr>
                        <a:solidFill>
                          <a:schemeClr val="dk1"/>
                        </a:solidFill>
                        <a:latin typeface="Gamja Flower"/>
                        <a:ea typeface="Gamja Flower"/>
                        <a:cs typeface="Gamja Flower"/>
                        <a:sym typeface="Gamja Flower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Gamja Flower"/>
                        <a:buChar char="-"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Gamja Flower"/>
                          <a:ea typeface="Gamja Flower"/>
                          <a:cs typeface="Gamja Flower"/>
                          <a:sym typeface="Gamja Flower"/>
                        </a:rPr>
                        <a:t>정보 탐색을 통한 여행 계획</a:t>
                      </a:r>
                      <a:endParaRPr>
                        <a:solidFill>
                          <a:schemeClr val="dk1"/>
                        </a:solidFill>
                        <a:latin typeface="Gamja Flower"/>
                        <a:ea typeface="Gamja Flower"/>
                        <a:cs typeface="Gamja Flower"/>
                        <a:sym typeface="Gamja Flower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Gamja Flower"/>
                        <a:buChar char="-"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Gamja Flower"/>
                          <a:ea typeface="Gamja Flower"/>
                          <a:cs typeface="Gamja Flower"/>
                          <a:sym typeface="Gamja Flower"/>
                        </a:rPr>
                        <a:t>사진 업로드를 통한 여행 기록</a:t>
                      </a:r>
                      <a:endParaRPr>
                        <a:solidFill>
                          <a:schemeClr val="dk1"/>
                        </a:solidFill>
                        <a:latin typeface="Gamja Flower"/>
                        <a:ea typeface="Gamja Flower"/>
                        <a:cs typeface="Gamja Flower"/>
                        <a:sym typeface="Gamja Flower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Gamja Flower"/>
                          <a:ea typeface="Gamja Flower"/>
                          <a:cs typeface="Gamja Flower"/>
                          <a:sym typeface="Gamja Flower"/>
                        </a:rPr>
                        <a:t>인스타그램, 트위터 대비 사진 정보 공유 시 </a:t>
                      </a:r>
                      <a:endParaRPr>
                        <a:solidFill>
                          <a:schemeClr val="dk1"/>
                        </a:solidFill>
                        <a:latin typeface="Gamja Flower"/>
                        <a:ea typeface="Gamja Flower"/>
                        <a:cs typeface="Gamja Flower"/>
                        <a:sym typeface="Gamja Flower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Gamja Flower"/>
                          <a:ea typeface="Gamja Flower"/>
                          <a:cs typeface="Gamja Flower"/>
                          <a:sym typeface="Gamja Flower"/>
                        </a:rPr>
                        <a:t>개인 정보 유출 위험이 낮음</a:t>
                      </a:r>
                      <a:endParaRPr>
                        <a:solidFill>
                          <a:schemeClr val="dk1"/>
                        </a:solidFill>
                        <a:latin typeface="Gamja Flower"/>
                        <a:ea typeface="Gamja Flower"/>
                        <a:cs typeface="Gamja Flower"/>
                        <a:sym typeface="Gamja Flow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Gamja Flower"/>
                        <a:ea typeface="Gamja Flower"/>
                        <a:cs typeface="Gamja Flower"/>
                        <a:sym typeface="Gamja Flower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Gamja Flower"/>
                        <a:ea typeface="Gamja Flower"/>
                        <a:cs typeface="Gamja Flower"/>
                        <a:sym typeface="Gamja Flower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Gamja Flower"/>
                          <a:ea typeface="Gamja Flower"/>
                          <a:cs typeface="Gamja Flower"/>
                          <a:sym typeface="Gamja Flower"/>
                        </a:rPr>
                        <a:t>인스타그램과 트위터의 해시태그 기능</a:t>
                      </a:r>
                      <a:endParaRPr>
                        <a:latin typeface="Gamja Flower"/>
                        <a:ea typeface="Gamja Flower"/>
                        <a:cs typeface="Gamja Flower"/>
                        <a:sym typeface="Gamja Flower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Gamja Flower"/>
                          <a:ea typeface="Gamja Flower"/>
                          <a:cs typeface="Gamja Flower"/>
                          <a:sym typeface="Gamja Flower"/>
                        </a:rPr>
                        <a:t>인스타그램과 트위터의 ‘국내여행’ 관련 계정들</a:t>
                      </a:r>
                      <a:endParaRPr>
                        <a:latin typeface="Gamja Flower"/>
                        <a:ea typeface="Gamja Flower"/>
                        <a:cs typeface="Gamja Flower"/>
                        <a:sym typeface="Gamja Flower"/>
                      </a:endParaRPr>
                    </a:p>
                  </a:txBody>
                  <a:tcPr marT="91425" marB="91425" marR="91425" marL="91425"/>
                </a:tc>
              </a:tr>
              <a:tr h="563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Kurale"/>
                          <a:ea typeface="Kurale"/>
                          <a:cs typeface="Kurale"/>
                          <a:sym typeface="Kurale"/>
                        </a:rPr>
                        <a:t>Opportunities</a:t>
                      </a:r>
                      <a:endParaRPr>
                        <a:latin typeface="Kurale"/>
                        <a:ea typeface="Kurale"/>
                        <a:cs typeface="Kurale"/>
                        <a:sym typeface="Kurale"/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Kurale"/>
                          <a:ea typeface="Kurale"/>
                          <a:cs typeface="Kurale"/>
                          <a:sym typeface="Kurale"/>
                        </a:rPr>
                        <a:t>Threats</a:t>
                      </a:r>
                      <a:endParaRPr>
                        <a:latin typeface="Kurale"/>
                        <a:ea typeface="Kurale"/>
                        <a:cs typeface="Kurale"/>
                        <a:sym typeface="Kurale"/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</a:tr>
              <a:tr h="1485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Gamja Flower"/>
                        <a:ea typeface="Gamja Flower"/>
                        <a:cs typeface="Gamja Flower"/>
                        <a:sym typeface="Gamja Flower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Gamja Flower"/>
                        <a:ea typeface="Gamja Flower"/>
                        <a:cs typeface="Gamja Flower"/>
                        <a:sym typeface="Gamja Flower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Gamja Flower"/>
                          <a:ea typeface="Gamja Flower"/>
                          <a:cs typeface="Gamja Flower"/>
                          <a:sym typeface="Gamja Flower"/>
                        </a:rPr>
                        <a:t>확장 가능성 =&gt; 국내 여행 정보 + 사진 데이터를 기반으로 여행 일기를 작성하는 기능 등</a:t>
                      </a:r>
                      <a:endParaRPr>
                        <a:latin typeface="Gamja Flower"/>
                        <a:ea typeface="Gamja Flower"/>
                        <a:cs typeface="Gamja Flower"/>
                        <a:sym typeface="Gamja Flow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Gamja Flower"/>
                        <a:ea typeface="Gamja Flower"/>
                        <a:cs typeface="Gamja Flower"/>
                        <a:sym typeface="Gamja Flower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Gamja Flower"/>
                        <a:ea typeface="Gamja Flower"/>
                        <a:cs typeface="Gamja Flower"/>
                        <a:sym typeface="Gamja Flower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Gamja Flower"/>
                          <a:ea typeface="Gamja Flower"/>
                          <a:cs typeface="Gamja Flower"/>
                          <a:sym typeface="Gamja Flower"/>
                        </a:rPr>
                        <a:t>악성 사용자</a:t>
                      </a:r>
                      <a:endParaRPr>
                        <a:solidFill>
                          <a:schemeClr val="dk1"/>
                        </a:solidFill>
                        <a:latin typeface="Gamja Flower"/>
                        <a:ea typeface="Gamja Flower"/>
                        <a:cs typeface="Gamja Flower"/>
                        <a:sym typeface="Gamja Flower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Gamja Flower"/>
                          <a:ea typeface="Gamja Flower"/>
                          <a:cs typeface="Gamja Flower"/>
                          <a:sym typeface="Gamja Flower"/>
                        </a:rPr>
                        <a:t>기존 서비스와의 경쟁</a:t>
                      </a:r>
                      <a:endParaRPr>
                        <a:solidFill>
                          <a:schemeClr val="dk1"/>
                        </a:solidFill>
                        <a:latin typeface="Gamja Flower"/>
                        <a:ea typeface="Gamja Flower"/>
                        <a:cs typeface="Gamja Flower"/>
                        <a:sym typeface="Gamja Flower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9"/>
          <p:cNvSpPr txBox="1"/>
          <p:nvPr>
            <p:ph idx="1" type="body"/>
          </p:nvPr>
        </p:nvSpPr>
        <p:spPr>
          <a:xfrm>
            <a:off x="311700" y="2185575"/>
            <a:ext cx="8520600" cy="7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32500"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1000">
                <a:latin typeface="Gamja Flower"/>
                <a:ea typeface="Gamja Flower"/>
                <a:cs typeface="Gamja Flower"/>
                <a:sym typeface="Gamja Flower"/>
              </a:rPr>
              <a:t>개발 결과</a:t>
            </a:r>
            <a:endParaRPr sz="11000">
              <a:latin typeface="Gamja Flower"/>
              <a:ea typeface="Gamja Flower"/>
              <a:cs typeface="Gamja Flower"/>
              <a:sym typeface="Gamja Flower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0"/>
          <p:cNvSpPr txBox="1"/>
          <p:nvPr>
            <p:ph idx="1" type="body"/>
          </p:nvPr>
        </p:nvSpPr>
        <p:spPr>
          <a:xfrm>
            <a:off x="311700" y="2206950"/>
            <a:ext cx="8520600" cy="7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32500"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1000">
                <a:latin typeface="Gamja Flower"/>
                <a:ea typeface="Gamja Flower"/>
                <a:cs typeface="Gamja Flower"/>
                <a:sym typeface="Gamja Flower"/>
              </a:rPr>
              <a:t>개발 환경 및 전체 시스템 구조도</a:t>
            </a:r>
            <a:endParaRPr sz="11000">
              <a:latin typeface="Gamja Flower"/>
              <a:ea typeface="Gamja Flower"/>
              <a:cs typeface="Gamja Flower"/>
              <a:sym typeface="Gamja Flower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1"/>
          <p:cNvSpPr txBox="1"/>
          <p:nvPr>
            <p:ph type="title"/>
          </p:nvPr>
        </p:nvSpPr>
        <p:spPr>
          <a:xfrm>
            <a:off x="311700" y="2285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620">
                <a:solidFill>
                  <a:schemeClr val="dk2"/>
                </a:solidFill>
                <a:latin typeface="Gamja Flower"/>
                <a:ea typeface="Gamja Flower"/>
                <a:cs typeface="Gamja Flower"/>
                <a:sym typeface="Gamja Flower"/>
              </a:rPr>
              <a:t>개발 환경</a:t>
            </a:r>
            <a:endParaRPr sz="3620">
              <a:solidFill>
                <a:schemeClr val="dk2"/>
              </a:solidFill>
              <a:latin typeface="Gamja Flower"/>
              <a:ea typeface="Gamja Flower"/>
              <a:cs typeface="Gamja Flower"/>
              <a:sym typeface="Gamja Flower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idx="4294967295" type="body"/>
          </p:nvPr>
        </p:nvSpPr>
        <p:spPr>
          <a:xfrm>
            <a:off x="338025" y="967725"/>
            <a:ext cx="8339100" cy="311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3600">
                <a:latin typeface="Gamja Flower"/>
                <a:ea typeface="Gamja Flower"/>
                <a:cs typeface="Gamja Flower"/>
                <a:sym typeface="Gamja Flower"/>
              </a:rPr>
              <a:t>팀 소개</a:t>
            </a:r>
            <a:endParaRPr sz="3600">
              <a:latin typeface="Gamja Flower"/>
              <a:ea typeface="Gamja Flower"/>
              <a:cs typeface="Gamja Flower"/>
              <a:sym typeface="Gamja Flower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Google Shape;17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79875" y="141425"/>
            <a:ext cx="4830474" cy="207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35850" y="1685875"/>
            <a:ext cx="2033525" cy="207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32"/>
          <p:cNvPicPr preferRelativeResize="0"/>
          <p:nvPr/>
        </p:nvPicPr>
        <p:blipFill rotWithShape="1">
          <a:blip r:embed="rId5">
            <a:alphaModFix/>
          </a:blip>
          <a:srcRect b="0" l="19003" r="26621" t="0"/>
          <a:stretch/>
        </p:blipFill>
        <p:spPr>
          <a:xfrm>
            <a:off x="4721900" y="2080475"/>
            <a:ext cx="2033525" cy="2070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930063" y="3756075"/>
            <a:ext cx="2033525" cy="1220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3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205825" y="4150675"/>
            <a:ext cx="1607175" cy="1001650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32"/>
          <p:cNvSpPr txBox="1"/>
          <p:nvPr/>
        </p:nvSpPr>
        <p:spPr>
          <a:xfrm>
            <a:off x="274175" y="804875"/>
            <a:ext cx="3905700" cy="42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Kurale"/>
              <a:buChar char="-"/>
            </a:pPr>
            <a:r>
              <a:rPr lang="en" sz="1800">
                <a:solidFill>
                  <a:schemeClr val="dk2"/>
                </a:solidFill>
                <a:latin typeface="Kurale"/>
                <a:ea typeface="Kurale"/>
                <a:cs typeface="Kurale"/>
                <a:sym typeface="Kurale"/>
              </a:rPr>
              <a:t>Spring boot 2.7.17</a:t>
            </a:r>
            <a:endParaRPr sz="1800">
              <a:solidFill>
                <a:schemeClr val="dk2"/>
              </a:solidFill>
              <a:latin typeface="Kurale"/>
              <a:ea typeface="Kurale"/>
              <a:cs typeface="Kurale"/>
              <a:sym typeface="Kural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Kurale"/>
              <a:ea typeface="Kurale"/>
              <a:cs typeface="Kurale"/>
              <a:sym typeface="Kural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Kurale"/>
              <a:buChar char="-"/>
            </a:pPr>
            <a:r>
              <a:rPr lang="en" sz="1800">
                <a:solidFill>
                  <a:schemeClr val="dk2"/>
                </a:solidFill>
                <a:latin typeface="Kurale"/>
                <a:ea typeface="Kurale"/>
                <a:cs typeface="Kurale"/>
                <a:sym typeface="Kurale"/>
              </a:rPr>
              <a:t>MyBatis 2.3.1</a:t>
            </a:r>
            <a:endParaRPr sz="1800">
              <a:solidFill>
                <a:schemeClr val="dk2"/>
              </a:solidFill>
              <a:latin typeface="Kurale"/>
              <a:ea typeface="Kurale"/>
              <a:cs typeface="Kurale"/>
              <a:sym typeface="Kurale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Kurale"/>
              <a:ea typeface="Kurale"/>
              <a:cs typeface="Kurale"/>
              <a:sym typeface="Kural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Kurale"/>
              <a:buChar char="-"/>
            </a:pPr>
            <a:r>
              <a:rPr lang="en" sz="1800">
                <a:solidFill>
                  <a:schemeClr val="dk2"/>
                </a:solidFill>
                <a:latin typeface="Kurale"/>
                <a:ea typeface="Kurale"/>
                <a:cs typeface="Kurale"/>
                <a:sym typeface="Kurale"/>
              </a:rPr>
              <a:t>Java 8</a:t>
            </a:r>
            <a:endParaRPr sz="1800">
              <a:solidFill>
                <a:schemeClr val="dk2"/>
              </a:solidFill>
              <a:latin typeface="Kurale"/>
              <a:ea typeface="Kurale"/>
              <a:cs typeface="Kurale"/>
              <a:sym typeface="Kural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Kurale"/>
              <a:ea typeface="Kurale"/>
              <a:cs typeface="Kurale"/>
              <a:sym typeface="Kural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Kurale"/>
              <a:buChar char="-"/>
            </a:pPr>
            <a:r>
              <a:rPr lang="en" sz="1800">
                <a:solidFill>
                  <a:schemeClr val="dk2"/>
                </a:solidFill>
                <a:latin typeface="Kurale"/>
                <a:ea typeface="Kurale"/>
                <a:cs typeface="Kurale"/>
                <a:sym typeface="Kurale"/>
              </a:rPr>
              <a:t>JWT 0.9.1</a:t>
            </a:r>
            <a:endParaRPr sz="1800">
              <a:solidFill>
                <a:schemeClr val="dk2"/>
              </a:solidFill>
              <a:latin typeface="Kurale"/>
              <a:ea typeface="Kurale"/>
              <a:cs typeface="Kurale"/>
              <a:sym typeface="Kurale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Kurale"/>
              <a:ea typeface="Kurale"/>
              <a:cs typeface="Kurale"/>
              <a:sym typeface="Kural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Kurale"/>
              <a:buChar char="-"/>
            </a:pPr>
            <a:r>
              <a:rPr lang="en" sz="1800">
                <a:solidFill>
                  <a:schemeClr val="dk2"/>
                </a:solidFill>
                <a:latin typeface="Kurale"/>
                <a:ea typeface="Kurale"/>
                <a:cs typeface="Kurale"/>
                <a:sym typeface="Kurale"/>
              </a:rPr>
              <a:t>Node 21.1.0</a:t>
            </a:r>
            <a:endParaRPr sz="1800">
              <a:solidFill>
                <a:schemeClr val="dk2"/>
              </a:solidFill>
              <a:latin typeface="Kurale"/>
              <a:ea typeface="Kurale"/>
              <a:cs typeface="Kurale"/>
              <a:sym typeface="Kurale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Kurale"/>
              <a:ea typeface="Kurale"/>
              <a:cs typeface="Kurale"/>
              <a:sym typeface="Kural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Kurale"/>
              <a:buChar char="-"/>
            </a:pPr>
            <a:r>
              <a:rPr lang="en" sz="1800">
                <a:solidFill>
                  <a:schemeClr val="dk2"/>
                </a:solidFill>
                <a:latin typeface="Kurale"/>
                <a:ea typeface="Kurale"/>
                <a:cs typeface="Kurale"/>
                <a:sym typeface="Kurale"/>
              </a:rPr>
              <a:t>Vue 3.3.4</a:t>
            </a:r>
            <a:endParaRPr sz="1800">
              <a:solidFill>
                <a:schemeClr val="dk2"/>
              </a:solidFill>
              <a:latin typeface="Kurale"/>
              <a:ea typeface="Kurale"/>
              <a:cs typeface="Kurale"/>
              <a:sym typeface="Kural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Kurale"/>
              <a:ea typeface="Kurale"/>
              <a:cs typeface="Kurale"/>
              <a:sym typeface="Kural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Kurale"/>
              <a:buChar char="-"/>
            </a:pPr>
            <a:r>
              <a:rPr lang="en" sz="1800">
                <a:solidFill>
                  <a:schemeClr val="dk2"/>
                </a:solidFill>
                <a:latin typeface="Kurale"/>
                <a:ea typeface="Kurale"/>
                <a:cs typeface="Kurale"/>
                <a:sym typeface="Kurale"/>
              </a:rPr>
              <a:t>Pinia 2.1.6</a:t>
            </a:r>
            <a:endParaRPr sz="1800">
              <a:solidFill>
                <a:schemeClr val="dk2"/>
              </a:solidFill>
              <a:latin typeface="Kurale"/>
              <a:ea typeface="Kurale"/>
              <a:cs typeface="Kurale"/>
              <a:sym typeface="Kurale"/>
            </a:endParaRPr>
          </a:p>
        </p:txBody>
      </p:sp>
      <p:pic>
        <p:nvPicPr>
          <p:cNvPr id="179" name="Google Shape;179;p3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873349" y="3948277"/>
            <a:ext cx="1133700" cy="113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3"/>
          <p:cNvSpPr txBox="1"/>
          <p:nvPr>
            <p:ph type="title"/>
          </p:nvPr>
        </p:nvSpPr>
        <p:spPr>
          <a:xfrm>
            <a:off x="311700" y="2285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620">
                <a:solidFill>
                  <a:schemeClr val="dk2"/>
                </a:solidFill>
                <a:latin typeface="Gamja Flower"/>
                <a:ea typeface="Gamja Flower"/>
                <a:cs typeface="Gamja Flower"/>
                <a:sym typeface="Gamja Flower"/>
              </a:rPr>
              <a:t>전체 시스템 구조도</a:t>
            </a:r>
            <a:endParaRPr sz="3620">
              <a:solidFill>
                <a:schemeClr val="dk2"/>
              </a:solidFill>
              <a:latin typeface="Gamja Flower"/>
              <a:ea typeface="Gamja Flower"/>
              <a:cs typeface="Gamja Flower"/>
              <a:sym typeface="Gamja Flower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650" y="1828372"/>
            <a:ext cx="1617425" cy="1617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0" name="Google Shape;190;p34"/>
          <p:cNvCxnSpPr>
            <a:stCxn id="189" idx="3"/>
            <a:endCxn id="189" idx="3"/>
          </p:cNvCxnSpPr>
          <p:nvPr/>
        </p:nvCxnSpPr>
        <p:spPr>
          <a:xfrm>
            <a:off x="1725075" y="2637072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1" name="Google Shape;191;p34"/>
          <p:cNvSpPr/>
          <p:nvPr/>
        </p:nvSpPr>
        <p:spPr>
          <a:xfrm>
            <a:off x="3805350" y="1186975"/>
            <a:ext cx="1685700" cy="641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amja Flower"/>
                <a:ea typeface="Gamja Flower"/>
                <a:cs typeface="Gamja Flower"/>
                <a:sym typeface="Gamja Flower"/>
              </a:rPr>
              <a:t>회원가입 / 로그인</a:t>
            </a:r>
            <a:endParaRPr>
              <a:latin typeface="Gamja Flower"/>
              <a:ea typeface="Gamja Flower"/>
              <a:cs typeface="Gamja Flower"/>
              <a:sym typeface="Gamja Flower"/>
            </a:endParaRPr>
          </a:p>
        </p:txBody>
      </p:sp>
      <p:sp>
        <p:nvSpPr>
          <p:cNvPr id="192" name="Google Shape;192;p34"/>
          <p:cNvSpPr/>
          <p:nvPr/>
        </p:nvSpPr>
        <p:spPr>
          <a:xfrm>
            <a:off x="3805350" y="2316375"/>
            <a:ext cx="1685700" cy="641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amja Flower"/>
                <a:ea typeface="Gamja Flower"/>
                <a:cs typeface="Gamja Flower"/>
                <a:sym typeface="Gamja Flower"/>
              </a:rPr>
              <a:t>관광지 정보 조회</a:t>
            </a:r>
            <a:endParaRPr>
              <a:latin typeface="Gamja Flower"/>
              <a:ea typeface="Gamja Flower"/>
              <a:cs typeface="Gamja Flower"/>
              <a:sym typeface="Gamja Flower"/>
            </a:endParaRPr>
          </a:p>
        </p:txBody>
      </p:sp>
      <p:sp>
        <p:nvSpPr>
          <p:cNvPr id="193" name="Google Shape;193;p34"/>
          <p:cNvSpPr/>
          <p:nvPr/>
        </p:nvSpPr>
        <p:spPr>
          <a:xfrm>
            <a:off x="2118175" y="2316375"/>
            <a:ext cx="1074000" cy="641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amja Flower"/>
                <a:ea typeface="Gamja Flower"/>
                <a:cs typeface="Gamja Flower"/>
                <a:sym typeface="Gamja Flower"/>
              </a:rPr>
              <a:t>메인페이지</a:t>
            </a:r>
            <a:endParaRPr>
              <a:latin typeface="Gamja Flower"/>
              <a:ea typeface="Gamja Flower"/>
              <a:cs typeface="Gamja Flower"/>
              <a:sym typeface="Gamja Flower"/>
            </a:endParaRPr>
          </a:p>
        </p:txBody>
      </p:sp>
      <p:sp>
        <p:nvSpPr>
          <p:cNvPr id="194" name="Google Shape;194;p34"/>
          <p:cNvSpPr/>
          <p:nvPr/>
        </p:nvSpPr>
        <p:spPr>
          <a:xfrm>
            <a:off x="6374250" y="2804375"/>
            <a:ext cx="1685700" cy="6414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amja Flower"/>
                <a:ea typeface="Gamja Flower"/>
                <a:cs typeface="Gamja Flower"/>
                <a:sym typeface="Gamja Flower"/>
              </a:rPr>
              <a:t>관광지 좋아요</a:t>
            </a:r>
            <a:endParaRPr>
              <a:latin typeface="Gamja Flower"/>
              <a:ea typeface="Gamja Flower"/>
              <a:cs typeface="Gamja Flower"/>
              <a:sym typeface="Gamja Flower"/>
            </a:endParaRPr>
          </a:p>
        </p:txBody>
      </p:sp>
      <p:sp>
        <p:nvSpPr>
          <p:cNvPr id="195" name="Google Shape;195;p34"/>
          <p:cNvSpPr/>
          <p:nvPr/>
        </p:nvSpPr>
        <p:spPr>
          <a:xfrm>
            <a:off x="6374250" y="1995675"/>
            <a:ext cx="1685700" cy="6414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amja Flower"/>
                <a:ea typeface="Gamja Flower"/>
                <a:cs typeface="Gamja Flower"/>
                <a:sym typeface="Gamja Flower"/>
              </a:rPr>
              <a:t>사진 업로드</a:t>
            </a:r>
            <a:endParaRPr>
              <a:latin typeface="Gamja Flower"/>
              <a:ea typeface="Gamja Flower"/>
              <a:cs typeface="Gamja Flower"/>
              <a:sym typeface="Gamja Flower"/>
            </a:endParaRPr>
          </a:p>
        </p:txBody>
      </p:sp>
      <p:sp>
        <p:nvSpPr>
          <p:cNvPr id="196" name="Google Shape;196;p34"/>
          <p:cNvSpPr/>
          <p:nvPr/>
        </p:nvSpPr>
        <p:spPr>
          <a:xfrm>
            <a:off x="6407325" y="833975"/>
            <a:ext cx="1685700" cy="6414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amja Flower"/>
                <a:ea typeface="Gamja Flower"/>
                <a:cs typeface="Gamja Flower"/>
                <a:sym typeface="Gamja Flower"/>
              </a:rPr>
              <a:t>회원 정보 수정</a:t>
            </a:r>
            <a:endParaRPr>
              <a:latin typeface="Gamja Flower"/>
              <a:ea typeface="Gamja Flower"/>
              <a:cs typeface="Gamja Flower"/>
              <a:sym typeface="Gamja Flower"/>
            </a:endParaRPr>
          </a:p>
        </p:txBody>
      </p:sp>
      <p:sp>
        <p:nvSpPr>
          <p:cNvPr id="197" name="Google Shape;197;p34"/>
          <p:cNvSpPr/>
          <p:nvPr/>
        </p:nvSpPr>
        <p:spPr>
          <a:xfrm>
            <a:off x="3805350" y="3445775"/>
            <a:ext cx="1685700" cy="641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amja Flower"/>
                <a:ea typeface="Gamja Flower"/>
                <a:cs typeface="Gamja Flower"/>
                <a:sym typeface="Gamja Flower"/>
              </a:rPr>
              <a:t>게시판 열람</a:t>
            </a:r>
            <a:endParaRPr>
              <a:latin typeface="Gamja Flower"/>
              <a:ea typeface="Gamja Flower"/>
              <a:cs typeface="Gamja Flower"/>
              <a:sym typeface="Gamja Flower"/>
            </a:endParaRPr>
          </a:p>
        </p:txBody>
      </p:sp>
      <p:sp>
        <p:nvSpPr>
          <p:cNvPr id="198" name="Google Shape;198;p34"/>
          <p:cNvSpPr/>
          <p:nvPr/>
        </p:nvSpPr>
        <p:spPr>
          <a:xfrm>
            <a:off x="6407325" y="3851750"/>
            <a:ext cx="1685700" cy="6414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amja Flower"/>
                <a:ea typeface="Gamja Flower"/>
                <a:cs typeface="Gamja Flower"/>
                <a:sym typeface="Gamja Flower"/>
              </a:rPr>
              <a:t>글, 댓글 추가/삭제</a:t>
            </a:r>
            <a:endParaRPr>
              <a:latin typeface="Gamja Flower"/>
              <a:ea typeface="Gamja Flower"/>
              <a:cs typeface="Gamja Flower"/>
              <a:sym typeface="Gamja Flower"/>
            </a:endParaRPr>
          </a:p>
        </p:txBody>
      </p:sp>
      <p:cxnSp>
        <p:nvCxnSpPr>
          <p:cNvPr id="199" name="Google Shape;199;p34"/>
          <p:cNvCxnSpPr>
            <a:stCxn id="193" idx="3"/>
            <a:endCxn id="191" idx="1"/>
          </p:cNvCxnSpPr>
          <p:nvPr/>
        </p:nvCxnSpPr>
        <p:spPr>
          <a:xfrm flipH="1" rot="10800000">
            <a:off x="3192175" y="1507575"/>
            <a:ext cx="613200" cy="112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0" name="Google Shape;200;p34"/>
          <p:cNvCxnSpPr>
            <a:stCxn id="193" idx="3"/>
            <a:endCxn id="192" idx="1"/>
          </p:cNvCxnSpPr>
          <p:nvPr/>
        </p:nvCxnSpPr>
        <p:spPr>
          <a:xfrm>
            <a:off x="3192175" y="2637075"/>
            <a:ext cx="613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1" name="Google Shape;201;p34"/>
          <p:cNvCxnSpPr>
            <a:stCxn id="193" idx="3"/>
            <a:endCxn id="197" idx="1"/>
          </p:cNvCxnSpPr>
          <p:nvPr/>
        </p:nvCxnSpPr>
        <p:spPr>
          <a:xfrm>
            <a:off x="3192175" y="2637075"/>
            <a:ext cx="613200" cy="112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2" name="Google Shape;202;p34"/>
          <p:cNvCxnSpPr>
            <a:stCxn id="191" idx="3"/>
            <a:endCxn id="196" idx="1"/>
          </p:cNvCxnSpPr>
          <p:nvPr/>
        </p:nvCxnSpPr>
        <p:spPr>
          <a:xfrm flipH="1" rot="10800000">
            <a:off x="5491050" y="1154575"/>
            <a:ext cx="916200" cy="35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3" name="Google Shape;203;p34"/>
          <p:cNvCxnSpPr>
            <a:stCxn id="192" idx="3"/>
            <a:endCxn id="195" idx="1"/>
          </p:cNvCxnSpPr>
          <p:nvPr/>
        </p:nvCxnSpPr>
        <p:spPr>
          <a:xfrm flipH="1" rot="10800000">
            <a:off x="5491050" y="2316375"/>
            <a:ext cx="883200" cy="32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4" name="Google Shape;204;p34"/>
          <p:cNvCxnSpPr>
            <a:stCxn id="192" idx="3"/>
            <a:endCxn id="194" idx="1"/>
          </p:cNvCxnSpPr>
          <p:nvPr/>
        </p:nvCxnSpPr>
        <p:spPr>
          <a:xfrm>
            <a:off x="5491050" y="2637075"/>
            <a:ext cx="883200" cy="48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5" name="Google Shape;205;p34"/>
          <p:cNvCxnSpPr>
            <a:stCxn id="197" idx="3"/>
            <a:endCxn id="198" idx="1"/>
          </p:cNvCxnSpPr>
          <p:nvPr/>
        </p:nvCxnSpPr>
        <p:spPr>
          <a:xfrm>
            <a:off x="5491050" y="3766475"/>
            <a:ext cx="916200" cy="40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6" name="Google Shape;206;p34"/>
          <p:cNvCxnSpPr/>
          <p:nvPr/>
        </p:nvCxnSpPr>
        <p:spPr>
          <a:xfrm>
            <a:off x="6020850" y="-16425"/>
            <a:ext cx="0" cy="515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207" name="Google Shape;207;p34"/>
          <p:cNvSpPr txBox="1"/>
          <p:nvPr/>
        </p:nvSpPr>
        <p:spPr>
          <a:xfrm>
            <a:off x="7830400" y="123875"/>
            <a:ext cx="1381800" cy="3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Gamja Flower"/>
                <a:ea typeface="Gamja Flower"/>
                <a:cs typeface="Gamja Flower"/>
                <a:sym typeface="Gamja Flower"/>
              </a:rPr>
              <a:t>로그인 이후</a:t>
            </a:r>
            <a:endParaRPr sz="1800">
              <a:solidFill>
                <a:schemeClr val="dk2"/>
              </a:solidFill>
              <a:latin typeface="Gamja Flower"/>
              <a:ea typeface="Gamja Flower"/>
              <a:cs typeface="Gamja Flower"/>
              <a:sym typeface="Gamja Flower"/>
            </a:endParaRPr>
          </a:p>
        </p:txBody>
      </p:sp>
      <p:sp>
        <p:nvSpPr>
          <p:cNvPr id="208" name="Google Shape;208;p34"/>
          <p:cNvSpPr txBox="1"/>
          <p:nvPr/>
        </p:nvSpPr>
        <p:spPr>
          <a:xfrm>
            <a:off x="4462425" y="123875"/>
            <a:ext cx="1381800" cy="3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Gamja Flower"/>
                <a:ea typeface="Gamja Flower"/>
                <a:cs typeface="Gamja Flower"/>
                <a:sym typeface="Gamja Flower"/>
              </a:rPr>
              <a:t>로그인 이전</a:t>
            </a:r>
            <a:endParaRPr sz="1800">
              <a:solidFill>
                <a:schemeClr val="dk2"/>
              </a:solidFill>
              <a:latin typeface="Gamja Flower"/>
              <a:ea typeface="Gamja Flower"/>
              <a:cs typeface="Gamja Flower"/>
              <a:sym typeface="Gamja Flower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5"/>
          <p:cNvSpPr txBox="1"/>
          <p:nvPr>
            <p:ph type="title"/>
          </p:nvPr>
        </p:nvSpPr>
        <p:spPr>
          <a:xfrm>
            <a:off x="311700" y="2285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620">
                <a:solidFill>
                  <a:schemeClr val="dk2"/>
                </a:solidFill>
                <a:latin typeface="Gamja Flower"/>
                <a:ea typeface="Gamja Flower"/>
                <a:cs typeface="Gamja Flower"/>
                <a:sym typeface="Gamja Flower"/>
              </a:rPr>
              <a:t>최종 </a:t>
            </a:r>
            <a:r>
              <a:rPr lang="en" sz="3620">
                <a:solidFill>
                  <a:schemeClr val="dk2"/>
                </a:solidFill>
                <a:latin typeface="Gamja Flower"/>
                <a:ea typeface="Gamja Flower"/>
                <a:cs typeface="Gamja Flower"/>
                <a:sym typeface="Gamja Flower"/>
              </a:rPr>
              <a:t>ERD</a:t>
            </a:r>
            <a:endParaRPr sz="3620">
              <a:solidFill>
                <a:schemeClr val="dk2"/>
              </a:solidFill>
              <a:latin typeface="Gamja Flower"/>
              <a:ea typeface="Gamja Flower"/>
              <a:cs typeface="Gamja Flower"/>
              <a:sym typeface="Gamja Flower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Google Shape;21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3625" y="152400"/>
            <a:ext cx="5896743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7"/>
          <p:cNvSpPr txBox="1"/>
          <p:nvPr>
            <p:ph type="title"/>
          </p:nvPr>
        </p:nvSpPr>
        <p:spPr>
          <a:xfrm>
            <a:off x="311700" y="2285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620">
                <a:solidFill>
                  <a:schemeClr val="dk2"/>
                </a:solidFill>
                <a:latin typeface="Gamja Flower"/>
                <a:ea typeface="Gamja Flower"/>
                <a:cs typeface="Gamja Flower"/>
                <a:sym typeface="Gamja Flower"/>
              </a:rPr>
              <a:t>시연 영상</a:t>
            </a:r>
            <a:endParaRPr sz="3620">
              <a:solidFill>
                <a:schemeClr val="dk2"/>
              </a:solidFill>
              <a:latin typeface="Gamja Flower"/>
              <a:ea typeface="Gamja Flower"/>
              <a:cs typeface="Gamja Flower"/>
              <a:sym typeface="Gamja Flower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8"/>
          <p:cNvSpPr txBox="1"/>
          <p:nvPr>
            <p:ph type="title"/>
          </p:nvPr>
        </p:nvSpPr>
        <p:spPr>
          <a:xfrm>
            <a:off x="311700" y="2285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620">
                <a:solidFill>
                  <a:schemeClr val="dk2"/>
                </a:solidFill>
                <a:latin typeface="Gamja Flower"/>
                <a:ea typeface="Gamja Flower"/>
                <a:cs typeface="Gamja Flower"/>
                <a:sym typeface="Gamja Flower"/>
              </a:rPr>
              <a:t>개발 주요 사항</a:t>
            </a:r>
            <a:endParaRPr sz="3620">
              <a:solidFill>
                <a:schemeClr val="dk2"/>
              </a:solidFill>
              <a:latin typeface="Gamja Flower"/>
              <a:ea typeface="Gamja Flower"/>
              <a:cs typeface="Gamja Flower"/>
              <a:sym typeface="Gamja Flower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9"/>
          <p:cNvSpPr txBox="1"/>
          <p:nvPr>
            <p:ph type="title"/>
          </p:nvPr>
        </p:nvSpPr>
        <p:spPr>
          <a:xfrm>
            <a:off x="311700" y="872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8469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20"/>
              <a:buFont typeface="Gamja Flower"/>
              <a:buAutoNum type="arabicPeriod"/>
            </a:pPr>
            <a:r>
              <a:rPr lang="en" sz="3620">
                <a:solidFill>
                  <a:schemeClr val="dk2"/>
                </a:solidFill>
                <a:latin typeface="Gamja Flower"/>
                <a:ea typeface="Gamja Flower"/>
                <a:cs typeface="Gamja Flower"/>
                <a:sym typeface="Gamja Flower"/>
              </a:rPr>
              <a:t>메인 페이지 피드 좋아요 많은 순 정렬</a:t>
            </a:r>
            <a:endParaRPr sz="3620">
              <a:solidFill>
                <a:schemeClr val="dk2"/>
              </a:solidFill>
              <a:latin typeface="Gamja Flower"/>
              <a:ea typeface="Gamja Flower"/>
              <a:cs typeface="Gamja Flower"/>
              <a:sym typeface="Gamja Flower"/>
            </a:endParaRPr>
          </a:p>
          <a:p>
            <a:pPr indent="-458469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20"/>
              <a:buFont typeface="Gamja Flower"/>
              <a:buAutoNum type="arabicPeriod"/>
            </a:pPr>
            <a:r>
              <a:rPr lang="en" sz="3620">
                <a:solidFill>
                  <a:schemeClr val="dk2"/>
                </a:solidFill>
                <a:latin typeface="Gamja Flower"/>
                <a:ea typeface="Gamja Flower"/>
                <a:cs typeface="Gamja Flower"/>
                <a:sym typeface="Gamja Flower"/>
              </a:rPr>
              <a:t>uuid 생성을 통한 이미지 이름 중복 방지</a:t>
            </a:r>
            <a:endParaRPr sz="3620">
              <a:solidFill>
                <a:schemeClr val="dk2"/>
              </a:solidFill>
              <a:latin typeface="Gamja Flower"/>
              <a:ea typeface="Gamja Flower"/>
              <a:cs typeface="Gamja Flower"/>
              <a:sym typeface="Gamja Flower"/>
            </a:endParaRPr>
          </a:p>
          <a:p>
            <a:pPr indent="-458469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20"/>
              <a:buFont typeface="Gamja Flower"/>
              <a:buAutoNum type="arabicPeriod"/>
            </a:pPr>
            <a:r>
              <a:rPr lang="en" sz="3620">
                <a:solidFill>
                  <a:schemeClr val="dk2"/>
                </a:solidFill>
                <a:latin typeface="Gamja Flower"/>
                <a:ea typeface="Gamja Flower"/>
                <a:cs typeface="Gamja Flower"/>
                <a:sym typeface="Gamja Flower"/>
              </a:rPr>
              <a:t>게시글 삭제, 회원 탈퇴 시 연관 데이터 삭제를 위한 on delete cascade 제약 조건 설정</a:t>
            </a:r>
            <a:endParaRPr sz="3620">
              <a:solidFill>
                <a:schemeClr val="dk2"/>
              </a:solidFill>
              <a:latin typeface="Gamja Flower"/>
              <a:ea typeface="Gamja Flower"/>
              <a:cs typeface="Gamja Flower"/>
              <a:sym typeface="Gamja Flower"/>
            </a:endParaRPr>
          </a:p>
          <a:p>
            <a:pPr indent="-458469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20"/>
              <a:buFont typeface="Gamja Flower"/>
              <a:buAutoNum type="arabicPeriod"/>
            </a:pPr>
            <a:r>
              <a:rPr lang="en" sz="3620">
                <a:solidFill>
                  <a:schemeClr val="dk2"/>
                </a:solidFill>
                <a:latin typeface="Gamja Flower"/>
                <a:ea typeface="Gamja Flower"/>
                <a:cs typeface="Gamja Flower"/>
                <a:sym typeface="Gamja Flower"/>
              </a:rPr>
              <a:t>중복 코드 방지를 위한 vue 컴포넌트 생성 및 사용</a:t>
            </a:r>
            <a:endParaRPr sz="3620">
              <a:solidFill>
                <a:schemeClr val="dk2"/>
              </a:solidFill>
              <a:latin typeface="Gamja Flower"/>
              <a:ea typeface="Gamja Flower"/>
              <a:cs typeface="Gamja Flower"/>
              <a:sym typeface="Gamja Flower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40"/>
          <p:cNvSpPr txBox="1"/>
          <p:nvPr>
            <p:ph type="title"/>
          </p:nvPr>
        </p:nvSpPr>
        <p:spPr>
          <a:xfrm>
            <a:off x="311700" y="2285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620">
                <a:solidFill>
                  <a:schemeClr val="dk2"/>
                </a:solidFill>
                <a:latin typeface="Gamja Flower"/>
                <a:ea typeface="Gamja Flower"/>
                <a:cs typeface="Gamja Flower"/>
                <a:sym typeface="Gamja Flower"/>
              </a:rPr>
              <a:t>개발 후기</a:t>
            </a:r>
            <a:endParaRPr sz="3620">
              <a:solidFill>
                <a:schemeClr val="dk2"/>
              </a:solidFill>
              <a:latin typeface="Gamja Flower"/>
              <a:ea typeface="Gamja Flower"/>
              <a:cs typeface="Gamja Flower"/>
              <a:sym typeface="Gamja Flower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1"/>
          <p:cNvSpPr txBox="1"/>
          <p:nvPr>
            <p:ph type="title"/>
          </p:nvPr>
        </p:nvSpPr>
        <p:spPr>
          <a:xfrm>
            <a:off x="311700" y="13751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620">
                <a:solidFill>
                  <a:schemeClr val="dk2"/>
                </a:solidFill>
                <a:latin typeface="Gamja Flower"/>
                <a:ea typeface="Gamja Flower"/>
                <a:cs typeface="Gamja Flower"/>
                <a:sym typeface="Gamja Flower"/>
              </a:rPr>
              <a:t>시작할 땐 아무것도 몰랐습니다.</a:t>
            </a:r>
            <a:endParaRPr sz="3620">
              <a:solidFill>
                <a:schemeClr val="dk2"/>
              </a:solidFill>
              <a:latin typeface="Gamja Flower"/>
              <a:ea typeface="Gamja Flower"/>
              <a:cs typeface="Gamja Flower"/>
              <a:sym typeface="Gamja Flow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620">
                <a:solidFill>
                  <a:schemeClr val="dk2"/>
                </a:solidFill>
                <a:latin typeface="Gamja Flower"/>
                <a:ea typeface="Gamja Flower"/>
                <a:cs typeface="Gamja Flower"/>
                <a:sym typeface="Gamja Flower"/>
              </a:rPr>
              <a:t>주위 분들의 도움으로 프로젝트를 잘 마무리 할 수 있었고,</a:t>
            </a:r>
            <a:endParaRPr sz="3620">
              <a:solidFill>
                <a:schemeClr val="dk2"/>
              </a:solidFill>
              <a:latin typeface="Gamja Flower"/>
              <a:ea typeface="Gamja Flower"/>
              <a:cs typeface="Gamja Flower"/>
              <a:sym typeface="Gamja Flow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620">
                <a:solidFill>
                  <a:schemeClr val="dk2"/>
                </a:solidFill>
                <a:latin typeface="Gamja Flower"/>
                <a:ea typeface="Gamja Flower"/>
                <a:cs typeface="Gamja Flower"/>
                <a:sym typeface="Gamja Flower"/>
              </a:rPr>
              <a:t>자신감도 생겼습니다!</a:t>
            </a:r>
            <a:endParaRPr sz="3620">
              <a:solidFill>
                <a:schemeClr val="dk2"/>
              </a:solidFill>
              <a:latin typeface="Gamja Flower"/>
              <a:ea typeface="Gamja Flower"/>
              <a:cs typeface="Gamja Flower"/>
              <a:sym typeface="Gamja Flower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/>
          <p:nvPr/>
        </p:nvSpPr>
        <p:spPr>
          <a:xfrm>
            <a:off x="4956838" y="1297325"/>
            <a:ext cx="2145600" cy="2747400"/>
          </a:xfrm>
          <a:prstGeom prst="roundRect">
            <a:avLst>
              <a:gd fmla="val 5335" name="adj"/>
            </a:avLst>
          </a:prstGeom>
          <a:solidFill>
            <a:schemeClr val="lt1"/>
          </a:solidFill>
          <a:ln cap="flat" cmpd="sng" w="9525">
            <a:solidFill>
              <a:srgbClr val="B5B0B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5"/>
          <p:cNvSpPr/>
          <p:nvPr/>
        </p:nvSpPr>
        <p:spPr>
          <a:xfrm>
            <a:off x="1915450" y="1297325"/>
            <a:ext cx="2145600" cy="2747400"/>
          </a:xfrm>
          <a:prstGeom prst="roundRect">
            <a:avLst>
              <a:gd fmla="val 5335" name="adj"/>
            </a:avLst>
          </a:prstGeom>
          <a:solidFill>
            <a:schemeClr val="lt1"/>
          </a:solidFill>
          <a:ln cap="flat" cmpd="sng" w="9525">
            <a:solidFill>
              <a:srgbClr val="B5B0B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0975" y="1402650"/>
            <a:ext cx="2083800" cy="2083800"/>
          </a:xfrm>
          <a:prstGeom prst="roundRect">
            <a:avLst>
              <a:gd fmla="val 8183" name="adj"/>
            </a:avLst>
          </a:prstGeom>
          <a:noFill/>
          <a:ln>
            <a:noFill/>
          </a:ln>
        </p:spPr>
      </p:pic>
      <p:sp>
        <p:nvSpPr>
          <p:cNvPr id="69" name="Google Shape;69;p15"/>
          <p:cNvSpPr txBox="1"/>
          <p:nvPr>
            <p:ph idx="1" type="subTitle"/>
          </p:nvPr>
        </p:nvSpPr>
        <p:spPr>
          <a:xfrm>
            <a:off x="1915425" y="3672850"/>
            <a:ext cx="21456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        </a:t>
            </a:r>
            <a:r>
              <a:rPr lang="en" sz="2500">
                <a:latin typeface="Gamja Flower"/>
                <a:ea typeface="Gamja Flower"/>
                <a:cs typeface="Gamja Flower"/>
                <a:sym typeface="Gamja Flower"/>
              </a:rPr>
              <a:t>이준학(팀장)</a:t>
            </a:r>
            <a:r>
              <a:rPr lang="en" sz="2500"/>
              <a:t> 		</a:t>
            </a:r>
            <a:endParaRPr sz="2500"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87725" y="1402650"/>
            <a:ext cx="2083800" cy="2083800"/>
          </a:xfrm>
          <a:prstGeom prst="roundRect">
            <a:avLst>
              <a:gd fmla="val 10039" name="adj"/>
            </a:avLst>
          </a:prstGeom>
          <a:noFill/>
          <a:ln>
            <a:noFill/>
          </a:ln>
        </p:spPr>
      </p:pic>
      <p:sp>
        <p:nvSpPr>
          <p:cNvPr id="71" name="Google Shape;71;p15"/>
          <p:cNvSpPr txBox="1"/>
          <p:nvPr>
            <p:ph idx="1" type="subTitle"/>
          </p:nvPr>
        </p:nvSpPr>
        <p:spPr>
          <a:xfrm>
            <a:off x="4972975" y="3672850"/>
            <a:ext cx="21363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       </a:t>
            </a:r>
            <a:r>
              <a:rPr lang="en" sz="2500"/>
              <a:t> </a:t>
            </a:r>
            <a:r>
              <a:rPr lang="en" sz="2500">
                <a:latin typeface="Gamja Flower"/>
                <a:ea typeface="Gamja Flower"/>
                <a:cs typeface="Gamja Flower"/>
                <a:sym typeface="Gamja Flower"/>
              </a:rPr>
              <a:t>이정민(팀원)</a:t>
            </a:r>
            <a:r>
              <a:rPr lang="en" sz="2500">
                <a:latin typeface="Gamja Flower"/>
                <a:ea typeface="Gamja Flower"/>
                <a:cs typeface="Gamja Flower"/>
                <a:sym typeface="Gamja Flower"/>
              </a:rPr>
              <a:t> 		</a:t>
            </a:r>
            <a:endParaRPr sz="2500">
              <a:latin typeface="Gamja Flower"/>
              <a:ea typeface="Gamja Flower"/>
              <a:cs typeface="Gamja Flower"/>
              <a:sym typeface="Gamja Flower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2"/>
          <p:cNvSpPr txBox="1"/>
          <p:nvPr>
            <p:ph type="title"/>
          </p:nvPr>
        </p:nvSpPr>
        <p:spPr>
          <a:xfrm>
            <a:off x="311700" y="2285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620">
                <a:solidFill>
                  <a:schemeClr val="dk2"/>
                </a:solidFill>
                <a:latin typeface="Gamja Flower"/>
                <a:ea typeface="Gamja Flower"/>
                <a:cs typeface="Gamja Flower"/>
                <a:sym typeface="Gamja Flower"/>
              </a:rPr>
              <a:t>감사합니다.</a:t>
            </a:r>
            <a:endParaRPr sz="3620">
              <a:solidFill>
                <a:schemeClr val="dk2"/>
              </a:solidFill>
              <a:latin typeface="Gamja Flower"/>
              <a:ea typeface="Gamja Flower"/>
              <a:cs typeface="Gamja Flower"/>
              <a:sym typeface="Gamja Flower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788425"/>
            <a:ext cx="8520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Gamja Flower"/>
                <a:ea typeface="Gamja Flower"/>
                <a:cs typeface="Gamja Flower"/>
                <a:sym typeface="Gamja Flower"/>
              </a:rPr>
              <a:t>목차</a:t>
            </a:r>
            <a:endParaRPr sz="3000">
              <a:latin typeface="Gamja Flower"/>
              <a:ea typeface="Gamja Flower"/>
              <a:cs typeface="Gamja Flower"/>
              <a:sym typeface="Gamja Flower"/>
            </a:endParaRPr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007050" y="1607000"/>
            <a:ext cx="3129900" cy="226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Gamja Flower"/>
              <a:buAutoNum type="arabicPeriod"/>
            </a:pPr>
            <a:r>
              <a:rPr lang="en" sz="2000">
                <a:latin typeface="Gamja Flower"/>
                <a:ea typeface="Gamja Flower"/>
                <a:cs typeface="Gamja Flower"/>
                <a:sym typeface="Gamja Flower"/>
              </a:rPr>
              <a:t>기획 배경 및 목표</a:t>
            </a:r>
            <a:endParaRPr sz="2000">
              <a:latin typeface="Gamja Flower"/>
              <a:ea typeface="Gamja Flower"/>
              <a:cs typeface="Gamja Flower"/>
              <a:sym typeface="Gamja Flower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Gamja Flower"/>
              <a:buAutoNum type="arabicPeriod"/>
            </a:pPr>
            <a:r>
              <a:rPr lang="en" sz="2000">
                <a:latin typeface="Gamja Flower"/>
                <a:ea typeface="Gamja Flower"/>
                <a:cs typeface="Gamja Flower"/>
                <a:sym typeface="Gamja Flower"/>
              </a:rPr>
              <a:t>일정, 역할 분담</a:t>
            </a:r>
            <a:endParaRPr sz="2000">
              <a:latin typeface="Gamja Flower"/>
              <a:ea typeface="Gamja Flower"/>
              <a:cs typeface="Gamja Flower"/>
              <a:sym typeface="Gamja Flower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Gamja Flower"/>
              <a:buAutoNum type="arabicPeriod"/>
            </a:pPr>
            <a:r>
              <a:rPr lang="en" sz="2000">
                <a:latin typeface="Gamja Flower"/>
                <a:ea typeface="Gamja Flower"/>
                <a:cs typeface="Gamja Flower"/>
                <a:sym typeface="Gamja Flower"/>
              </a:rPr>
              <a:t>시장 분석 및 차별화 전략</a:t>
            </a:r>
            <a:endParaRPr sz="2000">
              <a:latin typeface="Gamja Flower"/>
              <a:ea typeface="Gamja Flower"/>
              <a:cs typeface="Gamja Flower"/>
              <a:sym typeface="Gamja Flower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Gamja Flower"/>
              <a:buAutoNum type="arabicPeriod"/>
            </a:pPr>
            <a:r>
              <a:rPr lang="en" sz="2000">
                <a:latin typeface="Gamja Flower"/>
                <a:ea typeface="Gamja Flower"/>
                <a:cs typeface="Gamja Flower"/>
                <a:sym typeface="Gamja Flower"/>
              </a:rPr>
              <a:t>개발 결과</a:t>
            </a:r>
            <a:endParaRPr sz="2000">
              <a:latin typeface="Gamja Flower"/>
              <a:ea typeface="Gamja Flower"/>
              <a:cs typeface="Gamja Flower"/>
              <a:sym typeface="Gamja Flower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Gamja Flower"/>
              <a:buAutoNum type="arabicPeriod"/>
            </a:pPr>
            <a:r>
              <a:rPr lang="en" sz="2000">
                <a:latin typeface="Gamja Flower"/>
                <a:ea typeface="Gamja Flower"/>
                <a:cs typeface="Gamja Flower"/>
                <a:sym typeface="Gamja Flower"/>
              </a:rPr>
              <a:t>기대 효과</a:t>
            </a:r>
            <a:endParaRPr sz="2000">
              <a:latin typeface="Gamja Flower"/>
              <a:ea typeface="Gamja Flower"/>
              <a:cs typeface="Gamja Flower"/>
              <a:sym typeface="Gamja Flower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Gamja Flower"/>
              <a:buAutoNum type="arabicPeriod"/>
            </a:pPr>
            <a:r>
              <a:rPr lang="en" sz="2000">
                <a:latin typeface="Gamja Flower"/>
                <a:ea typeface="Gamja Flower"/>
                <a:cs typeface="Gamja Flower"/>
                <a:sym typeface="Gamja Flower"/>
              </a:rPr>
              <a:t>개발 후기</a:t>
            </a:r>
            <a:endParaRPr sz="2000">
              <a:latin typeface="Gamja Flower"/>
              <a:ea typeface="Gamja Flower"/>
              <a:cs typeface="Gamja Flower"/>
              <a:sym typeface="Gamja Flower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38025" y="1318650"/>
            <a:ext cx="8339100" cy="311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Gamja Flower"/>
                <a:ea typeface="Gamja Flower"/>
                <a:cs typeface="Gamja Flower"/>
                <a:sym typeface="Gamja Flower"/>
              </a:rPr>
              <a:t>기획 배경 및 목표</a:t>
            </a:r>
            <a:endParaRPr sz="3600">
              <a:latin typeface="Gamja Flower"/>
              <a:ea typeface="Gamja Flower"/>
              <a:cs typeface="Gamja Flower"/>
              <a:sym typeface="Gamja Flower"/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3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039250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Gamja Flower"/>
                <a:ea typeface="Gamja Flower"/>
                <a:cs typeface="Gamja Flower"/>
                <a:sym typeface="Gamja Flower"/>
              </a:rPr>
              <a:t>사진 업로드 + 좋아요 기능을 통해 손쉽게 감성을 전하는 여행 사진 SNS. </a:t>
            </a:r>
            <a:endParaRPr sz="2100">
              <a:latin typeface="Gamja Flower"/>
              <a:ea typeface="Gamja Flower"/>
              <a:cs typeface="Gamja Flower"/>
              <a:sym typeface="Gamja Flower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100">
                <a:latin typeface="Gamja Flower"/>
                <a:ea typeface="Gamja Flower"/>
                <a:cs typeface="Gamja Flower"/>
                <a:sym typeface="Gamja Flower"/>
              </a:rPr>
              <a:t>다양한 지역 정보와 함께 사용자들 간의 정보 공유가 더욱 강조된 플랫폼.</a:t>
            </a:r>
            <a:endParaRPr sz="2100">
              <a:latin typeface="Gamja Flower"/>
              <a:ea typeface="Gamja Flower"/>
              <a:cs typeface="Gamja Flower"/>
              <a:sym typeface="Gamja Flower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Gamja Flower"/>
              <a:ea typeface="Gamja Flower"/>
              <a:cs typeface="Gamja Flower"/>
              <a:sym typeface="Gamja Flower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100">
                <a:latin typeface="Gamja Flower"/>
                <a:ea typeface="Gamja Flower"/>
                <a:cs typeface="Gamja Flower"/>
                <a:sym typeface="Gamja Flower"/>
              </a:rPr>
              <a:t>국내 관광에 관심을 갖는 사람들이 증가했으면 좋겠다.</a:t>
            </a:r>
            <a:endParaRPr sz="2100">
              <a:latin typeface="Gamja Flower"/>
              <a:ea typeface="Gamja Flower"/>
              <a:cs typeface="Gamja Flower"/>
              <a:sym typeface="Gamja Flower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311700" y="2206950"/>
            <a:ext cx="8520600" cy="7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3600">
                <a:latin typeface="Gamja Flower"/>
                <a:ea typeface="Gamja Flower"/>
                <a:cs typeface="Gamja Flower"/>
                <a:sym typeface="Gamja Flower"/>
              </a:rPr>
              <a:t>일정 및 역할 분담</a:t>
            </a:r>
            <a:endParaRPr sz="11000">
              <a:latin typeface="Gamja Flower"/>
              <a:ea typeface="Gamja Flower"/>
              <a:cs typeface="Gamja Flower"/>
              <a:sym typeface="Gamja Flower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2206950"/>
            <a:ext cx="8520600" cy="7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3600">
                <a:latin typeface="Gamja Flower"/>
                <a:ea typeface="Gamja Flower"/>
                <a:cs typeface="Gamja Flower"/>
                <a:sym typeface="Gamja Flower"/>
              </a:rPr>
              <a:t>일정</a:t>
            </a:r>
            <a:endParaRPr sz="11000">
              <a:latin typeface="Gamja Flower"/>
              <a:ea typeface="Gamja Flower"/>
              <a:cs typeface="Gamja Flower"/>
              <a:sym typeface="Gamja Flower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" name="Google Shape;102;p21"/>
          <p:cNvGraphicFramePr/>
          <p:nvPr/>
        </p:nvGraphicFramePr>
        <p:xfrm>
          <a:off x="230825" y="539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{D2AFCCBA-842E-4749-80D2-17D5F84553CA}</a:tableStyleId>
              </a:tblPr>
              <a:tblGrid>
                <a:gridCol w="1725575"/>
                <a:gridCol w="1725575"/>
                <a:gridCol w="1725575"/>
                <a:gridCol w="1725575"/>
                <a:gridCol w="1697825"/>
              </a:tblGrid>
              <a:tr h="457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DAY 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DAY 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DAY 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DAY 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DAY 5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</a:tr>
              <a:tr h="1548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</a:tr>
              <a:tr h="490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DAY 6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DAY 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DAY 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DAY 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DAY 10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548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03" name="Google Shape;103;p21"/>
          <p:cNvSpPr/>
          <p:nvPr/>
        </p:nvSpPr>
        <p:spPr>
          <a:xfrm>
            <a:off x="230825" y="1374900"/>
            <a:ext cx="3451200" cy="1737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21"/>
          <p:cNvSpPr txBox="1"/>
          <p:nvPr/>
        </p:nvSpPr>
        <p:spPr>
          <a:xfrm>
            <a:off x="398825" y="1484650"/>
            <a:ext cx="3115200" cy="3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2"/>
                </a:solidFill>
                <a:latin typeface="Gamja Flower"/>
                <a:ea typeface="Gamja Flower"/>
                <a:cs typeface="Gamja Flower"/>
                <a:sym typeface="Gamja Flower"/>
              </a:rPr>
              <a:t>이전 프로젝트 검수 및 아이디어 브레인 스토밍</a:t>
            </a:r>
            <a:endParaRPr b="1" sz="1300">
              <a:solidFill>
                <a:schemeClr val="dk2"/>
              </a:solidFill>
              <a:latin typeface="Gamja Flower"/>
              <a:ea typeface="Gamja Flower"/>
              <a:cs typeface="Gamja Flower"/>
              <a:sym typeface="Gamja Flower"/>
            </a:endParaRPr>
          </a:p>
        </p:txBody>
      </p:sp>
      <p:sp>
        <p:nvSpPr>
          <p:cNvPr id="105" name="Google Shape;105;p21"/>
          <p:cNvSpPr txBox="1"/>
          <p:nvPr/>
        </p:nvSpPr>
        <p:spPr>
          <a:xfrm>
            <a:off x="5407550" y="997525"/>
            <a:ext cx="2061000" cy="9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2"/>
                </a:solidFill>
                <a:latin typeface="Gamja Flower"/>
                <a:ea typeface="Gamja Flower"/>
                <a:cs typeface="Gamja Flower"/>
                <a:sym typeface="Gamja Flower"/>
              </a:rPr>
              <a:t>프로젝트 설계 </a:t>
            </a:r>
            <a:endParaRPr b="1" sz="1300">
              <a:solidFill>
                <a:schemeClr val="dk2"/>
              </a:solidFill>
              <a:latin typeface="Gamja Flower"/>
              <a:ea typeface="Gamja Flower"/>
              <a:cs typeface="Gamja Flower"/>
              <a:sym typeface="Gamja Flower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Gamja Flower"/>
              <a:buChar char="-"/>
            </a:pPr>
            <a:r>
              <a:rPr b="1" lang="en" sz="1300">
                <a:solidFill>
                  <a:schemeClr val="dk2"/>
                </a:solidFill>
                <a:latin typeface="Gamja Flower"/>
                <a:ea typeface="Gamja Flower"/>
                <a:cs typeface="Gamja Flower"/>
                <a:sym typeface="Gamja Flower"/>
              </a:rPr>
              <a:t>ERD </a:t>
            </a:r>
            <a:endParaRPr b="1" sz="1300">
              <a:solidFill>
                <a:schemeClr val="dk2"/>
              </a:solidFill>
              <a:latin typeface="Gamja Flower"/>
              <a:ea typeface="Gamja Flower"/>
              <a:cs typeface="Gamja Flower"/>
              <a:sym typeface="Gamja Flower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Gamja Flower"/>
              <a:buChar char="-"/>
            </a:pPr>
            <a:r>
              <a:rPr b="1" lang="en" sz="1300">
                <a:solidFill>
                  <a:schemeClr val="dk2"/>
                </a:solidFill>
                <a:latin typeface="Gamja Flower"/>
                <a:ea typeface="Gamja Flower"/>
                <a:cs typeface="Gamja Flower"/>
                <a:sym typeface="Gamja Flower"/>
              </a:rPr>
              <a:t>클래스 다이어그램</a:t>
            </a:r>
            <a:endParaRPr b="1" sz="1300">
              <a:solidFill>
                <a:schemeClr val="dk2"/>
              </a:solidFill>
              <a:latin typeface="Gamja Flower"/>
              <a:ea typeface="Gamja Flower"/>
              <a:cs typeface="Gamja Flower"/>
              <a:sym typeface="Gamja Flower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Gamja Flower"/>
              <a:buChar char="-"/>
            </a:pPr>
            <a:r>
              <a:rPr b="1" lang="en" sz="1300">
                <a:solidFill>
                  <a:schemeClr val="dk2"/>
                </a:solidFill>
                <a:latin typeface="Gamja Flower"/>
                <a:ea typeface="Gamja Flower"/>
                <a:cs typeface="Gamja Flower"/>
                <a:sym typeface="Gamja Flower"/>
              </a:rPr>
              <a:t>요구사항 정의서 (유즈케이스)</a:t>
            </a:r>
            <a:endParaRPr b="1" sz="1300">
              <a:solidFill>
                <a:schemeClr val="dk2"/>
              </a:solidFill>
              <a:latin typeface="Gamja Flower"/>
              <a:ea typeface="Gamja Flower"/>
              <a:cs typeface="Gamja Flower"/>
              <a:sym typeface="Gamja Flower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Gamja Flower"/>
              <a:buChar char="-"/>
            </a:pPr>
            <a:r>
              <a:rPr b="1" lang="en" sz="1300">
                <a:solidFill>
                  <a:schemeClr val="dk2"/>
                </a:solidFill>
                <a:latin typeface="Gamja Flower"/>
                <a:ea typeface="Gamja Flower"/>
                <a:cs typeface="Gamja Flower"/>
                <a:sym typeface="Gamja Flower"/>
              </a:rPr>
              <a:t>화면 설계서 </a:t>
            </a:r>
            <a:endParaRPr b="1" sz="1300">
              <a:solidFill>
                <a:schemeClr val="dk2"/>
              </a:solidFill>
              <a:latin typeface="Gamja Flower"/>
              <a:ea typeface="Gamja Flower"/>
              <a:cs typeface="Gamja Flower"/>
              <a:sym typeface="Gamja Flowe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2"/>
                </a:solidFill>
                <a:latin typeface="Gamja Flower"/>
                <a:ea typeface="Gamja Flower"/>
                <a:cs typeface="Gamja Flower"/>
                <a:sym typeface="Gamja Flower"/>
              </a:rPr>
              <a:t>(피그마)</a:t>
            </a:r>
            <a:endParaRPr b="1" sz="1300">
              <a:solidFill>
                <a:schemeClr val="dk2"/>
              </a:solidFill>
              <a:latin typeface="Gamja Flower"/>
              <a:ea typeface="Gamja Flower"/>
              <a:cs typeface="Gamja Flower"/>
              <a:sym typeface="Gamja Flower"/>
            </a:endParaRPr>
          </a:p>
        </p:txBody>
      </p:sp>
      <p:sp>
        <p:nvSpPr>
          <p:cNvPr id="106" name="Google Shape;106;p21"/>
          <p:cNvSpPr txBox="1"/>
          <p:nvPr/>
        </p:nvSpPr>
        <p:spPr>
          <a:xfrm>
            <a:off x="3681975" y="1123625"/>
            <a:ext cx="2061000" cy="9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2"/>
                </a:solidFill>
                <a:latin typeface="Gamja Flower"/>
                <a:ea typeface="Gamja Flower"/>
                <a:cs typeface="Gamja Flower"/>
                <a:sym typeface="Gamja Flower"/>
              </a:rPr>
              <a:t>개발 시작 ⓵ </a:t>
            </a:r>
            <a:endParaRPr b="1" sz="1300">
              <a:solidFill>
                <a:schemeClr val="dk2"/>
              </a:solidFill>
              <a:latin typeface="Gamja Flower"/>
              <a:ea typeface="Gamja Flower"/>
              <a:cs typeface="Gamja Flower"/>
              <a:sym typeface="Gamja Flower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Gamja Flower"/>
              <a:buChar char="-"/>
            </a:pPr>
            <a:r>
              <a:rPr b="1" lang="en" sz="1300">
                <a:solidFill>
                  <a:schemeClr val="dk2"/>
                </a:solidFill>
                <a:latin typeface="Gamja Flower"/>
                <a:ea typeface="Gamja Flower"/>
                <a:cs typeface="Gamja Flower"/>
                <a:sym typeface="Gamja Flower"/>
              </a:rPr>
              <a:t>게시판 댓글 기능</a:t>
            </a:r>
            <a:endParaRPr b="1" sz="1300">
              <a:solidFill>
                <a:schemeClr val="dk2"/>
              </a:solidFill>
              <a:latin typeface="Gamja Flower"/>
              <a:ea typeface="Gamja Flower"/>
              <a:cs typeface="Gamja Flower"/>
              <a:sym typeface="Gamja Flower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Gamja Flower"/>
              <a:buChar char="-"/>
            </a:pPr>
            <a:r>
              <a:rPr b="1" lang="en" sz="1300">
                <a:solidFill>
                  <a:schemeClr val="dk2"/>
                </a:solidFill>
                <a:latin typeface="Gamja Flower"/>
                <a:ea typeface="Gamja Flower"/>
                <a:cs typeface="Gamja Flower"/>
                <a:sym typeface="Gamja Flower"/>
              </a:rPr>
              <a:t>JWT기반 로그인/회원가입</a:t>
            </a:r>
            <a:endParaRPr b="1" sz="1300">
              <a:solidFill>
                <a:schemeClr val="dk2"/>
              </a:solidFill>
              <a:latin typeface="Gamja Flower"/>
              <a:ea typeface="Gamja Flower"/>
              <a:cs typeface="Gamja Flower"/>
              <a:sym typeface="Gamja Flowe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2"/>
              </a:solidFill>
              <a:latin typeface="Gamja Flower"/>
              <a:ea typeface="Gamja Flower"/>
              <a:cs typeface="Gamja Flower"/>
              <a:sym typeface="Gamja Flower"/>
            </a:endParaRPr>
          </a:p>
        </p:txBody>
      </p:sp>
      <p:sp>
        <p:nvSpPr>
          <p:cNvPr id="107" name="Google Shape;107;p21"/>
          <p:cNvSpPr txBox="1"/>
          <p:nvPr/>
        </p:nvSpPr>
        <p:spPr>
          <a:xfrm>
            <a:off x="3681975" y="2034300"/>
            <a:ext cx="1050300" cy="3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2"/>
                </a:solidFill>
                <a:latin typeface="Gamja Flower"/>
                <a:ea typeface="Gamja Flower"/>
                <a:cs typeface="Gamja Flower"/>
                <a:sym typeface="Gamja Flower"/>
              </a:rPr>
              <a:t>기획안 발표</a:t>
            </a:r>
            <a:endParaRPr b="1" sz="1300">
              <a:solidFill>
                <a:schemeClr val="dk2"/>
              </a:solidFill>
              <a:latin typeface="Gamja Flower"/>
              <a:ea typeface="Gamja Flower"/>
              <a:cs typeface="Gamja Flower"/>
              <a:sym typeface="Gamja Flower"/>
            </a:endParaRPr>
          </a:p>
        </p:txBody>
      </p:sp>
      <p:sp>
        <p:nvSpPr>
          <p:cNvPr id="108" name="Google Shape;108;p21"/>
          <p:cNvSpPr/>
          <p:nvPr/>
        </p:nvSpPr>
        <p:spPr>
          <a:xfrm>
            <a:off x="7133125" y="1385725"/>
            <a:ext cx="1714200" cy="1737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21"/>
          <p:cNvSpPr/>
          <p:nvPr/>
        </p:nvSpPr>
        <p:spPr>
          <a:xfrm rot="10800000">
            <a:off x="237425" y="3326725"/>
            <a:ext cx="3432000" cy="1737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rgbClr val="0F0F0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1"/>
          <p:cNvSpPr txBox="1"/>
          <p:nvPr/>
        </p:nvSpPr>
        <p:spPr>
          <a:xfrm>
            <a:off x="271175" y="3430975"/>
            <a:ext cx="3890100" cy="7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2"/>
                </a:solidFill>
                <a:latin typeface="Gamja Flower"/>
                <a:ea typeface="Gamja Flower"/>
                <a:cs typeface="Gamja Flower"/>
                <a:sym typeface="Gamja Flower"/>
              </a:rPr>
              <a:t>기능 구현 ⓶ </a:t>
            </a:r>
            <a:endParaRPr b="1" sz="1300">
              <a:solidFill>
                <a:schemeClr val="dk2"/>
              </a:solidFill>
              <a:latin typeface="Gamja Flower"/>
              <a:ea typeface="Gamja Flower"/>
              <a:cs typeface="Gamja Flower"/>
              <a:sym typeface="Gamja Flower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Gamja Flower"/>
              <a:buChar char="-"/>
            </a:pPr>
            <a:r>
              <a:rPr b="1" lang="en" sz="1300">
                <a:solidFill>
                  <a:schemeClr val="dk2"/>
                </a:solidFill>
                <a:latin typeface="Gamja Flower"/>
                <a:ea typeface="Gamja Flower"/>
                <a:cs typeface="Gamja Flower"/>
                <a:sym typeface="Gamja Flower"/>
              </a:rPr>
              <a:t>Naver API 기반 블로그 검색 기능</a:t>
            </a:r>
            <a:endParaRPr b="1" sz="1300">
              <a:solidFill>
                <a:schemeClr val="dk2"/>
              </a:solidFill>
              <a:latin typeface="Gamja Flower"/>
              <a:ea typeface="Gamja Flower"/>
              <a:cs typeface="Gamja Flower"/>
              <a:sym typeface="Gamja Flower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Gamja Flower"/>
              <a:buChar char="-"/>
            </a:pPr>
            <a:r>
              <a:rPr b="1" lang="en" sz="1300">
                <a:solidFill>
                  <a:schemeClr val="dk2"/>
                </a:solidFill>
                <a:latin typeface="Gamja Flower"/>
                <a:ea typeface="Gamja Flower"/>
                <a:cs typeface="Gamja Flower"/>
                <a:sym typeface="Gamja Flower"/>
              </a:rPr>
              <a:t>댓글수 상위 10개 게시글 메인페이지 노출</a:t>
            </a:r>
            <a:endParaRPr b="1" sz="1300">
              <a:solidFill>
                <a:schemeClr val="dk2"/>
              </a:solidFill>
              <a:latin typeface="Gamja Flower"/>
              <a:ea typeface="Gamja Flower"/>
              <a:cs typeface="Gamja Flower"/>
              <a:sym typeface="Gamja Flower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Gamja Flower"/>
              <a:buChar char="-"/>
            </a:pPr>
            <a:r>
              <a:rPr b="1" lang="en" sz="1300">
                <a:solidFill>
                  <a:schemeClr val="dk2"/>
                </a:solidFill>
                <a:latin typeface="Gamja Flower"/>
                <a:ea typeface="Gamja Flower"/>
                <a:cs typeface="Gamja Flower"/>
                <a:sym typeface="Gamja Flower"/>
              </a:rPr>
              <a:t>KAKAO MAP 지도, 공공데이터 기반 관광지 검색</a:t>
            </a:r>
            <a:br>
              <a:rPr b="1" lang="en" sz="1300">
                <a:solidFill>
                  <a:schemeClr val="dk2"/>
                </a:solidFill>
                <a:latin typeface="Gamja Flower"/>
                <a:ea typeface="Gamja Flower"/>
                <a:cs typeface="Gamja Flower"/>
                <a:sym typeface="Gamja Flower"/>
              </a:rPr>
            </a:br>
            <a:endParaRPr b="1" sz="1300">
              <a:solidFill>
                <a:schemeClr val="dk2"/>
              </a:solidFill>
              <a:latin typeface="Gamja Flower"/>
              <a:ea typeface="Gamja Flower"/>
              <a:cs typeface="Gamja Flower"/>
              <a:sym typeface="Gamja Flower"/>
            </a:endParaRPr>
          </a:p>
        </p:txBody>
      </p:sp>
      <p:sp>
        <p:nvSpPr>
          <p:cNvPr id="111" name="Google Shape;111;p21"/>
          <p:cNvSpPr txBox="1"/>
          <p:nvPr/>
        </p:nvSpPr>
        <p:spPr>
          <a:xfrm>
            <a:off x="3681963" y="3001950"/>
            <a:ext cx="1439400" cy="7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2"/>
                </a:solidFill>
                <a:latin typeface="Gamja Flower"/>
                <a:ea typeface="Gamja Flower"/>
                <a:cs typeface="Gamja Flower"/>
                <a:sym typeface="Gamja Flower"/>
              </a:rPr>
              <a:t>기능 구현 ⓷ </a:t>
            </a:r>
            <a:endParaRPr b="1" sz="1300">
              <a:solidFill>
                <a:schemeClr val="dk2"/>
              </a:solidFill>
              <a:latin typeface="Gamja Flower"/>
              <a:ea typeface="Gamja Flower"/>
              <a:cs typeface="Gamja Flower"/>
              <a:sym typeface="Gamja Flower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Gamja Flower"/>
              <a:buChar char="-"/>
            </a:pPr>
            <a:r>
              <a:rPr b="1" lang="en" sz="1300">
                <a:solidFill>
                  <a:schemeClr val="dk2"/>
                </a:solidFill>
                <a:latin typeface="Gamja Flower"/>
                <a:ea typeface="Gamja Flower"/>
                <a:cs typeface="Gamja Flower"/>
                <a:sym typeface="Gamja Flower"/>
              </a:rPr>
              <a:t>사진 업로드</a:t>
            </a:r>
            <a:endParaRPr b="1" sz="1300">
              <a:solidFill>
                <a:schemeClr val="dk2"/>
              </a:solidFill>
              <a:latin typeface="Gamja Flower"/>
              <a:ea typeface="Gamja Flower"/>
              <a:cs typeface="Gamja Flower"/>
              <a:sym typeface="Gamja Flower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Gamja Flower"/>
              <a:buChar char="-"/>
            </a:pPr>
            <a:r>
              <a:rPr b="1" lang="en" sz="1300">
                <a:solidFill>
                  <a:schemeClr val="dk2"/>
                </a:solidFill>
                <a:latin typeface="Gamja Flower"/>
                <a:ea typeface="Gamja Flower"/>
                <a:cs typeface="Gamja Flower"/>
                <a:sym typeface="Gamja Flower"/>
              </a:rPr>
              <a:t>관광지 SNS</a:t>
            </a:r>
            <a:endParaRPr b="1" sz="1300">
              <a:solidFill>
                <a:schemeClr val="dk2"/>
              </a:solidFill>
              <a:latin typeface="Gamja Flower"/>
              <a:ea typeface="Gamja Flower"/>
              <a:cs typeface="Gamja Flower"/>
              <a:sym typeface="Gamja Flowe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2"/>
                </a:solidFill>
                <a:latin typeface="Gamja Flower"/>
                <a:ea typeface="Gamja Flower"/>
                <a:cs typeface="Gamja Flower"/>
                <a:sym typeface="Gamja Flower"/>
              </a:rPr>
              <a:t>좋아요 기능</a:t>
            </a:r>
            <a:br>
              <a:rPr b="1" lang="en" sz="1300">
                <a:solidFill>
                  <a:schemeClr val="dk2"/>
                </a:solidFill>
                <a:latin typeface="Gamja Flower"/>
                <a:ea typeface="Gamja Flower"/>
                <a:cs typeface="Gamja Flower"/>
                <a:sym typeface="Gamja Flower"/>
              </a:rPr>
            </a:br>
            <a:endParaRPr b="1" sz="1300">
              <a:solidFill>
                <a:schemeClr val="dk2"/>
              </a:solidFill>
              <a:latin typeface="Gamja Flower"/>
              <a:ea typeface="Gamja Flower"/>
              <a:cs typeface="Gamja Flower"/>
              <a:sym typeface="Gamja Flower"/>
            </a:endParaRPr>
          </a:p>
        </p:txBody>
      </p:sp>
      <p:sp>
        <p:nvSpPr>
          <p:cNvPr id="112" name="Google Shape;112;p21"/>
          <p:cNvSpPr txBox="1"/>
          <p:nvPr/>
        </p:nvSpPr>
        <p:spPr>
          <a:xfrm>
            <a:off x="5407550" y="3001950"/>
            <a:ext cx="2061000" cy="7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2"/>
                </a:solidFill>
                <a:latin typeface="Gamja Flower"/>
                <a:ea typeface="Gamja Flower"/>
                <a:cs typeface="Gamja Flower"/>
                <a:sym typeface="Gamja Flower"/>
              </a:rPr>
              <a:t>기능 구현 ⓸ </a:t>
            </a:r>
            <a:endParaRPr b="1" sz="1300">
              <a:solidFill>
                <a:schemeClr val="dk2"/>
              </a:solidFill>
              <a:latin typeface="Gamja Flower"/>
              <a:ea typeface="Gamja Flower"/>
              <a:cs typeface="Gamja Flower"/>
              <a:sym typeface="Gamja Flower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Gamja Flower"/>
              <a:buChar char="-"/>
            </a:pPr>
            <a:r>
              <a:rPr b="1" lang="en" sz="1300">
                <a:solidFill>
                  <a:schemeClr val="dk2"/>
                </a:solidFill>
                <a:latin typeface="Gamja Flower"/>
                <a:ea typeface="Gamja Flower"/>
                <a:cs typeface="Gamja Flower"/>
                <a:sym typeface="Gamja Flower"/>
              </a:rPr>
              <a:t>마이페이지 </a:t>
            </a:r>
            <a:endParaRPr b="1" sz="1300">
              <a:solidFill>
                <a:schemeClr val="dk2"/>
              </a:solidFill>
              <a:latin typeface="Gamja Flower"/>
              <a:ea typeface="Gamja Flower"/>
              <a:cs typeface="Gamja Flower"/>
              <a:sym typeface="Gamja Flow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2"/>
                </a:solidFill>
                <a:latin typeface="Gamja Flower"/>
                <a:ea typeface="Gamja Flower"/>
                <a:cs typeface="Gamja Flower"/>
                <a:sym typeface="Gamja Flower"/>
              </a:rPr>
              <a:t>	(회원 탈퇴,</a:t>
            </a:r>
            <a:endParaRPr b="1" sz="1300">
              <a:solidFill>
                <a:schemeClr val="dk2"/>
              </a:solidFill>
              <a:latin typeface="Gamja Flower"/>
              <a:ea typeface="Gamja Flower"/>
              <a:cs typeface="Gamja Flower"/>
              <a:sym typeface="Gamja Flow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2"/>
                </a:solidFill>
                <a:latin typeface="Gamja Flower"/>
                <a:ea typeface="Gamja Flower"/>
                <a:cs typeface="Gamja Flower"/>
                <a:sym typeface="Gamja Flower"/>
              </a:rPr>
              <a:t>	 사진 삭제/</a:t>
            </a:r>
            <a:br>
              <a:rPr b="1" lang="en" sz="1300">
                <a:solidFill>
                  <a:schemeClr val="dk2"/>
                </a:solidFill>
                <a:latin typeface="Gamja Flower"/>
                <a:ea typeface="Gamja Flower"/>
                <a:cs typeface="Gamja Flower"/>
                <a:sym typeface="Gamja Flower"/>
              </a:rPr>
            </a:br>
            <a:r>
              <a:rPr b="1" lang="en" sz="1300">
                <a:solidFill>
                  <a:schemeClr val="dk2"/>
                </a:solidFill>
                <a:latin typeface="Gamja Flower"/>
                <a:ea typeface="Gamja Flower"/>
                <a:cs typeface="Gamja Flower"/>
                <a:sym typeface="Gamja Flower"/>
              </a:rPr>
              <a:t>           좋아요 취소)</a:t>
            </a:r>
            <a:endParaRPr b="1" sz="1300">
              <a:solidFill>
                <a:schemeClr val="dk2"/>
              </a:solidFill>
              <a:latin typeface="Gamja Flower"/>
              <a:ea typeface="Gamja Flower"/>
              <a:cs typeface="Gamja Flower"/>
              <a:sym typeface="Gamja Flower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Gamja Flower"/>
              <a:buChar char="-"/>
            </a:pPr>
            <a:r>
              <a:rPr b="1" lang="en" sz="1300">
                <a:solidFill>
                  <a:schemeClr val="dk2"/>
                </a:solidFill>
                <a:latin typeface="Gamja Flower"/>
                <a:ea typeface="Gamja Flower"/>
                <a:cs typeface="Gamja Flower"/>
                <a:sym typeface="Gamja Flower"/>
              </a:rPr>
              <a:t>메인페이지 피드</a:t>
            </a:r>
            <a:endParaRPr b="1" sz="1300">
              <a:solidFill>
                <a:schemeClr val="dk2"/>
              </a:solidFill>
              <a:latin typeface="Gamja Flower"/>
              <a:ea typeface="Gamja Flower"/>
              <a:cs typeface="Gamja Flower"/>
              <a:sym typeface="Gamja Flower"/>
            </a:endParaRPr>
          </a:p>
        </p:txBody>
      </p:sp>
      <p:sp>
        <p:nvSpPr>
          <p:cNvPr id="113" name="Google Shape;113;p21"/>
          <p:cNvSpPr txBox="1"/>
          <p:nvPr/>
        </p:nvSpPr>
        <p:spPr>
          <a:xfrm>
            <a:off x="3681975" y="3957100"/>
            <a:ext cx="1050300" cy="3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2"/>
                </a:solidFill>
                <a:latin typeface="Gamja Flower"/>
                <a:ea typeface="Gamja Flower"/>
                <a:cs typeface="Gamja Flower"/>
                <a:sym typeface="Gamja Flower"/>
              </a:rPr>
              <a:t>중간 발</a:t>
            </a:r>
            <a:r>
              <a:rPr b="1" lang="en" sz="1300">
                <a:solidFill>
                  <a:schemeClr val="dk2"/>
                </a:solidFill>
                <a:latin typeface="Gamja Flower"/>
                <a:ea typeface="Gamja Flower"/>
                <a:cs typeface="Gamja Flower"/>
                <a:sym typeface="Gamja Flower"/>
              </a:rPr>
              <a:t>표</a:t>
            </a:r>
            <a:endParaRPr b="1" sz="1300">
              <a:solidFill>
                <a:schemeClr val="dk2"/>
              </a:solidFill>
              <a:latin typeface="Gamja Flower"/>
              <a:ea typeface="Gamja Flower"/>
              <a:cs typeface="Gamja Flower"/>
              <a:sym typeface="Gamja Flower"/>
            </a:endParaRPr>
          </a:p>
        </p:txBody>
      </p:sp>
      <p:sp>
        <p:nvSpPr>
          <p:cNvPr id="114" name="Google Shape;114;p21"/>
          <p:cNvSpPr txBox="1"/>
          <p:nvPr/>
        </p:nvSpPr>
        <p:spPr>
          <a:xfrm>
            <a:off x="6467125" y="3402350"/>
            <a:ext cx="2240700" cy="7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2"/>
                </a:solidFill>
                <a:latin typeface="Gamja Flower"/>
                <a:ea typeface="Gamja Flower"/>
                <a:cs typeface="Gamja Flower"/>
                <a:sym typeface="Gamja Flower"/>
              </a:rPr>
              <a:t>영상 제작</a:t>
            </a:r>
            <a:endParaRPr b="1" sz="1300">
              <a:solidFill>
                <a:schemeClr val="dk2"/>
              </a:solidFill>
              <a:latin typeface="Gamja Flower"/>
              <a:ea typeface="Gamja Flower"/>
              <a:cs typeface="Gamja Flower"/>
              <a:sym typeface="Gamja Flower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2"/>
                </a:solidFill>
                <a:latin typeface="Gamja Flower"/>
                <a:ea typeface="Gamja Flower"/>
                <a:cs typeface="Gamja Flower"/>
                <a:sym typeface="Gamja Flower"/>
              </a:rPr>
              <a:t>및 최종 발표 준비</a:t>
            </a:r>
            <a:endParaRPr b="1" sz="1300">
              <a:solidFill>
                <a:schemeClr val="dk2"/>
              </a:solidFill>
              <a:latin typeface="Gamja Flower"/>
              <a:ea typeface="Gamja Flower"/>
              <a:cs typeface="Gamja Flower"/>
              <a:sym typeface="Gamja Flower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2"/>
                </a:solidFill>
                <a:latin typeface="Gamja Flower"/>
                <a:ea typeface="Gamja Flower"/>
                <a:cs typeface="Gamja Flower"/>
                <a:sym typeface="Gamja Flower"/>
              </a:rPr>
              <a:t>기능 TEST</a:t>
            </a:r>
            <a:endParaRPr b="1" sz="1300">
              <a:solidFill>
                <a:schemeClr val="dk2"/>
              </a:solidFill>
              <a:latin typeface="Gamja Flower"/>
              <a:ea typeface="Gamja Flower"/>
              <a:cs typeface="Gamja Flower"/>
              <a:sym typeface="Gamja Flower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