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80"/>
  </p:notesMasterIdLst>
  <p:handoutMasterIdLst>
    <p:handoutMasterId r:id="rId81"/>
  </p:handoutMasterIdLst>
  <p:sldIdLst>
    <p:sldId id="293" r:id="rId2"/>
    <p:sldId id="679" r:id="rId3"/>
    <p:sldId id="680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704" r:id="rId23"/>
    <p:sldId id="699" r:id="rId24"/>
    <p:sldId id="700" r:id="rId25"/>
    <p:sldId id="701" r:id="rId26"/>
    <p:sldId id="705" r:id="rId27"/>
    <p:sldId id="703" r:id="rId28"/>
    <p:sldId id="706" r:id="rId29"/>
    <p:sldId id="707" r:id="rId30"/>
    <p:sldId id="708" r:id="rId31"/>
    <p:sldId id="709" r:id="rId32"/>
    <p:sldId id="710" r:id="rId33"/>
    <p:sldId id="724" r:id="rId34"/>
    <p:sldId id="725" r:id="rId35"/>
    <p:sldId id="726" r:id="rId36"/>
    <p:sldId id="727" r:id="rId37"/>
    <p:sldId id="711" r:id="rId38"/>
    <p:sldId id="728" r:id="rId39"/>
    <p:sldId id="712" r:id="rId40"/>
    <p:sldId id="713" r:id="rId41"/>
    <p:sldId id="714" r:id="rId42"/>
    <p:sldId id="715" r:id="rId43"/>
    <p:sldId id="716" r:id="rId44"/>
    <p:sldId id="717" r:id="rId45"/>
    <p:sldId id="729" r:id="rId46"/>
    <p:sldId id="730" r:id="rId47"/>
    <p:sldId id="731" r:id="rId48"/>
    <p:sldId id="718" r:id="rId49"/>
    <p:sldId id="719" r:id="rId50"/>
    <p:sldId id="720" r:id="rId51"/>
    <p:sldId id="721" r:id="rId52"/>
    <p:sldId id="722" r:id="rId53"/>
    <p:sldId id="723" r:id="rId54"/>
    <p:sldId id="732" r:id="rId55"/>
    <p:sldId id="733" r:id="rId56"/>
    <p:sldId id="734" r:id="rId57"/>
    <p:sldId id="735" r:id="rId58"/>
    <p:sldId id="736" r:id="rId59"/>
    <p:sldId id="737" r:id="rId60"/>
    <p:sldId id="738" r:id="rId61"/>
    <p:sldId id="739" r:id="rId62"/>
    <p:sldId id="740" r:id="rId63"/>
    <p:sldId id="741" r:id="rId64"/>
    <p:sldId id="742" r:id="rId65"/>
    <p:sldId id="755" r:id="rId66"/>
    <p:sldId id="752" r:id="rId67"/>
    <p:sldId id="753" r:id="rId68"/>
    <p:sldId id="754" r:id="rId69"/>
    <p:sldId id="756" r:id="rId70"/>
    <p:sldId id="743" r:id="rId71"/>
    <p:sldId id="744" r:id="rId72"/>
    <p:sldId id="745" r:id="rId73"/>
    <p:sldId id="746" r:id="rId74"/>
    <p:sldId id="747" r:id="rId75"/>
    <p:sldId id="748" r:id="rId76"/>
    <p:sldId id="749" r:id="rId77"/>
    <p:sldId id="750" r:id="rId78"/>
    <p:sldId id="751" r:id="rId79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4"/>
            <p14:sldId id="699"/>
            <p14:sldId id="700"/>
            <p14:sldId id="701"/>
            <p14:sldId id="705"/>
            <p14:sldId id="703"/>
            <p14:sldId id="706"/>
            <p14:sldId id="707"/>
            <p14:sldId id="708"/>
            <p14:sldId id="709"/>
            <p14:sldId id="710"/>
            <p14:sldId id="724"/>
            <p14:sldId id="725"/>
            <p14:sldId id="726"/>
            <p14:sldId id="727"/>
            <p14:sldId id="711"/>
            <p14:sldId id="728"/>
            <p14:sldId id="712"/>
            <p14:sldId id="713"/>
            <p14:sldId id="714"/>
            <p14:sldId id="715"/>
            <p14:sldId id="716"/>
            <p14:sldId id="717"/>
            <p14:sldId id="729"/>
            <p14:sldId id="730"/>
            <p14:sldId id="731"/>
            <p14:sldId id="718"/>
            <p14:sldId id="719"/>
            <p14:sldId id="720"/>
            <p14:sldId id="721"/>
            <p14:sldId id="722"/>
            <p14:sldId id="723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55"/>
            <p14:sldId id="752"/>
            <p14:sldId id="753"/>
            <p14:sldId id="754"/>
            <p14:sldId id="756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FF"/>
    <a:srgbClr val="FFFFFF"/>
    <a:srgbClr val="5FB8E4"/>
    <a:srgbClr val="002060"/>
    <a:srgbClr val="00CCFF"/>
    <a:srgbClr val="41A476"/>
    <a:srgbClr val="99CCFF"/>
    <a:srgbClr val="7F7F7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/>
              <a:t>Copyright © 2017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>
          <a:xfrm>
            <a:off x="452270" y="6579307"/>
            <a:ext cx="16480716" cy="3234296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2019.9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r>
              <a:rPr lang="en-US" altLang="ja-JP" dirty="0" smtClean="0">
                <a:solidFill>
                  <a:schemeClr val="tx1"/>
                </a:solidFill>
              </a:rPr>
              <a:t> July.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Hirotada</a:t>
            </a:r>
            <a:r>
              <a:rPr lang="en-US" altLang="ja-JP" dirty="0" smtClean="0">
                <a:solidFill>
                  <a:schemeClr val="tx1"/>
                </a:solidFill>
              </a:rPr>
              <a:t> Honda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79575" y="1318508"/>
            <a:ext cx="15337704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60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Statistics and data analysis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I</a:t>
            </a: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13</a:t>
            </a:r>
            <a:endParaRPr lang="en-US" altLang="ja-JP" sz="6000" dirty="0" smtClean="0">
              <a:solidFill>
                <a:schemeClr val="accent5">
                  <a:lumMod val="25000"/>
                </a:schemeClr>
              </a:solidFill>
              <a:latin typeface="+mj-lt"/>
              <a:ea typeface="+mj-ea"/>
            </a:endParaRPr>
          </a:p>
          <a:p>
            <a:pPr algn="ctr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“</a:t>
            </a:r>
            <a:r>
              <a:rPr lang="en-US" altLang="ja-JP" sz="6000" dirty="0" smtClean="0">
                <a:latin typeface="Droid Sans Mono for Powerline" charset="0"/>
                <a:ea typeface="+mj-ea"/>
              </a:rPr>
              <a:t>Hypothesis test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”</a:t>
            </a:r>
            <a:endParaRPr lang="ja-JP" altLang="en-US" sz="6000" dirty="0">
              <a:solidFill>
                <a:schemeClr val="accent5">
                  <a:lumMod val="2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Hypothesis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17" name="正方形/長方形 3"/>
          <p:cNvSpPr>
            <a:spLocks noChangeArrowheads="1"/>
          </p:cNvSpPr>
          <p:nvPr/>
        </p:nvSpPr>
        <p:spPr bwMode="auto">
          <a:xfrm>
            <a:off x="523875" y="2276835"/>
            <a:ext cx="154013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“Verifying a hypothesis though a statistical method”</a:t>
            </a:r>
          </a:p>
        </p:txBody>
      </p:sp>
    </p:spTree>
    <p:extLst>
      <p:ext uri="{BB962C8B-B14F-4D97-AF65-F5344CB8AC3E}">
        <p14:creationId xmlns:p14="http://schemas.microsoft.com/office/powerpoint/2010/main" val="250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Use cases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24" name="正方形/長方形 3"/>
          <p:cNvSpPr>
            <a:spLocks noChangeArrowheads="1"/>
          </p:cNvSpPr>
          <p:nvPr/>
        </p:nvSpPr>
        <p:spPr bwMode="auto">
          <a:xfrm>
            <a:off x="523875" y="2258827"/>
            <a:ext cx="15005272" cy="71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n-ea"/>
                <a:ea typeface="+mn-ea"/>
              </a:rPr>
              <a:t>Ex</a:t>
            </a:r>
            <a:r>
              <a:rPr lang="ja-JP" altLang="en-US" sz="4400" dirty="0" smtClean="0">
                <a:latin typeface="+mn-ea"/>
                <a:ea typeface="+mn-ea"/>
              </a:rPr>
              <a:t>①）</a:t>
            </a:r>
            <a:r>
              <a:rPr lang="en-US" altLang="ja-JP" sz="4400" dirty="0" smtClean="0">
                <a:latin typeface="+mn-ea"/>
                <a:ea typeface="+mn-ea"/>
              </a:rPr>
              <a:t>A certain lady says concerning the milk tea: “By drinking a cup of milk tea, I can detect which of milk tea is inserted first.”</a:t>
            </a: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n-ea"/>
                <a:ea typeface="+mn-ea"/>
              </a:rPr>
              <a:t>We tested this statement, and she really answered correctly 5 times in a row. Can we say she says “truth”?</a:t>
            </a:r>
            <a:endParaRPr lang="en-US" altLang="ja-JP" dirty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n-ea"/>
                <a:ea typeface="+mn-ea"/>
              </a:rPr>
              <a:t>Ex</a:t>
            </a:r>
            <a:r>
              <a:rPr lang="ja-JP" altLang="en-US" sz="4400" dirty="0" smtClean="0">
                <a:latin typeface="+mn-ea"/>
                <a:ea typeface="+mn-ea"/>
              </a:rPr>
              <a:t>②</a:t>
            </a:r>
            <a:r>
              <a:rPr lang="en-US" altLang="ja-JP" sz="4400" dirty="0" smtClean="0">
                <a:latin typeface="+mn-ea"/>
                <a:ea typeface="+mn-ea"/>
              </a:rPr>
              <a:t>)In a certain company, they trained the employees in different ways. After half a year passed from the start of the course, examine whether the training programs work well.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25" name="正方形/長方形 3"/>
          <p:cNvSpPr>
            <a:spLocks noChangeArrowheads="1"/>
          </p:cNvSpPr>
          <p:nvPr/>
        </p:nvSpPr>
        <p:spPr bwMode="auto">
          <a:xfrm>
            <a:off x="558800" y="1430735"/>
            <a:ext cx="150052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4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 smtClean="0"/>
              <a:t>Quiz for population mean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Now we generate </a:t>
            </a:r>
            <a:r>
              <a:rPr lang="en-US" altLang="ja-JP" sz="4400" dirty="0" err="1" smtClean="0">
                <a:latin typeface="+mj-ea"/>
                <a:ea typeface="+mj-ea"/>
              </a:rPr>
              <a:t>r.v.s</a:t>
            </a:r>
            <a:r>
              <a:rPr lang="en-US" altLang="ja-JP" sz="4400" dirty="0" smtClean="0">
                <a:latin typeface="+mj-ea"/>
                <a:ea typeface="+mj-ea"/>
              </a:rPr>
              <a:t> that follow the normal dist. with R.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Based on the observed values, estimate the value of its expected value.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39" y="5884890"/>
            <a:ext cx="5105766" cy="30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/>
              <a:t>Quiz for population mean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98062" y="3456248"/>
            <a:ext cx="1580319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Mr. A and Mr. B now make hypotheses (=null hypothesis).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Answer true or false.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1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4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 smtClean="0">
                <a:latin typeface="+mj-ea"/>
                <a:ea typeface="+mj-ea"/>
              </a:rPr>
              <a:t>Mr.A</a:t>
            </a:r>
            <a:r>
              <a:rPr lang="ja-JP" altLang="en-US" sz="4400" dirty="0" smtClean="0">
                <a:latin typeface="+mj-ea"/>
                <a:ea typeface="+mj-ea"/>
              </a:rPr>
              <a:t>：「</a:t>
            </a:r>
            <a:r>
              <a:rPr lang="en-US" altLang="ja-JP" sz="4400" dirty="0" smtClean="0">
                <a:latin typeface="+mj-ea"/>
                <a:ea typeface="+mj-ea"/>
              </a:rPr>
              <a:t>Expected value is 0.</a:t>
            </a:r>
            <a:r>
              <a:rPr lang="ja-JP" altLang="en-US" sz="4400" dirty="0" smtClean="0">
                <a:latin typeface="+mj-ea"/>
                <a:ea typeface="+mj-ea"/>
              </a:rPr>
              <a:t>」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T/F?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9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 smtClean="0">
                <a:latin typeface="+mj-ea"/>
              </a:rPr>
              <a:t>Mr.B</a:t>
            </a:r>
            <a:r>
              <a:rPr lang="ja-JP" altLang="en-US" sz="4400" dirty="0" smtClean="0">
                <a:latin typeface="+mj-ea"/>
              </a:rPr>
              <a:t>： 「</a:t>
            </a:r>
            <a:r>
              <a:rPr lang="en-US" altLang="ja-JP" sz="4400" dirty="0">
                <a:latin typeface="+mj-ea"/>
              </a:rPr>
              <a:t>Expected value is </a:t>
            </a:r>
            <a:r>
              <a:rPr lang="en-US" altLang="ja-JP" sz="4400" dirty="0" smtClean="0">
                <a:latin typeface="+mj-ea"/>
              </a:rPr>
              <a:t>10</a:t>
            </a:r>
            <a:r>
              <a:rPr lang="en-US" altLang="ja-JP" sz="4400" dirty="0">
                <a:latin typeface="+mj-ea"/>
              </a:rPr>
              <a:t>.</a:t>
            </a:r>
            <a:r>
              <a:rPr lang="ja-JP" altLang="en-US" sz="4400" dirty="0">
                <a:latin typeface="+mj-ea"/>
              </a:rPr>
              <a:t>」</a:t>
            </a:r>
            <a:endParaRPr lang="en-US" altLang="ja-JP" sz="4400" dirty="0">
              <a:latin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T/F?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48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 smtClean="0">
                <a:latin typeface="+mj-ea"/>
                <a:ea typeface="+mj-ea"/>
              </a:rPr>
              <a:t>Mr.A</a:t>
            </a:r>
            <a:r>
              <a:rPr lang="en-US" altLang="ja-JP" sz="4400" dirty="0" smtClean="0">
                <a:latin typeface="+mj-ea"/>
                <a:ea typeface="+mj-ea"/>
              </a:rPr>
              <a:t> seems (likely to be) true.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</a:rPr>
              <a:t>What </a:t>
            </a:r>
            <a:r>
              <a:rPr lang="en-US" altLang="ja-JP" sz="4400" dirty="0" err="1" smtClean="0">
                <a:latin typeface="+mj-ea"/>
              </a:rPr>
              <a:t>Mr.B</a:t>
            </a:r>
            <a:r>
              <a:rPr lang="en-US" altLang="ja-JP" sz="4400" dirty="0" smtClean="0">
                <a:latin typeface="+mj-ea"/>
              </a:rPr>
              <a:t> said is </a:t>
            </a:r>
            <a:r>
              <a:rPr lang="en-US" altLang="ja-JP" sz="4400" u="sng" dirty="0" smtClean="0">
                <a:latin typeface="+mj-ea"/>
              </a:rPr>
              <a:t>probably</a:t>
            </a:r>
            <a:r>
              <a:rPr lang="en-US" altLang="ja-JP" sz="4400" dirty="0" smtClean="0">
                <a:latin typeface="+mj-ea"/>
              </a:rPr>
              <a:t> not </a:t>
            </a:r>
            <a:r>
              <a:rPr lang="en-US" altLang="ja-JP" sz="4400" dirty="0">
                <a:latin typeface="+mj-ea"/>
              </a:rPr>
              <a:t>true.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Why did you think so?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2402843"/>
            <a:ext cx="1580319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Normality is assumed.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If Mr. A is correct…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67907" y="87099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3791843" y="8343503"/>
            <a:ext cx="1548172" cy="324036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5772063" y="8607725"/>
            <a:ext cx="83973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Observed data are around here.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endCxn id="8" idx="3"/>
          </p:cNvCxnSpPr>
          <p:nvPr/>
        </p:nvCxnSpPr>
        <p:spPr bwMode="auto">
          <a:xfrm flipH="1">
            <a:off x="4706461" y="8847559"/>
            <a:ext cx="1209618" cy="9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33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2402843"/>
            <a:ext cx="158031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</a:rPr>
              <a:t>If Mr. B</a:t>
            </a:r>
            <a:r>
              <a:rPr lang="en-US" altLang="ja-JP" sz="4400" dirty="0" smtClean="0">
                <a:latin typeface="+mj-ea"/>
              </a:rPr>
              <a:t> </a:t>
            </a:r>
            <a:r>
              <a:rPr lang="en-US" altLang="ja-JP" sz="4400" dirty="0">
                <a:latin typeface="+mj-ea"/>
              </a:rPr>
              <a:t>is correct…</a:t>
            </a:r>
            <a:endParaRPr lang="en-US" altLang="ja-JP" sz="4000" dirty="0">
              <a:latin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7203839" y="7803443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Observed data are around here.</a:t>
            </a:r>
          </a:p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</a:t>
            </a:r>
            <a:r>
              <a:rPr lang="en-US" altLang="ja-JP" sz="4000" dirty="0" smtClean="0">
                <a:latin typeface="+mj-ea"/>
                <a:ea typeface="+mj-ea"/>
              </a:rPr>
              <a:t>Seems not likely.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36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1724" y="3410955"/>
            <a:ext cx="15902353" cy="1413515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１．</a:t>
            </a:r>
            <a:r>
              <a:rPr kumimoji="1" lang="en-US" altLang="ja-JP" dirty="0" smtClean="0"/>
              <a:t>Summary on Interval estimation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5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However, it might happen with a very low probability.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So we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cannot</a:t>
            </a:r>
            <a:r>
              <a:rPr lang="en-US" altLang="ja-JP" sz="4000" dirty="0" smtClean="0">
                <a:latin typeface="+mj-ea"/>
                <a:ea typeface="+mj-ea"/>
              </a:rPr>
              <a:t> assert that ‘what </a:t>
            </a:r>
            <a:r>
              <a:rPr lang="en-US" altLang="ja-JP" sz="4000" dirty="0" err="1" smtClean="0">
                <a:latin typeface="+mj-ea"/>
                <a:ea typeface="+mj-ea"/>
              </a:rPr>
              <a:t>Mr.B</a:t>
            </a:r>
            <a:r>
              <a:rPr lang="en-US" altLang="ja-JP" sz="4000" dirty="0" smtClean="0">
                <a:latin typeface="+mj-ea"/>
                <a:ea typeface="+mj-ea"/>
              </a:rPr>
              <a:t> said is absolutely false’.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⇒　</a:t>
            </a:r>
            <a:r>
              <a:rPr lang="en-US" altLang="ja-JP" sz="3600" dirty="0" smtClean="0">
                <a:latin typeface="+mj-ea"/>
                <a:ea typeface="+mj-ea"/>
              </a:rPr>
              <a:t>The possibility of ‘incorrect conclusion’ should be taken into account.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矢印コネクタ 10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86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However, it might happen with a very low probability.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So we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cannot</a:t>
            </a:r>
            <a:r>
              <a:rPr lang="en-US" altLang="ja-JP" sz="4000" dirty="0" smtClean="0">
                <a:latin typeface="+mj-ea"/>
                <a:ea typeface="+mj-ea"/>
              </a:rPr>
              <a:t> assert that ‘what </a:t>
            </a:r>
            <a:r>
              <a:rPr lang="en-US" altLang="ja-JP" sz="4000" dirty="0" err="1" smtClean="0">
                <a:latin typeface="+mj-ea"/>
                <a:ea typeface="+mj-ea"/>
              </a:rPr>
              <a:t>Mr.B</a:t>
            </a:r>
            <a:r>
              <a:rPr lang="en-US" altLang="ja-JP" sz="4000" dirty="0" smtClean="0">
                <a:latin typeface="+mj-ea"/>
                <a:ea typeface="+mj-ea"/>
              </a:rPr>
              <a:t> said is absolutely false’.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⇒　</a:t>
            </a:r>
            <a:r>
              <a:rPr lang="en-US" altLang="ja-JP" sz="3600" dirty="0" smtClean="0">
                <a:latin typeface="+mj-ea"/>
                <a:ea typeface="+mj-ea"/>
              </a:rPr>
              <a:t>The possibility of ‘incorrect conclusion’ should be taken into account.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-’Might be incorrect with 5%-probability, but </a:t>
            </a:r>
            <a:r>
              <a:rPr lang="en-US" altLang="ja-JP" sz="3600" dirty="0" err="1" smtClean="0">
                <a:latin typeface="+mj-ea"/>
                <a:ea typeface="+mj-ea"/>
              </a:rPr>
              <a:t>Mr.B’s</a:t>
            </a:r>
            <a:r>
              <a:rPr lang="en-US" altLang="ja-JP" sz="3600" dirty="0" smtClean="0">
                <a:latin typeface="+mj-ea"/>
                <a:ea typeface="+mj-ea"/>
              </a:rPr>
              <a:t> hypothesis is probably not true.’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34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However, it might happen with a very low probability.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So we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cannot</a:t>
            </a:r>
            <a:r>
              <a:rPr lang="en-US" altLang="ja-JP" sz="4000" dirty="0" smtClean="0">
                <a:latin typeface="+mj-ea"/>
                <a:ea typeface="+mj-ea"/>
              </a:rPr>
              <a:t> assert that ‘what </a:t>
            </a:r>
            <a:r>
              <a:rPr lang="en-US" altLang="ja-JP" sz="4000" dirty="0" err="1" smtClean="0">
                <a:latin typeface="+mj-ea"/>
                <a:ea typeface="+mj-ea"/>
              </a:rPr>
              <a:t>Mr.B</a:t>
            </a:r>
            <a:r>
              <a:rPr lang="en-US" altLang="ja-JP" sz="4000" dirty="0" smtClean="0">
                <a:latin typeface="+mj-ea"/>
                <a:ea typeface="+mj-ea"/>
              </a:rPr>
              <a:t> said is absolutely false’.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⇒　</a:t>
            </a:r>
            <a:r>
              <a:rPr lang="en-US" altLang="ja-JP" sz="3600" dirty="0" smtClean="0">
                <a:latin typeface="+mj-ea"/>
                <a:ea typeface="+mj-ea"/>
              </a:rPr>
              <a:t>The possibility of ‘incorrect conclusion’ should be taken into account.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-’Might be incorrect with 5%-probability, but </a:t>
            </a:r>
            <a:r>
              <a:rPr lang="en-US" altLang="ja-JP" sz="3600" dirty="0" err="1" smtClean="0">
                <a:latin typeface="+mj-ea"/>
                <a:ea typeface="+mj-ea"/>
              </a:rPr>
              <a:t>Mr.B’s</a:t>
            </a:r>
            <a:r>
              <a:rPr lang="en-US" altLang="ja-JP" sz="3600" dirty="0" smtClean="0">
                <a:latin typeface="+mj-ea"/>
                <a:ea typeface="+mj-ea"/>
              </a:rPr>
              <a:t> hypothesis is probably not true.’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0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8103" y="6381292"/>
            <a:ext cx="12454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>
                <a:solidFill>
                  <a:srgbClr val="FF0000"/>
                </a:solidFill>
              </a:rPr>
              <a:t>Significance level.</a:t>
            </a:r>
          </a:p>
          <a:p>
            <a:pPr algn="ctr"/>
            <a:r>
              <a:rPr lang="en-US" altLang="ja-JP" sz="4800" dirty="0" smtClean="0">
                <a:solidFill>
                  <a:srgbClr val="FF0000"/>
                </a:solidFill>
              </a:rPr>
              <a:t>If this conclusion is </a:t>
            </a:r>
            <a:r>
              <a:rPr lang="en-US" altLang="ja-JP" sz="4800" dirty="0" err="1" smtClean="0">
                <a:solidFill>
                  <a:srgbClr val="FF0000"/>
                </a:solidFill>
              </a:rPr>
              <a:t>acutually</a:t>
            </a:r>
            <a:r>
              <a:rPr lang="en-US" altLang="ja-JP" sz="4800" dirty="0" smtClean="0">
                <a:solidFill>
                  <a:srgbClr val="FF0000"/>
                </a:solidFill>
              </a:rPr>
              <a:t> incorrect, then we say that it is </a:t>
            </a:r>
            <a:r>
              <a:rPr lang="en-US" altLang="ja-JP" sz="4800" dirty="0">
                <a:solidFill>
                  <a:srgbClr val="FF0000"/>
                </a:solidFill>
              </a:rPr>
              <a:t>t</a:t>
            </a:r>
            <a:r>
              <a:rPr lang="en-US" altLang="ja-JP" sz="4800" dirty="0" smtClean="0">
                <a:solidFill>
                  <a:srgbClr val="FF0000"/>
                </a:solidFill>
              </a:rPr>
              <a:t>ype-I error</a:t>
            </a:r>
            <a:r>
              <a:rPr lang="en-US" altLang="ja-JP" sz="4800" dirty="0" smtClean="0"/>
              <a:t>.</a:t>
            </a:r>
            <a:r>
              <a:rPr lang="ja-JP" altLang="en-US" sz="4800" dirty="0" smtClean="0"/>
              <a:t>　（</a:t>
            </a:r>
            <a:r>
              <a:rPr lang="en-US" altLang="ja-JP" sz="4800" dirty="0" smtClean="0"/>
              <a:t>asserted a correct hypothesis as incorrect</a:t>
            </a:r>
            <a:r>
              <a:rPr lang="ja-JP" altLang="en-US" sz="4800" dirty="0" smtClean="0"/>
              <a:t>）</a:t>
            </a:r>
            <a:r>
              <a:rPr lang="en-US" altLang="ja-JP" sz="4800" dirty="0" smtClean="0"/>
              <a:t>.</a:t>
            </a:r>
            <a:endParaRPr kumimoji="1" lang="ja-JP" altLang="en-US" sz="4800" dirty="0"/>
          </a:p>
        </p:txBody>
      </p:sp>
      <p:sp>
        <p:nvSpPr>
          <p:cNvPr id="7" name="下矢印 6"/>
          <p:cNvSpPr/>
          <p:nvPr/>
        </p:nvSpPr>
        <p:spPr bwMode="auto">
          <a:xfrm>
            <a:off x="6569008" y="5985246"/>
            <a:ext cx="1044116" cy="396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However, it might happen with a very low probability.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So we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cannot</a:t>
            </a:r>
            <a:r>
              <a:rPr lang="en-US" altLang="ja-JP" sz="4000" dirty="0" smtClean="0">
                <a:latin typeface="+mj-ea"/>
                <a:ea typeface="+mj-ea"/>
              </a:rPr>
              <a:t> assert that ‘what </a:t>
            </a:r>
            <a:r>
              <a:rPr lang="en-US" altLang="ja-JP" sz="4000" dirty="0" err="1" smtClean="0">
                <a:latin typeface="+mj-ea"/>
                <a:ea typeface="+mj-ea"/>
              </a:rPr>
              <a:t>Mr.B</a:t>
            </a:r>
            <a:r>
              <a:rPr lang="en-US" altLang="ja-JP" sz="4000" dirty="0" smtClean="0">
                <a:latin typeface="+mj-ea"/>
                <a:ea typeface="+mj-ea"/>
              </a:rPr>
              <a:t> said is absolutely false’.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⇒　</a:t>
            </a:r>
            <a:r>
              <a:rPr lang="en-US" altLang="ja-JP" sz="3600" dirty="0" smtClean="0">
                <a:latin typeface="+mj-ea"/>
                <a:ea typeface="+mj-ea"/>
              </a:rPr>
              <a:t>The possibility of ‘incorrect conclusion’ should be taken into account.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-’Might be incorrect with 5%-probability, but </a:t>
            </a:r>
            <a:r>
              <a:rPr lang="en-US" altLang="ja-JP" sz="3600" dirty="0" err="1" smtClean="0">
                <a:latin typeface="+mj-ea"/>
                <a:ea typeface="+mj-ea"/>
              </a:rPr>
              <a:t>Mr.B’s</a:t>
            </a:r>
            <a:r>
              <a:rPr lang="en-US" altLang="ja-JP" sz="3600" dirty="0" smtClean="0">
                <a:latin typeface="+mj-ea"/>
                <a:ea typeface="+mj-ea"/>
              </a:rPr>
              <a:t> hypothesis is probably not true.’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The spirit of hypothesis test is ‘</a:t>
            </a:r>
            <a:r>
              <a:rPr lang="en-US" altLang="ja-JP" sz="4000" dirty="0">
                <a:solidFill>
                  <a:srgbClr val="FF0000"/>
                </a:solidFill>
              </a:rPr>
              <a:t>The benefit of the doubt </a:t>
            </a:r>
            <a:r>
              <a:rPr lang="en-US" altLang="ja-JP" sz="4000" dirty="0" smtClean="0">
                <a:latin typeface="+mj-ea"/>
                <a:ea typeface="+mj-ea"/>
              </a:rPr>
              <a:t>’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In the sense that..</a:t>
            </a: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We assert ‘the (null) hypothesis is not true’ if and only if we can say so almost surely (i.e., 95%).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On the other hand, </a:t>
            </a:r>
            <a:r>
              <a:rPr lang="en-US" altLang="ja-JP" sz="4000" dirty="0" err="1" smtClean="0">
                <a:latin typeface="+mj-ea"/>
                <a:ea typeface="+mj-ea"/>
              </a:rPr>
              <a:t>Mr.A’s</a:t>
            </a:r>
            <a:r>
              <a:rPr lang="en-US" altLang="ja-JP" sz="4000" dirty="0" smtClean="0">
                <a:latin typeface="+mj-ea"/>
                <a:ea typeface="+mj-ea"/>
              </a:rPr>
              <a:t> hypothesis is actually true?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It is true that ‘it does not seem incorrect.’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But then, you certainly guarantee that ‘the expected value is actually 0.00’?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Might be 0.0001…. (Such a case is sufficiently possible.)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57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On the other hand, </a:t>
            </a:r>
            <a:r>
              <a:rPr lang="en-US" altLang="ja-JP" sz="4000" dirty="0" err="1" smtClean="0">
                <a:latin typeface="+mj-ea"/>
                <a:ea typeface="+mj-ea"/>
              </a:rPr>
              <a:t>Mr.A’s</a:t>
            </a:r>
            <a:r>
              <a:rPr lang="en-US" altLang="ja-JP" sz="4000" dirty="0" smtClean="0">
                <a:latin typeface="+mj-ea"/>
                <a:ea typeface="+mj-ea"/>
              </a:rPr>
              <a:t> hypothesis is actually true?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It is true that ‘it does not seem incorrect.’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But then, you certainly guarantee that ‘the expected value is actually 0.00’?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Might be 0.0001…. (Such a case is sufficiently possible.)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 bwMode="auto">
          <a:xfrm>
            <a:off x="6569008" y="5751215"/>
            <a:ext cx="1044116" cy="396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8102" y="6381292"/>
            <a:ext cx="14980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We </a:t>
            </a:r>
            <a:r>
              <a:rPr kumimoji="1" lang="en-US" altLang="ja-JP" sz="4800" dirty="0" smtClean="0">
                <a:solidFill>
                  <a:srgbClr val="FF0000"/>
                </a:solidFill>
              </a:rPr>
              <a:t>do not </a:t>
            </a:r>
            <a:r>
              <a:rPr kumimoji="1" lang="en-US" altLang="ja-JP" sz="4800" dirty="0" smtClean="0"/>
              <a:t>say ‘the null hypothesis is true’. We say</a:t>
            </a:r>
          </a:p>
          <a:p>
            <a:pPr algn="ctr"/>
            <a:r>
              <a:rPr lang="en-US" altLang="ja-JP" sz="4800" dirty="0" smtClean="0"/>
              <a:t>‘We cannot reject the (null) hypothesis with significance level of 5%.’(seems not incorrect) </a:t>
            </a:r>
            <a:r>
              <a:rPr lang="ja-JP" altLang="en-US" sz="4800" dirty="0" smtClean="0"/>
              <a:t>」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8482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713535"/>
            <a:ext cx="16451265" cy="704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latin typeface="+mj-ea"/>
                <a:ea typeface="+mj-ea"/>
              </a:rPr>
              <a:t>Seems not incorrect</a:t>
            </a:r>
            <a:r>
              <a:rPr lang="ja-JP" altLang="en-US" sz="4000" dirty="0" smtClean="0">
                <a:latin typeface="+mj-ea"/>
                <a:ea typeface="+mj-ea"/>
              </a:rPr>
              <a:t>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Very passive representation. On the other hand, we like to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detect an incorrect hypothesis surely</a:t>
            </a:r>
            <a:r>
              <a:rPr lang="en-US" altLang="ja-JP" sz="4000" dirty="0" smtClean="0">
                <a:latin typeface="+mj-ea"/>
                <a:ea typeface="+mj-ea"/>
              </a:rPr>
              <a:t>.</a:t>
            </a: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The prob. with which an incorrect hypothesis is detected as ‘not true’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：</a:t>
            </a:r>
            <a:r>
              <a:rPr lang="en-US" altLang="ja-JP" sz="3600" dirty="0" smtClean="0">
                <a:latin typeface="+mj-ea"/>
                <a:ea typeface="+mj-ea"/>
              </a:rPr>
              <a:t>Called </a:t>
            </a:r>
            <a:r>
              <a:rPr lang="en-US" altLang="ja-JP" sz="3600" u="sng" dirty="0" smtClean="0">
                <a:solidFill>
                  <a:srgbClr val="FF0000"/>
                </a:solidFill>
                <a:latin typeface="+mj-ea"/>
                <a:ea typeface="+mj-ea"/>
              </a:rPr>
              <a:t>power</a:t>
            </a:r>
            <a:r>
              <a:rPr lang="en-US" altLang="ja-JP" sz="3600" dirty="0" smtClean="0">
                <a:latin typeface="+mj-ea"/>
                <a:ea typeface="+mj-ea"/>
              </a:rPr>
              <a:t>.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Contrary, the issue that you cannot detect an incorrect hypothesis is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Called </a:t>
            </a:r>
            <a:r>
              <a:rPr lang="en-US" altLang="ja-JP" sz="3600" u="sng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ja-JP" sz="3600" u="sng" dirty="0" smtClean="0">
                <a:solidFill>
                  <a:srgbClr val="FF0000"/>
                </a:solidFill>
                <a:latin typeface="+mj-ea"/>
                <a:ea typeface="+mj-ea"/>
              </a:rPr>
              <a:t>ype-II error.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The power means that prob. </a:t>
            </a:r>
            <a:r>
              <a:rPr lang="en-US" altLang="ja-JP" sz="3600" dirty="0">
                <a:latin typeface="+mj-ea"/>
                <a:ea typeface="+mj-ea"/>
              </a:rPr>
              <a:t>t</a:t>
            </a:r>
            <a:r>
              <a:rPr lang="en-US" altLang="ja-JP" sz="3600" dirty="0" smtClean="0">
                <a:latin typeface="+mj-ea"/>
                <a:ea typeface="+mj-ea"/>
              </a:rPr>
              <a:t>hat you don’t make a type-II error.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879007"/>
            <a:ext cx="15902353" cy="1413515"/>
          </a:xfrm>
        </p:spPr>
        <p:txBody>
          <a:bodyPr/>
          <a:lstStyle/>
          <a:p>
            <a:r>
              <a:rPr kumimoji="1" lang="en-US" altLang="ja-JP" dirty="0" smtClean="0"/>
              <a:t>2-2. Flow of hypothesis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33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Flow of hypothesis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38" name="正方形/長方形 3"/>
          <p:cNvSpPr>
            <a:spLocks noChangeArrowheads="1"/>
          </p:cNvSpPr>
          <p:nvPr/>
        </p:nvSpPr>
        <p:spPr bwMode="auto">
          <a:xfrm>
            <a:off x="739899" y="1557900"/>
            <a:ext cx="15869368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>
                <a:latin typeface="+mj-ea"/>
                <a:ea typeface="+mj-ea"/>
              </a:rPr>
              <a:t>i</a:t>
            </a:r>
            <a:r>
              <a:rPr lang="en-US" altLang="ja-JP" sz="4400" dirty="0">
                <a:latin typeface="+mj-ea"/>
                <a:ea typeface="+mj-ea"/>
              </a:rPr>
              <a:t>) </a:t>
            </a:r>
            <a:r>
              <a:rPr lang="en-US" altLang="ja-JP" sz="4400" dirty="0" smtClean="0">
                <a:latin typeface="+mj-ea"/>
                <a:ea typeface="+mj-ea"/>
              </a:rPr>
              <a:t>Set the population</a:t>
            </a:r>
            <a:r>
              <a:rPr lang="ja-JP" altLang="en-US" sz="4400" dirty="0" smtClean="0">
                <a:latin typeface="+mj-ea"/>
                <a:ea typeface="+mj-ea"/>
              </a:rPr>
              <a:t>（☚</a:t>
            </a:r>
            <a:r>
              <a:rPr lang="en-US" altLang="ja-JP" sz="4400" dirty="0" smtClean="0">
                <a:latin typeface="+mj-ea"/>
                <a:ea typeface="+mj-ea"/>
              </a:rPr>
              <a:t>Similar to confidence interval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ii) Set the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null hypothesis</a:t>
            </a:r>
            <a:r>
              <a:rPr lang="en-US" altLang="ja-JP" sz="4400" dirty="0" smtClean="0">
                <a:latin typeface="+mj-ea"/>
                <a:ea typeface="+mj-ea"/>
              </a:rPr>
              <a:t> H</a:t>
            </a:r>
            <a:r>
              <a:rPr lang="en-US" altLang="ja-JP" sz="4400" baseline="-25000" dirty="0" smtClean="0">
                <a:latin typeface="+mj-ea"/>
                <a:ea typeface="+mj-ea"/>
              </a:rPr>
              <a:t>0.</a:t>
            </a:r>
            <a:endParaRPr lang="en-US" altLang="ja-JP" sz="4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iii) </a:t>
            </a:r>
            <a:r>
              <a:rPr lang="en-US" altLang="ja-JP" sz="4400" dirty="0" smtClean="0">
                <a:latin typeface="+mj-ea"/>
                <a:ea typeface="+mj-ea"/>
              </a:rPr>
              <a:t>Extract samples 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from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the population.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iv) </a:t>
            </a:r>
            <a:r>
              <a:rPr lang="en-US" altLang="ja-JP" sz="4400" dirty="0" smtClean="0">
                <a:latin typeface="+mj-ea"/>
                <a:ea typeface="+mj-ea"/>
              </a:rPr>
              <a:t>Find a statistics 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from the sample above.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v</a:t>
            </a:r>
            <a:r>
              <a:rPr lang="en-US" altLang="ja-JP" sz="4400" dirty="0" smtClean="0">
                <a:latin typeface="+mj-ea"/>
                <a:ea typeface="+mj-ea"/>
              </a:rPr>
              <a:t>) Calculate the probability density of the statistics </a:t>
            </a:r>
            <a:r>
              <a:rPr lang="en-US" altLang="ja-JP" sz="4400" dirty="0">
                <a:latin typeface="+mj-ea"/>
              </a:rPr>
              <a:t>T(X</a:t>
            </a:r>
            <a:r>
              <a:rPr lang="en-US" altLang="ja-JP" sz="4400" baseline="-25000" dirty="0">
                <a:latin typeface="+mj-ea"/>
              </a:rPr>
              <a:t>1</a:t>
            </a:r>
            <a:r>
              <a:rPr lang="en-US" altLang="ja-JP" sz="4400" dirty="0">
                <a:latin typeface="+mj-ea"/>
              </a:rPr>
              <a:t>,X</a:t>
            </a:r>
            <a:r>
              <a:rPr lang="en-US" altLang="ja-JP" sz="4400" baseline="-25000" dirty="0">
                <a:latin typeface="+mj-ea"/>
              </a:rPr>
              <a:t>2</a:t>
            </a:r>
            <a:r>
              <a:rPr lang="en-US" altLang="ja-JP" sz="4400" dirty="0">
                <a:latin typeface="+mj-ea"/>
              </a:rPr>
              <a:t>,…,X</a:t>
            </a:r>
            <a:r>
              <a:rPr lang="en-US" altLang="ja-JP" sz="4400" baseline="-25000" dirty="0">
                <a:latin typeface="+mj-ea"/>
              </a:rPr>
              <a:t>N</a:t>
            </a:r>
            <a:r>
              <a:rPr lang="en-US" altLang="ja-JP" sz="4400" dirty="0" smtClean="0">
                <a:latin typeface="+mj-ea"/>
              </a:rPr>
              <a:t>) for </a:t>
            </a:r>
            <a:r>
              <a:rPr lang="en-US" altLang="ja-JP" sz="4400" dirty="0" err="1" smtClean="0">
                <a:latin typeface="+mj-ea"/>
              </a:rPr>
              <a:t>r.v.s</a:t>
            </a:r>
            <a:r>
              <a:rPr lang="en-US" altLang="ja-JP" sz="4400" dirty="0" smtClean="0">
                <a:latin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.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66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Interval estimation on population mean</a:t>
            </a:r>
            <a:endParaRPr kumimoji="1" lang="ja-JP" altLang="en-US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627195" y="2027513"/>
            <a:ext cx="1565803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Two cases: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n-ea"/>
                <a:ea typeface="+mn-ea"/>
              </a:rPr>
              <a:t>　①</a:t>
            </a:r>
            <a:r>
              <a:rPr lang="en-US" altLang="ja-JP" sz="4400" dirty="0" smtClean="0">
                <a:latin typeface="+mn-ea"/>
                <a:ea typeface="+mn-ea"/>
              </a:rPr>
              <a:t>In case the population variance, σ</a:t>
            </a:r>
            <a:r>
              <a:rPr lang="en-US" altLang="ja-JP" sz="4400" baseline="30000" dirty="0" smtClean="0">
                <a:latin typeface="+mn-ea"/>
                <a:ea typeface="+mn-ea"/>
              </a:rPr>
              <a:t>2</a:t>
            </a:r>
            <a:r>
              <a:rPr lang="ja-JP" altLang="en-US" sz="4400" dirty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, is known;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4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>
                <a:latin typeface="+mn-ea"/>
                <a:ea typeface="+mn-ea"/>
              </a:rPr>
              <a:t>　</a:t>
            </a:r>
            <a:r>
              <a:rPr lang="ja-JP" altLang="en-US" sz="4400" dirty="0" smtClean="0">
                <a:latin typeface="+mn-ea"/>
                <a:ea typeface="+mn-ea"/>
              </a:rPr>
              <a:t>②</a:t>
            </a:r>
            <a:r>
              <a:rPr lang="en-US" altLang="ja-JP" sz="4400" dirty="0">
                <a:latin typeface="+mn-ea"/>
              </a:rPr>
              <a:t>In case the population </a:t>
            </a:r>
            <a:r>
              <a:rPr lang="en-US" altLang="ja-JP" sz="4400" dirty="0" smtClean="0">
                <a:latin typeface="+mn-ea"/>
              </a:rPr>
              <a:t>variance is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</a:rPr>
              <a:t> unknown</a:t>
            </a:r>
            <a:r>
              <a:rPr lang="en-US" altLang="ja-JP" sz="4400" dirty="0" smtClean="0">
                <a:latin typeface="+mn-ea"/>
              </a:rPr>
              <a:t>.</a:t>
            </a:r>
            <a:endParaRPr lang="en-US" altLang="ja-JP" sz="4400" dirty="0">
              <a:latin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6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>
            <a:normAutofit/>
          </a:bodyPr>
          <a:lstStyle/>
          <a:p>
            <a:r>
              <a:rPr lang="en-US" altLang="ja-JP" dirty="0"/>
              <a:t>Flow of hypothesis </a:t>
            </a:r>
            <a:r>
              <a:rPr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991927" y="1962659"/>
            <a:ext cx="1507728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vi) For a certain significance level α, find a region R, where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　　　　</a:t>
            </a:r>
            <a:r>
              <a:rPr lang="en-US" altLang="ja-JP" sz="4400" dirty="0" smtClean="0">
                <a:latin typeface="+mj-ea"/>
                <a:ea typeface="+mj-ea"/>
              </a:rPr>
              <a:t>P(T(X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,…,X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 smtClean="0">
                <a:latin typeface="+mj-ea"/>
                <a:ea typeface="+mj-ea"/>
              </a:rPr>
              <a:t>∈</a:t>
            </a:r>
            <a:r>
              <a:rPr lang="en-US" altLang="ja-JP" sz="4400" dirty="0" smtClean="0">
                <a:latin typeface="+mj-ea"/>
                <a:ea typeface="+mj-ea"/>
              </a:rPr>
              <a:t>R)</a:t>
            </a:r>
            <a:r>
              <a:rPr lang="ja-JP" altLang="en-US" sz="4400" dirty="0" smtClean="0">
                <a:latin typeface="+mj-ea"/>
                <a:ea typeface="+mj-ea"/>
              </a:rPr>
              <a:t>＝</a:t>
            </a:r>
            <a:r>
              <a:rPr lang="en-US" altLang="ja-JP" sz="4400" dirty="0" smtClean="0">
                <a:latin typeface="+mj-ea"/>
                <a:ea typeface="+mj-ea"/>
              </a:rPr>
              <a:t>α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　</a:t>
            </a:r>
            <a:r>
              <a:rPr lang="en-US" altLang="ja-JP" sz="4400" dirty="0" smtClean="0">
                <a:latin typeface="+mj-ea"/>
                <a:ea typeface="+mj-ea"/>
              </a:rPr>
              <a:t>holds(This region R is called as the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critical region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vii) If 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 smtClean="0">
                <a:latin typeface="+mj-ea"/>
                <a:ea typeface="+mj-ea"/>
              </a:rPr>
              <a:t>∈</a:t>
            </a:r>
            <a:r>
              <a:rPr lang="en-US" altLang="ja-JP" sz="4400" dirty="0" smtClean="0">
                <a:latin typeface="+mj-ea"/>
                <a:ea typeface="+mj-ea"/>
              </a:rPr>
              <a:t>R, reject the null hypothesis 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 smtClean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/ otherwise, 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cannot be rejected.</a:t>
            </a:r>
          </a:p>
        </p:txBody>
      </p:sp>
      <p:sp>
        <p:nvSpPr>
          <p:cNvPr id="10" name="ホームベース 9"/>
          <p:cNvSpPr/>
          <p:nvPr/>
        </p:nvSpPr>
        <p:spPr>
          <a:xfrm rot="10800000">
            <a:off x="10812623" y="2510856"/>
            <a:ext cx="5724636" cy="1406962"/>
          </a:xfrm>
          <a:prstGeom prst="homePlate">
            <a:avLst/>
          </a:prstGeom>
          <a:solidFill>
            <a:srgbClr val="FFCC66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208667" y="2762883"/>
            <a:ext cx="6048672" cy="1063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ja-JP" sz="3600" kern="0" dirty="0" smtClean="0">
                <a:latin typeface="+mj-ea"/>
                <a:ea typeface="+mj-ea"/>
              </a:rPr>
              <a:t>Usually, α=0.01 </a:t>
            </a:r>
          </a:p>
          <a:p>
            <a:pPr algn="l" eaLnBrk="1" hangingPunct="1">
              <a:defRPr/>
            </a:pPr>
            <a:r>
              <a:rPr lang="en-US" altLang="ja-JP" sz="3600" kern="0" dirty="0" smtClean="0">
                <a:latin typeface="+mj-ea"/>
                <a:ea typeface="+mj-ea"/>
              </a:rPr>
              <a:t>or 0.05</a:t>
            </a:r>
            <a:endParaRPr lang="ja-JP" altLang="en-US" sz="3600" kern="0" dirty="0" smtClean="0"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331357" y="8084666"/>
            <a:ext cx="5905500" cy="10080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6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404382" y="8073554"/>
            <a:ext cx="6056313" cy="10620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ja-JP" sz="4400" kern="0" dirty="0" smtClean="0"/>
              <a:t>To the definition of terms</a:t>
            </a:r>
            <a:endParaRPr lang="ja-JP" altLang="en-US" sz="44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16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4886" y="4085672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2-3. definition of terms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Hypothesis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11907" y="1768703"/>
            <a:ext cx="1568934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Null hypothesis 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usually takes the following form</a:t>
            </a:r>
            <a:r>
              <a:rPr lang="ja-JP" altLang="en-US" sz="4400" dirty="0" smtClean="0">
                <a:latin typeface="+mj-ea"/>
                <a:ea typeface="+mj-ea"/>
              </a:rPr>
              <a:t>（</a:t>
            </a:r>
            <a:r>
              <a:rPr lang="en-US" altLang="ja-JP" sz="4400" dirty="0" smtClean="0">
                <a:latin typeface="+mj-ea"/>
                <a:ea typeface="+mj-ea"/>
              </a:rPr>
              <a:t>in case of the test of mean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　　　　　　　</a:t>
            </a:r>
            <a:r>
              <a:rPr lang="en-US" altLang="ja-JP" sz="4400" dirty="0" smtClean="0">
                <a:latin typeface="+mj-ea"/>
                <a:ea typeface="+mj-ea"/>
              </a:rPr>
              <a:t>“the population mean is μ</a:t>
            </a:r>
            <a:r>
              <a:rPr lang="ja-JP" altLang="en-US" sz="4400" baseline="-25000" dirty="0" smtClean="0">
                <a:latin typeface="+mj-ea"/>
                <a:ea typeface="+mj-ea"/>
              </a:rPr>
              <a:t>０</a:t>
            </a:r>
            <a:r>
              <a:rPr lang="en-US" altLang="ja-JP" sz="4400" dirty="0" smtClean="0">
                <a:latin typeface="+mj-ea"/>
                <a:ea typeface="+mj-ea"/>
              </a:rPr>
              <a:t>”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A hypothesis different from 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is called as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alternative hypothesis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1243955" y="5327293"/>
            <a:ext cx="14753244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/>
            </a:pPr>
            <a:r>
              <a:rPr lang="en-US" altLang="ja-JP" sz="4000" dirty="0" smtClean="0">
                <a:latin typeface="+mj-ea"/>
                <a:ea typeface="+mj-ea"/>
              </a:rPr>
              <a:t>In the example above, there are 3 possible H</a:t>
            </a:r>
            <a:r>
              <a:rPr lang="en-US" altLang="ja-JP" sz="4000" baseline="-25000" dirty="0" smtClean="0">
                <a:latin typeface="+mj-ea"/>
                <a:ea typeface="+mj-ea"/>
              </a:rPr>
              <a:t>1</a:t>
            </a:r>
            <a:r>
              <a:rPr lang="en-US" altLang="ja-JP" sz="4000" dirty="0" smtClean="0">
                <a:latin typeface="+mj-ea"/>
                <a:ea typeface="+mj-ea"/>
              </a:rPr>
              <a:t>:</a:t>
            </a: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　　　　</a:t>
            </a:r>
            <a:r>
              <a:rPr lang="en-US" altLang="ja-JP" sz="4000" dirty="0" smtClean="0">
                <a:latin typeface="+mj-ea"/>
                <a:ea typeface="+mj-ea"/>
              </a:rPr>
              <a:t>“The population mean μ</a:t>
            </a:r>
            <a:r>
              <a:rPr lang="ja-JP" altLang="en-US" sz="4000" dirty="0">
                <a:latin typeface="+mj-ea"/>
                <a:ea typeface="+mj-ea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is not</a:t>
            </a:r>
            <a:r>
              <a:rPr lang="en-US" altLang="ja-JP" sz="4000" dirty="0" smtClean="0">
                <a:latin typeface="+mj-ea"/>
                <a:ea typeface="+mj-ea"/>
              </a:rPr>
              <a:t> 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”, i.e., μ</a:t>
            </a:r>
            <a:r>
              <a:rPr lang="ja-JP" altLang="en-US" sz="4000" dirty="0" smtClean="0">
                <a:latin typeface="+mj-ea"/>
                <a:ea typeface="+mj-ea"/>
              </a:rPr>
              <a:t>≠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>
                <a:latin typeface="+mj-ea"/>
              </a:rPr>
              <a:t>“The population mean μ</a:t>
            </a:r>
            <a:r>
              <a:rPr lang="ja-JP" altLang="en-US" sz="4000" dirty="0">
                <a:latin typeface="+mj-ea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</a:rPr>
              <a:t>is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</a:rPr>
              <a:t>larger than</a:t>
            </a:r>
            <a:r>
              <a:rPr lang="en-US" altLang="ja-JP" sz="4000" dirty="0" smtClean="0">
                <a:latin typeface="+mj-ea"/>
              </a:rPr>
              <a:t> </a:t>
            </a:r>
            <a:r>
              <a:rPr lang="en-US" altLang="ja-JP" sz="4000" dirty="0">
                <a:latin typeface="+mj-ea"/>
              </a:rPr>
              <a:t>μ</a:t>
            </a:r>
            <a:r>
              <a:rPr lang="en-US" altLang="ja-JP" sz="4000" baseline="-25000" dirty="0">
                <a:latin typeface="+mj-ea"/>
              </a:rPr>
              <a:t>0</a:t>
            </a:r>
            <a:r>
              <a:rPr lang="en-US" altLang="ja-JP" sz="4000" dirty="0">
                <a:latin typeface="+mj-ea"/>
              </a:rPr>
              <a:t>”, i.e., </a:t>
            </a:r>
            <a:r>
              <a:rPr lang="en-US" altLang="ja-JP" sz="4000" dirty="0" smtClean="0">
                <a:latin typeface="+mj-ea"/>
                <a:ea typeface="+mj-ea"/>
              </a:rPr>
              <a:t>μ&gt;μ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>
                <a:latin typeface="+mj-ea"/>
              </a:rPr>
              <a:t>“The population mean μ</a:t>
            </a:r>
            <a:r>
              <a:rPr lang="ja-JP" altLang="en-US" sz="4000" dirty="0">
                <a:latin typeface="+mj-ea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</a:rPr>
              <a:t>is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</a:rPr>
              <a:t>smaller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</a:rPr>
              <a:t>than</a:t>
            </a:r>
            <a:r>
              <a:rPr lang="en-US" altLang="ja-JP" sz="4000" dirty="0">
                <a:latin typeface="+mj-ea"/>
              </a:rPr>
              <a:t> μ</a:t>
            </a:r>
            <a:r>
              <a:rPr lang="en-US" altLang="ja-JP" sz="4000" baseline="-25000" dirty="0">
                <a:latin typeface="+mj-ea"/>
              </a:rPr>
              <a:t>0</a:t>
            </a:r>
            <a:r>
              <a:rPr lang="en-US" altLang="ja-JP" sz="4000" dirty="0">
                <a:latin typeface="+mj-ea"/>
              </a:rPr>
              <a:t>”, i.e., </a:t>
            </a:r>
            <a:r>
              <a:rPr lang="en-US" altLang="ja-JP" sz="4000" dirty="0" smtClean="0">
                <a:latin typeface="+mj-ea"/>
                <a:ea typeface="+mj-ea"/>
              </a:rPr>
              <a:t>μ&lt;μ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1019535" y="8474162"/>
            <a:ext cx="153851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Depends on the purpose of the survey / experiment.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4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Null hypothesis and alternative hypothesis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26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You must write them correctly.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Null hypothesis is: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hypothesis that assumes ‘not changed’ in many cases.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Pointwise statement like ‘μ=1.0’. -&gt; hard to verify!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We can’t support its actual correctness. Called ’null hypothesis’ in that sense.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1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Answer the null and alternative hypotheses: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5599" y="3953912"/>
            <a:ext cx="149034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 certain product is specified as its mean and SD of weight are 12 [kg] and 1[kg2], resp.</a:t>
            </a:r>
          </a:p>
          <a:p>
            <a:r>
              <a:rPr lang="en-US" altLang="ja-JP" sz="2800" dirty="0" smtClean="0"/>
              <a:t>Now, as a result of a sample survey, they observed:</a:t>
            </a:r>
          </a:p>
          <a:p>
            <a:r>
              <a:rPr kumimoji="1" lang="en-US" altLang="ja-JP" sz="2800" dirty="0" smtClean="0"/>
              <a:t>11, 12,15,14,17,20,18,14,18,11,17,14,16,13,15,19.</a:t>
            </a:r>
          </a:p>
          <a:p>
            <a:r>
              <a:rPr lang="en-US" altLang="ja-JP" sz="2800" dirty="0" smtClean="0"/>
              <a:t>Now, check if you can say the strength of this product is improved or not. Do the hypothesis test </a:t>
            </a:r>
          </a:p>
          <a:p>
            <a:r>
              <a:rPr kumimoji="1" lang="en-US" altLang="ja-JP" sz="2800" dirty="0" smtClean="0"/>
              <a:t>with the significance level of 5%.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4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H0:’not changed’ (the mean is 12, is also allowed.)</a:t>
            </a:r>
          </a:p>
        </p:txBody>
      </p:sp>
    </p:spTree>
    <p:extLst>
      <p:ext uri="{BB962C8B-B14F-4D97-AF65-F5344CB8AC3E}">
        <p14:creationId xmlns:p14="http://schemas.microsoft.com/office/powerpoint/2010/main" val="17709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36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H1:’the strength has increased’ (the mean is larger than 12, is also allowed.)</a:t>
            </a:r>
          </a:p>
        </p:txBody>
      </p:sp>
    </p:spTree>
    <p:extLst>
      <p:ext uri="{BB962C8B-B14F-4D97-AF65-F5344CB8AC3E}">
        <p14:creationId xmlns:p14="http://schemas.microsoft.com/office/powerpoint/2010/main" val="2400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Significance level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37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5" y="1670564"/>
            <a:ext cx="158061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n-ea"/>
                <a:ea typeface="+mn-ea"/>
              </a:rPr>
              <a:t>Significance level</a:t>
            </a:r>
            <a:r>
              <a:rPr lang="ja-JP" altLang="en-US" sz="4000" dirty="0" smtClean="0">
                <a:latin typeface="+mn-ea"/>
                <a:ea typeface="+mn-ea"/>
              </a:rPr>
              <a:t>：</a:t>
            </a:r>
            <a:r>
              <a:rPr lang="en-US" altLang="ja-JP" sz="4000" dirty="0" smtClean="0">
                <a:latin typeface="+mn-ea"/>
                <a:ea typeface="+mn-ea"/>
              </a:rPr>
              <a:t>probability that you may incorrectly reject a correct null hypothesis.</a:t>
            </a:r>
            <a:r>
              <a:rPr lang="ja-JP" altLang="en-US" sz="4000" dirty="0" smtClean="0">
                <a:latin typeface="+mn-ea"/>
                <a:ea typeface="+mn-ea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Should be determined in advance! </a:t>
            </a:r>
            <a:r>
              <a:rPr lang="en-US" altLang="ja-JP" sz="4000" dirty="0" smtClean="0">
                <a:latin typeface="+mn-ea"/>
                <a:ea typeface="+mn-ea"/>
              </a:rPr>
              <a:t>Usually, α=0.05 or 0.01. (</a:t>
            </a:r>
            <a:r>
              <a:rPr lang="en-US" altLang="ja-JP" sz="4000" u="sng" dirty="0" smtClean="0">
                <a:solidFill>
                  <a:srgbClr val="FF0000"/>
                </a:solidFill>
                <a:latin typeface="+mn-ea"/>
                <a:ea typeface="+mn-ea"/>
              </a:rPr>
              <a:t>0.05 throughout this course</a:t>
            </a:r>
            <a:r>
              <a:rPr lang="en-US" altLang="ja-JP" sz="4000" dirty="0" smtClean="0">
                <a:latin typeface="+mn-ea"/>
                <a:ea typeface="+mn-ea"/>
              </a:rPr>
              <a:t>)</a:t>
            </a:r>
            <a:endParaRPr lang="en-US" altLang="ja-JP" sz="4000" dirty="0">
              <a:latin typeface="+mn-ea"/>
              <a:ea typeface="+mn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5" y="4131035"/>
            <a:ext cx="1575536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n-ea"/>
                <a:ea typeface="+mn-ea"/>
              </a:rPr>
              <a:t>On the basis of the correctness of 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en-US" altLang="ja-JP" sz="4400" dirty="0" smtClean="0">
                <a:latin typeface="+mn-ea"/>
                <a:ea typeface="+mn-ea"/>
              </a:rPr>
              <a:t>, determine whether a rare situation happens or not, from the observed samples.</a:t>
            </a:r>
            <a:endParaRPr lang="en-US" altLang="ja-JP" sz="4400" dirty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n-ea"/>
                <a:ea typeface="+mn-ea"/>
              </a:rPr>
              <a:t>If you judged that a rare situation happens, then the null hypothesis 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en-US" altLang="ja-JP" sz="4400" dirty="0" smtClean="0">
                <a:latin typeface="+mn-ea"/>
                <a:ea typeface="+mn-ea"/>
              </a:rPr>
              <a:t> is incorrect. The probability that the test statistic takes the observed or more extreme value under 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ja-JP" altLang="en-US" sz="4400" dirty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is called as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p-value</a:t>
            </a:r>
            <a:r>
              <a:rPr lang="en-US" altLang="ja-JP" sz="4400" dirty="0" smtClean="0">
                <a:latin typeface="+mn-ea"/>
                <a:ea typeface="+mn-ea"/>
              </a:rPr>
              <a:t>.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P-value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2098549"/>
            <a:ext cx="1580619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Smaller p-value</a:t>
            </a:r>
            <a:r>
              <a:rPr lang="ja-JP" altLang="en-US" sz="4400" dirty="0" smtClean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= The observed result is likely to be extreme.</a:t>
            </a:r>
            <a:r>
              <a:rPr lang="ja-JP" altLang="en-US" sz="4400" dirty="0" smtClean="0">
                <a:latin typeface="+mn-ea"/>
                <a:ea typeface="+mn-ea"/>
              </a:rPr>
              <a:t>　　</a:t>
            </a:r>
            <a:r>
              <a:rPr lang="en-US" altLang="ja-JP" sz="4400" dirty="0" smtClean="0">
                <a:latin typeface="+mn-ea"/>
                <a:ea typeface="+mn-ea"/>
              </a:rPr>
              <a:t>= H0 seems incorrect.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4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Significance level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39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680436"/>
            <a:ext cx="1580619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The smaller the p-value </a:t>
            </a:r>
            <a:r>
              <a:rPr lang="en-US" altLang="ja-JP" sz="4400" dirty="0" smtClean="0">
                <a:latin typeface="+mn-ea"/>
                <a:ea typeface="+mn-ea"/>
              </a:rPr>
              <a:t>is, the smaller the probability is that </a:t>
            </a:r>
            <a:r>
              <a:rPr lang="en-US" altLang="ja-JP" sz="4400" smtClean="0">
                <a:latin typeface="+mn-ea"/>
                <a:ea typeface="+mn-ea"/>
              </a:rPr>
              <a:t>the test statistic </a:t>
            </a:r>
            <a:r>
              <a:rPr lang="en-US" altLang="ja-JP" sz="4400" dirty="0" smtClean="0">
                <a:latin typeface="+mn-ea"/>
                <a:ea typeface="+mn-ea"/>
              </a:rPr>
              <a:t>takes the observed value.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Under the significance level of 5%, if the p-value is 4.5%, then, the null hypothesis is rejected.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6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/>
          </a:bodyPr>
          <a:lstStyle/>
          <a:p>
            <a:r>
              <a:rPr lang="en-US" altLang="ja-JP" dirty="0"/>
              <a:t>Interval estimation on population mean</a:t>
            </a:r>
            <a:endParaRPr kumimoji="1" lang="ja-JP" altLang="en-US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874467" y="5571195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</a:rPr>
              <a:t>95%-CI when the population variance is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</a:rPr>
              <a:t>unknown</a:t>
            </a:r>
            <a:r>
              <a:rPr lang="ja-JP" altLang="en-US" sz="4400" dirty="0" smtClean="0">
                <a:latin typeface="+mj-ea"/>
              </a:rPr>
              <a:t>：</a:t>
            </a:r>
            <a:endParaRPr lang="en-US" altLang="ja-JP" sz="4400" dirty="0">
              <a:latin typeface="+mj-ea"/>
            </a:endParaRPr>
          </a:p>
        </p:txBody>
      </p:sp>
      <p:pic>
        <p:nvPicPr>
          <p:cNvPr id="2054" name="Picture 6" descr="$$&#10;\bar{X}-t_{n-1}\Bigl(\frac{0.05}{2}\Bigr) \times \frac{S}{\sqrt{n}} \leq \mu \leq \bar{X}+t_{n-1}\Bigl(\frac{0.05}{2}\Bigr) \times \frac{S}{\sqrt{n}}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15" y="6579307"/>
            <a:ext cx="9277350" cy="91440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2" descr="\begin{align*}&#10;\bar{X} - 1.96 \times \frac{\sigma}{\sqrt{n}} \leq \mu \leq \bar{X} +1.96 \times \frac{\sigma}{\sqrt{n}} &#10;%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42" y="2908445"/>
            <a:ext cx="8702150" cy="106429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テキスト ボックス 3"/>
          <p:cNvSpPr txBox="1">
            <a:spLocks noChangeArrowheads="1"/>
          </p:cNvSpPr>
          <p:nvPr/>
        </p:nvSpPr>
        <p:spPr bwMode="auto">
          <a:xfrm>
            <a:off x="1026867" y="2006799"/>
            <a:ext cx="156580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95%-CI when the population variance is known to be σ</a:t>
            </a:r>
            <a:r>
              <a:rPr lang="en-US" altLang="ja-JP" sz="4000" baseline="30000" dirty="0" smtClean="0">
                <a:latin typeface="+mj-ea"/>
                <a:ea typeface="+mj-ea"/>
              </a:rPr>
              <a:t>2</a:t>
            </a:r>
            <a:r>
              <a:rPr lang="ja-JP" altLang="en-US" sz="4000" dirty="0" smtClean="0">
                <a:latin typeface="+mj-ea"/>
                <a:ea typeface="+mj-ea"/>
              </a:rPr>
              <a:t>：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12279786" y="4131035"/>
            <a:ext cx="3546394" cy="1440160"/>
          </a:xfrm>
          <a:prstGeom prst="wedgeRectCallout">
            <a:avLst>
              <a:gd name="adj1" fmla="val -102080"/>
              <a:gd name="adj2" fmla="val -88663"/>
            </a:avLst>
          </a:prstGeom>
          <a:solidFill>
            <a:srgbClr val="FFFF00"/>
          </a:solidFill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3" name="テキスト ボックス 3"/>
          <p:cNvSpPr txBox="1">
            <a:spLocks noChangeArrowheads="1"/>
          </p:cNvSpPr>
          <p:nvPr/>
        </p:nvSpPr>
        <p:spPr bwMode="auto">
          <a:xfrm>
            <a:off x="12184479" y="4131035"/>
            <a:ext cx="43887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Upper2.5-percentile of z-dist.</a:t>
            </a: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2314699" y="7587419"/>
            <a:ext cx="3546394" cy="1440160"/>
          </a:xfrm>
          <a:prstGeom prst="wedgeRectCallout">
            <a:avLst>
              <a:gd name="adj1" fmla="val -82291"/>
              <a:gd name="adj2" fmla="val -57528"/>
            </a:avLst>
          </a:prstGeom>
          <a:solidFill>
            <a:srgbClr val="FFFF00"/>
          </a:solidFill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6" name="テキスト ボックス 3"/>
          <p:cNvSpPr txBox="1">
            <a:spLocks noChangeArrowheads="1"/>
          </p:cNvSpPr>
          <p:nvPr/>
        </p:nvSpPr>
        <p:spPr bwMode="auto">
          <a:xfrm>
            <a:off x="911523" y="8730836"/>
            <a:ext cx="15658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Two differences; percentile and SD.</a:t>
            </a:r>
            <a:endParaRPr lang="en-US" altLang="ja-JP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3"/>
          <p:cNvSpPr txBox="1">
            <a:spLocks noChangeArrowheads="1"/>
          </p:cNvSpPr>
          <p:nvPr/>
        </p:nvSpPr>
        <p:spPr bwMode="auto">
          <a:xfrm>
            <a:off x="12904559" y="6750616"/>
            <a:ext cx="43887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S:Unbiased SD.</a:t>
            </a:r>
          </a:p>
        </p:txBody>
      </p:sp>
      <p:sp>
        <p:nvSpPr>
          <p:cNvPr id="16" name="テキスト ボックス 3"/>
          <p:cNvSpPr txBox="1">
            <a:spLocks noChangeArrowheads="1"/>
          </p:cNvSpPr>
          <p:nvPr/>
        </p:nvSpPr>
        <p:spPr bwMode="auto">
          <a:xfrm>
            <a:off x="12336879" y="7839447"/>
            <a:ext cx="43887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latin typeface="+mj-ea"/>
                <a:ea typeface="+mj-ea"/>
              </a:rPr>
              <a:t>Upper2.5-percentile of t-dist.</a:t>
            </a:r>
          </a:p>
        </p:txBody>
      </p:sp>
    </p:spTree>
    <p:extLst>
      <p:ext uri="{BB962C8B-B14F-4D97-AF65-F5344CB8AC3E}">
        <p14:creationId xmlns:p14="http://schemas.microsoft.com/office/powerpoint/2010/main" val="4977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4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Significance level, type I and II errors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The significance level is the probability that “you may incorrectly reject a correct null hypothesis”.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This type of error is called as the “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type I error</a:t>
            </a:r>
            <a:r>
              <a:rPr lang="en-US" altLang="ja-JP" sz="4400" dirty="0" smtClean="0">
                <a:latin typeface="+mn-ea"/>
                <a:ea typeface="+mn-ea"/>
              </a:rPr>
              <a:t>”.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In other words, the significance level α denotes the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probability that you make a type I error</a:t>
            </a:r>
            <a:r>
              <a:rPr lang="en-US" altLang="ja-JP" sz="4400" dirty="0" smtClean="0">
                <a:latin typeface="+mn-ea"/>
                <a:ea typeface="+mn-ea"/>
              </a:rPr>
              <a:t>.</a:t>
            </a:r>
            <a:endParaRPr lang="ja-JP" altLang="en-US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5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Power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The probability that you correctly reject a incorrect null hypothesis 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en-US" altLang="ja-JP" sz="4400" dirty="0" smtClean="0">
                <a:latin typeface="+mn-ea"/>
                <a:ea typeface="+mn-ea"/>
              </a:rPr>
              <a:t>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The error that you cannot reject a incorrect null hypothesis is called as the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“type II error”.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In other words, the power means the probability that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you do not make the type II error.</a:t>
            </a:r>
            <a:endParaRPr lang="en-US" altLang="ja-JP" sz="4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9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 and errors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42</a:t>
            </a:fld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51583" y="3374951"/>
          <a:ext cx="152409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Actual situation</a:t>
                      </a:r>
                      <a:endParaRPr kumimoji="1" lang="ja-JP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Results of test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Correct</a:t>
                      </a:r>
                    </a:p>
                    <a:p>
                      <a:r>
                        <a:rPr kumimoji="1" lang="ja-JP" altLang="en-US" sz="3600" dirty="0" smtClean="0"/>
                        <a:t>（</a:t>
                      </a:r>
                      <a:r>
                        <a:rPr kumimoji="1" lang="en-US" altLang="ja-JP" sz="3600" dirty="0" smtClean="0"/>
                        <a:t>Probability</a:t>
                      </a:r>
                      <a:r>
                        <a:rPr kumimoji="1" lang="ja-JP" altLang="en-US" sz="3600" dirty="0" smtClean="0"/>
                        <a:t>：</a:t>
                      </a:r>
                      <a:r>
                        <a:rPr kumimoji="1" lang="en-US" altLang="ja-JP" sz="3600" dirty="0" smtClean="0"/>
                        <a:t>1-α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</a:rPr>
                        <a:t>Type II error</a:t>
                      </a:r>
                    </a:p>
                    <a:p>
                      <a:r>
                        <a:rPr kumimoji="1" lang="ja-JP" altLang="en-US" sz="3600" dirty="0" smtClean="0"/>
                        <a:t>（</a:t>
                      </a:r>
                      <a:r>
                        <a:rPr kumimoji="1" lang="en-US" altLang="ja-JP" sz="3600" dirty="0" smtClean="0"/>
                        <a:t>Probability</a:t>
                      </a:r>
                      <a:r>
                        <a:rPr kumimoji="1" lang="ja-JP" altLang="en-US" sz="3600" dirty="0" smtClean="0"/>
                        <a:t>：</a:t>
                      </a:r>
                      <a:r>
                        <a:rPr kumimoji="1" lang="en-US" altLang="ja-JP" sz="3600" dirty="0" smtClean="0"/>
                        <a:t>β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  <a:p>
                      <a:r>
                        <a:rPr kumimoji="1" lang="ja-JP" altLang="en-US" sz="3600" dirty="0" smtClean="0"/>
                        <a:t>（</a:t>
                      </a:r>
                      <a:r>
                        <a:rPr kumimoji="1" lang="en-US" altLang="ja-JP" sz="3600" dirty="0" smtClean="0"/>
                        <a:t>Probability</a:t>
                      </a:r>
                      <a:r>
                        <a:rPr kumimoji="1" lang="ja-JP" altLang="en-US" sz="3600" dirty="0" smtClean="0"/>
                        <a:t>：</a:t>
                      </a:r>
                      <a:r>
                        <a:rPr kumimoji="1" lang="en-US" altLang="ja-JP" sz="3600" dirty="0" smtClean="0"/>
                        <a:t>α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Correct</a:t>
                      </a:r>
                    </a:p>
                    <a:p>
                      <a:r>
                        <a:rPr kumimoji="1" lang="ja-JP" altLang="en-US" sz="3600" dirty="0" smtClean="0"/>
                        <a:t>（</a:t>
                      </a:r>
                      <a:r>
                        <a:rPr kumimoji="1" lang="en-US" altLang="ja-JP" sz="3600" dirty="0" smtClean="0"/>
                        <a:t>Probability</a:t>
                      </a:r>
                      <a:r>
                        <a:rPr kumimoji="1" lang="ja-JP" altLang="en-US" sz="3600" dirty="0" smtClean="0"/>
                        <a:t>：１－</a:t>
                      </a:r>
                      <a:r>
                        <a:rPr kumimoji="1" lang="en-US" altLang="ja-JP" sz="3600" dirty="0" smtClean="0"/>
                        <a:t>β=power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4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statistic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In hypothesis test, we transfer the measured value (height, weight and so on) into the value for the test.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This value is called as the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test statistic</a:t>
            </a:r>
            <a:r>
              <a:rPr lang="en-US" altLang="ja-JP" sz="4400" dirty="0" smtClean="0">
                <a:latin typeface="+mn-ea"/>
                <a:ea typeface="+mn-ea"/>
              </a:rPr>
              <a:t>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In hypothesis test, you should carefully watch whether the observed value of test statistics belongs to the rejection region or not.</a:t>
            </a:r>
          </a:p>
        </p:txBody>
      </p:sp>
    </p:spTree>
    <p:extLst>
      <p:ext uri="{BB962C8B-B14F-4D97-AF65-F5344CB8AC3E}">
        <p14:creationId xmlns:p14="http://schemas.microsoft.com/office/powerpoint/2010/main" val="4080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Two-sided test / one-sided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44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47911" y="1774513"/>
            <a:ext cx="1504127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Depends on the alternative hypothesis.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559879" y="5408012"/>
            <a:ext cx="1468123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In the former example,</a:t>
            </a:r>
            <a:endParaRPr lang="en-US" altLang="ja-JP" sz="4400" dirty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en-US" altLang="ja-JP" sz="4400" dirty="0">
                <a:latin typeface="+mj-ea"/>
                <a:ea typeface="+mj-ea"/>
              </a:rPr>
              <a:t>H</a:t>
            </a:r>
            <a:r>
              <a:rPr lang="en-US" altLang="ja-JP" sz="4400" baseline="-25000" dirty="0">
                <a:latin typeface="+mj-ea"/>
                <a:ea typeface="+mj-ea"/>
              </a:rPr>
              <a:t>1</a:t>
            </a:r>
            <a:r>
              <a:rPr lang="en-US" altLang="ja-JP" sz="4400" dirty="0">
                <a:latin typeface="+mj-ea"/>
                <a:ea typeface="+mj-ea"/>
              </a:rPr>
              <a:t>:</a:t>
            </a:r>
            <a:r>
              <a:rPr lang="ja-JP" altLang="en-US" sz="4400" dirty="0">
                <a:latin typeface="+mj-ea"/>
                <a:ea typeface="+mj-ea"/>
              </a:rPr>
              <a:t>「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>
                <a:latin typeface="+mj-ea"/>
                <a:ea typeface="+mj-ea"/>
              </a:rPr>
              <a:t>≠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」　　　</a:t>
            </a:r>
            <a:r>
              <a:rPr lang="en-US" altLang="ja-JP" sz="4400" dirty="0" smtClean="0">
                <a:latin typeface="+mj-ea"/>
                <a:ea typeface="+mj-ea"/>
              </a:rPr>
              <a:t>is the two-sided test.</a:t>
            </a:r>
            <a:endParaRPr lang="en-US" altLang="ja-JP" sz="4400" dirty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en-US" altLang="ja-JP" sz="4400" dirty="0">
                <a:latin typeface="+mj-ea"/>
              </a:rPr>
              <a:t> H</a:t>
            </a:r>
            <a:r>
              <a:rPr lang="en-US" altLang="ja-JP" sz="4400" baseline="-25000" dirty="0">
                <a:latin typeface="+mj-ea"/>
              </a:rPr>
              <a:t>1 </a:t>
            </a:r>
            <a:r>
              <a:rPr lang="en-US" altLang="ja-JP" sz="4400" dirty="0" smtClean="0">
                <a:latin typeface="+mj-ea"/>
                <a:ea typeface="+mj-ea"/>
              </a:rPr>
              <a:t>:</a:t>
            </a:r>
            <a:r>
              <a:rPr lang="ja-JP" altLang="en-US" sz="4400" dirty="0">
                <a:latin typeface="+mj-ea"/>
                <a:ea typeface="+mj-ea"/>
              </a:rPr>
              <a:t>「</a:t>
            </a:r>
            <a:r>
              <a:rPr lang="en-US" altLang="ja-JP" sz="4400" dirty="0">
                <a:latin typeface="+mj-ea"/>
                <a:ea typeface="+mj-ea"/>
              </a:rPr>
              <a:t>μ&gt;μ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 smtClean="0">
                <a:latin typeface="+mj-ea"/>
                <a:ea typeface="+mj-ea"/>
              </a:rPr>
              <a:t>」「</a:t>
            </a:r>
            <a:r>
              <a:rPr lang="en-US" altLang="ja-JP" sz="4400" dirty="0">
                <a:latin typeface="+mj-ea"/>
                <a:ea typeface="+mj-ea"/>
              </a:rPr>
              <a:t>μ&lt;μ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」 　　</a:t>
            </a:r>
            <a:r>
              <a:rPr lang="en-US" altLang="ja-JP" sz="4400" dirty="0" smtClean="0">
                <a:latin typeface="+mj-ea"/>
                <a:ea typeface="+mj-ea"/>
              </a:rPr>
              <a:t>are one</a:t>
            </a:r>
            <a:r>
              <a:rPr lang="en-US" altLang="ja-JP" sz="4400" dirty="0" smtClean="0">
                <a:latin typeface="+mj-ea"/>
              </a:rPr>
              <a:t>-sided tests.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9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Two-sided </a:t>
            </a:r>
            <a:r>
              <a:rPr kumimoji="1" lang="en-US" altLang="ja-JP" dirty="0" smtClean="0"/>
              <a:t>p-value and one-sided p-value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In the two-sided test, we should think of the prob. of the extreme situations ‘</a:t>
            </a:r>
            <a:r>
              <a:rPr lang="en-US" altLang="ja-JP" sz="4400" i="1" dirty="0" smtClean="0">
                <a:solidFill>
                  <a:srgbClr val="FF0000"/>
                </a:solidFill>
                <a:latin typeface="+mj-ea"/>
                <a:ea typeface="+mj-ea"/>
              </a:rPr>
              <a:t>in both sides’</a:t>
            </a:r>
            <a:r>
              <a:rPr lang="en-US" altLang="ja-JP" sz="4400" dirty="0" smtClean="0">
                <a:latin typeface="+mj-ea"/>
                <a:ea typeface="+mj-ea"/>
              </a:rPr>
              <a:t>.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1" y="3963792"/>
            <a:ext cx="9466566" cy="5288421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 bwMode="auto">
          <a:xfrm>
            <a:off x="10416579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7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Two-sided p-value and one-sided p-value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46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1" y="3963792"/>
            <a:ext cx="9466566" cy="5288421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 bwMode="auto">
          <a:xfrm>
            <a:off x="10416579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二等辺三角形 8"/>
          <p:cNvSpPr/>
          <p:nvPr/>
        </p:nvSpPr>
        <p:spPr bwMode="auto">
          <a:xfrm>
            <a:off x="6384131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右中かっこ 9"/>
          <p:cNvSpPr/>
          <p:nvPr/>
        </p:nvSpPr>
        <p:spPr bwMode="auto">
          <a:xfrm rot="5400000">
            <a:off x="10859277" y="8354153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1" name="右中かっこ 10"/>
          <p:cNvSpPr/>
          <p:nvPr/>
        </p:nvSpPr>
        <p:spPr bwMode="auto">
          <a:xfrm rot="5400000">
            <a:off x="5545389" y="8318150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In the two-sided test, we should think of the prob. of the extreme situations ‘</a:t>
            </a:r>
            <a:r>
              <a:rPr lang="en-US" altLang="ja-JP" sz="4400" i="1" dirty="0" smtClean="0">
                <a:solidFill>
                  <a:srgbClr val="FF0000"/>
                </a:solidFill>
                <a:latin typeface="+mj-ea"/>
                <a:ea typeface="+mj-ea"/>
              </a:rPr>
              <a:t>in both sides’</a:t>
            </a:r>
            <a:r>
              <a:rPr lang="en-US" altLang="ja-JP" sz="4400" dirty="0" smtClean="0">
                <a:latin typeface="+mj-ea"/>
                <a:ea typeface="+mj-ea"/>
              </a:rPr>
              <a:t>.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7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99" y="3513978"/>
            <a:ext cx="8428567" cy="50329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Two-sided p-value and one-sided p-value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In the one-sided test, the extreme situation only in either side is considered.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8" name="二等辺三角形 7"/>
          <p:cNvSpPr/>
          <p:nvPr/>
        </p:nvSpPr>
        <p:spPr bwMode="auto">
          <a:xfrm>
            <a:off x="10092543" y="7767439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右中かっこ 9"/>
          <p:cNvSpPr/>
          <p:nvPr/>
        </p:nvSpPr>
        <p:spPr bwMode="auto">
          <a:xfrm rot="5400000">
            <a:off x="10751265" y="7813245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5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Two-sided test / one-sided </a:t>
            </a:r>
            <a:r>
              <a:rPr lang="en-US" altLang="ja-JP" dirty="0" smtClean="0"/>
              <a:t>test: examples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48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47911" y="1604365"/>
            <a:ext cx="15041276" cy="85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Survey of element B in drug A. How much B is included in A? 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Let us sample 25 tablets of drug A, and then measure the weight of B per tablet. The sample mean is</a:t>
            </a:r>
            <a:r>
              <a:rPr lang="ja-JP" altLang="en-US" sz="4000" dirty="0" smtClean="0">
                <a:latin typeface="+mj-ea"/>
                <a:ea typeface="+mj-ea"/>
              </a:rPr>
              <a:t>が　　　 </a:t>
            </a:r>
            <a:r>
              <a:rPr lang="en-US" altLang="ja-JP" sz="4000" dirty="0" smtClean="0">
                <a:latin typeface="+mj-ea"/>
                <a:ea typeface="+mj-ea"/>
              </a:rPr>
              <a:t>[mg]</a:t>
            </a:r>
            <a:r>
              <a:rPr lang="ja-JP" altLang="en-US" sz="4000" dirty="0" err="1" smtClean="0">
                <a:latin typeface="+mj-ea"/>
                <a:ea typeface="+mj-ea"/>
              </a:rPr>
              <a:t>、</a:t>
            </a:r>
            <a:r>
              <a:rPr lang="en-US" altLang="ja-JP" sz="4000" dirty="0" smtClean="0">
                <a:latin typeface="+mj-ea"/>
                <a:ea typeface="+mj-ea"/>
              </a:rPr>
              <a:t>unbiased variation is  </a:t>
            </a:r>
            <a:endParaRPr lang="ja-JP" altLang="en-US" sz="40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Null hypothesis H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:”100mg of B on average is included in A.” </a:t>
            </a:r>
            <a:r>
              <a:rPr lang="ja-JP" altLang="en-US" sz="4000" dirty="0" smtClean="0">
                <a:latin typeface="+mj-ea"/>
                <a:ea typeface="+mj-ea"/>
              </a:rPr>
              <a:t>⇒ </a:t>
            </a:r>
            <a:r>
              <a:rPr lang="en-US" altLang="ja-JP" sz="4000" dirty="0" smtClean="0">
                <a:latin typeface="+mj-ea"/>
                <a:ea typeface="+mj-ea"/>
              </a:rPr>
              <a:t>3 possible alternative hypotheses;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  <a:ea typeface="+mj-ea"/>
              </a:rPr>
              <a:t> </a:t>
            </a:r>
            <a:r>
              <a:rPr lang="en-US" altLang="ja-JP" sz="4000" dirty="0" smtClean="0">
                <a:latin typeface="+mj-ea"/>
                <a:ea typeface="+mj-ea"/>
              </a:rPr>
              <a:t>   </a:t>
            </a:r>
            <a:r>
              <a:rPr lang="en-US" altLang="ja-JP" sz="4000" dirty="0" err="1" smtClean="0">
                <a:latin typeface="+mj-ea"/>
                <a:ea typeface="+mj-ea"/>
              </a:rPr>
              <a:t>i</a:t>
            </a:r>
            <a:r>
              <a:rPr lang="en-US" altLang="ja-JP" sz="4000" dirty="0" smtClean="0">
                <a:latin typeface="+mj-ea"/>
                <a:ea typeface="+mj-ea"/>
              </a:rPr>
              <a:t>) The content of B in A is not 100mg 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</a:rPr>
              <a:t> </a:t>
            </a:r>
            <a:r>
              <a:rPr lang="en-US" altLang="ja-JP" sz="4000" dirty="0" smtClean="0">
                <a:latin typeface="+mj-ea"/>
              </a:rPr>
              <a:t>  ii</a:t>
            </a:r>
            <a:r>
              <a:rPr lang="en-US" altLang="ja-JP" sz="4000" dirty="0">
                <a:latin typeface="+mj-ea"/>
              </a:rPr>
              <a:t>) The content of B in A is </a:t>
            </a:r>
            <a:r>
              <a:rPr lang="en-US" altLang="ja-JP" sz="4000" dirty="0" smtClean="0">
                <a:latin typeface="+mj-ea"/>
              </a:rPr>
              <a:t>larger than </a:t>
            </a:r>
            <a:r>
              <a:rPr lang="en-US" altLang="ja-JP" sz="4000" dirty="0">
                <a:latin typeface="+mj-ea"/>
              </a:rPr>
              <a:t>100mg 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</a:rPr>
              <a:t> </a:t>
            </a:r>
            <a:r>
              <a:rPr lang="en-US" altLang="ja-JP" sz="4000" dirty="0" smtClean="0">
                <a:latin typeface="+mj-ea"/>
              </a:rPr>
              <a:t>  iii) </a:t>
            </a:r>
            <a:r>
              <a:rPr lang="en-US" altLang="ja-JP" sz="4000" dirty="0">
                <a:latin typeface="+mj-ea"/>
              </a:rPr>
              <a:t>The content of B in A is </a:t>
            </a:r>
            <a:r>
              <a:rPr lang="en-US" altLang="ja-JP" sz="4000" dirty="0" smtClean="0">
                <a:latin typeface="+mj-ea"/>
              </a:rPr>
              <a:t>smaller than100mg </a:t>
            </a:r>
            <a:r>
              <a:rPr lang="en-US" altLang="ja-JP" sz="4000" dirty="0">
                <a:latin typeface="+mj-ea"/>
              </a:rPr>
              <a:t>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ja-JP" altLang="en-US" sz="40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1031" name="Picture 7" descr="$$&#10;\bar{x}=98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544" y="3734991"/>
            <a:ext cx="1563447" cy="3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$$&#10;S^2=1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35" y="4237898"/>
            <a:ext cx="1649772" cy="5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Two-sided test / one-sided </a:t>
            </a:r>
            <a:r>
              <a:rPr lang="en-US" altLang="ja-JP" dirty="0" smtClean="0"/>
              <a:t>test: examples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49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47911" y="1604365"/>
            <a:ext cx="15041276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err="1" smtClean="0">
                <a:latin typeface="+mj-ea"/>
                <a:ea typeface="+mj-ea"/>
              </a:rPr>
              <a:t>i</a:t>
            </a:r>
            <a:r>
              <a:rPr lang="en-US" altLang="ja-JP" sz="4000" dirty="0" smtClean="0">
                <a:latin typeface="+mj-ea"/>
                <a:ea typeface="+mj-ea"/>
              </a:rPr>
              <a:t>) The content of B in A is not 100mg 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</a:rPr>
              <a:t> </a:t>
            </a:r>
            <a:r>
              <a:rPr lang="en-US" altLang="ja-JP" sz="4000" dirty="0" smtClean="0">
                <a:latin typeface="+mj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</a:rPr>
              <a:t>ii</a:t>
            </a:r>
            <a:r>
              <a:rPr lang="en-US" altLang="ja-JP" sz="4000" dirty="0">
                <a:latin typeface="+mj-ea"/>
              </a:rPr>
              <a:t>) The content of B in A is </a:t>
            </a:r>
            <a:r>
              <a:rPr lang="en-US" altLang="ja-JP" sz="4000" dirty="0" smtClean="0">
                <a:latin typeface="+mj-ea"/>
              </a:rPr>
              <a:t>larger than </a:t>
            </a:r>
            <a:r>
              <a:rPr lang="en-US" altLang="ja-JP" sz="4000" dirty="0">
                <a:latin typeface="+mj-ea"/>
              </a:rPr>
              <a:t>100mg 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000" dirty="0" smtClean="0">
              <a:latin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000" dirty="0" smtClean="0">
              <a:latin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</a:rPr>
              <a:t>   iii) </a:t>
            </a:r>
            <a:r>
              <a:rPr lang="en-US" altLang="ja-JP" sz="4000" dirty="0">
                <a:latin typeface="+mj-ea"/>
              </a:rPr>
              <a:t>The content of B in A is </a:t>
            </a:r>
            <a:r>
              <a:rPr lang="en-US" altLang="ja-JP" sz="4000" dirty="0" smtClean="0">
                <a:latin typeface="+mj-ea"/>
              </a:rPr>
              <a:t>smaller than100mg </a:t>
            </a:r>
            <a:r>
              <a:rPr lang="en-US" altLang="ja-JP" sz="4000" dirty="0">
                <a:latin typeface="+mj-ea"/>
              </a:rPr>
              <a:t>per tablet.</a:t>
            </a:r>
            <a:endParaRPr lang="ja-JP" altLang="en-US" sz="40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ja-JP" altLang="en-US" sz="40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55739" y="2438847"/>
            <a:ext cx="10923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⇒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Check that the content of 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B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is 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100mg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or not.</a:t>
            </a:r>
          </a:p>
          <a:p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　（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Two-sided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08139" y="4658898"/>
            <a:ext cx="1435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⇒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Check whether the content of 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B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is larger than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100mg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or not.</a:t>
            </a:r>
          </a:p>
          <a:p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　（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One-sided. We don’t care whether it’s smaller or not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5739" y="7035162"/>
            <a:ext cx="14674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⇒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Check whether the content of 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B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is smaller than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100mg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or not.</a:t>
            </a:r>
          </a:p>
          <a:p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　（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One-sided. We don’t care whether it’s larger or not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 rot="2402934">
            <a:off x="8917771" y="5087376"/>
            <a:ext cx="3961509" cy="1584176"/>
            <a:chOff x="10668607" y="3518967"/>
            <a:chExt cx="3961509" cy="1584176"/>
          </a:xfrm>
        </p:grpSpPr>
        <p:sp>
          <p:nvSpPr>
            <p:cNvPr id="12" name="円/楕円 11"/>
            <p:cNvSpPr/>
            <p:nvPr/>
          </p:nvSpPr>
          <p:spPr bwMode="auto">
            <a:xfrm>
              <a:off x="10668607" y="3518967"/>
              <a:ext cx="3961509" cy="15841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303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1139777" y="3927205"/>
              <a:ext cx="29418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smtClean="0">
                  <a:latin typeface="+mj-ea"/>
                  <a:ea typeface="+mj-ea"/>
                </a:rPr>
                <a:t>One-sided</a:t>
              </a:r>
              <a:endParaRPr kumimoji="1" lang="ja-JP" altLang="en-US" sz="4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4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Interval estimation with python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6" name="テキスト ボックス 3"/>
          <p:cNvSpPr txBox="1">
            <a:spLocks noChangeArrowheads="1"/>
          </p:cNvSpPr>
          <p:nvPr/>
        </p:nvSpPr>
        <p:spPr bwMode="auto">
          <a:xfrm>
            <a:off x="1127547" y="2222823"/>
            <a:ext cx="15658036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Python</a:t>
            </a:r>
            <a:r>
              <a:rPr lang="ja-JP" altLang="en-US" sz="4000" dirty="0" smtClean="0">
                <a:latin typeface="+mj-ea"/>
                <a:ea typeface="+mj-ea"/>
              </a:rPr>
              <a:t>の人・・・</a:t>
            </a:r>
            <a:r>
              <a:rPr lang="en-US" altLang="ja-JP" sz="4000" dirty="0" smtClean="0">
                <a:latin typeface="+mj-ea"/>
                <a:ea typeface="+mj-ea"/>
              </a:rPr>
              <a:t>Population variance is </a:t>
            </a:r>
            <a:r>
              <a:rPr lang="en-US" altLang="ja-JP" sz="4000" u="sng" dirty="0" smtClean="0">
                <a:latin typeface="+mj-ea"/>
                <a:ea typeface="+mj-ea"/>
              </a:rPr>
              <a:t>known</a:t>
            </a:r>
            <a:r>
              <a:rPr lang="ja-JP" altLang="en-US" sz="4000" dirty="0" smtClean="0">
                <a:latin typeface="+mj-ea"/>
                <a:ea typeface="+mj-ea"/>
              </a:rPr>
              <a:t>→</a:t>
            </a:r>
            <a:r>
              <a:rPr lang="en-US" altLang="ja-JP" sz="4000" dirty="0" err="1" smtClean="0">
                <a:latin typeface="+mj-ea"/>
                <a:ea typeface="+mj-ea"/>
              </a:rPr>
              <a:t>norm.interval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latin typeface="+mj-ea"/>
                <a:ea typeface="+mj-ea"/>
              </a:rPr>
              <a:t> </a:t>
            </a:r>
            <a:r>
              <a:rPr lang="ja-JP" altLang="en-US" sz="4000" dirty="0" smtClean="0">
                <a:latin typeface="+mj-ea"/>
                <a:ea typeface="+mj-ea"/>
              </a:rPr>
              <a:t>　　　　　　　　</a:t>
            </a:r>
            <a:r>
              <a:rPr lang="en-US" altLang="ja-JP" sz="4000" dirty="0">
                <a:latin typeface="+mj-ea"/>
              </a:rPr>
              <a:t>Population variance is </a:t>
            </a:r>
            <a:r>
              <a:rPr lang="en-US" altLang="ja-JP" sz="4000" dirty="0" smtClean="0">
                <a:latin typeface="+mj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</a:rPr>
              <a:t>                        </a:t>
            </a:r>
            <a:r>
              <a:rPr lang="en-US" altLang="ja-JP" sz="4000" u="sng" dirty="0" smtClean="0">
                <a:solidFill>
                  <a:srgbClr val="FF0000"/>
                </a:solidFill>
                <a:latin typeface="+mj-ea"/>
              </a:rPr>
              <a:t>unknown</a:t>
            </a:r>
            <a:r>
              <a:rPr lang="ja-JP" altLang="en-US" sz="4000" dirty="0" smtClean="0">
                <a:latin typeface="+mj-ea"/>
              </a:rPr>
              <a:t>→</a:t>
            </a:r>
            <a:r>
              <a:rPr lang="en-US" altLang="ja-JP" sz="4000" dirty="0" err="1" smtClean="0">
                <a:latin typeface="+mj-ea"/>
              </a:rPr>
              <a:t>t.interval</a:t>
            </a:r>
            <a:r>
              <a:rPr lang="en-US" altLang="ja-JP" sz="4000" dirty="0" smtClean="0">
                <a:latin typeface="+mj-ea"/>
              </a:rPr>
              <a:t>. You need </a:t>
            </a:r>
            <a:r>
              <a:rPr lang="en-US" altLang="ja-JP" sz="4000" dirty="0" err="1" smtClean="0">
                <a:latin typeface="+mj-ea"/>
              </a:rPr>
              <a:t>df</a:t>
            </a:r>
            <a:r>
              <a:rPr lang="en-US" altLang="ja-JP" sz="4000" dirty="0" smtClean="0">
                <a:latin typeface="+mj-ea"/>
              </a:rPr>
              <a:t> (=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</a:rPr>
              <a:t>degree of freedom</a:t>
            </a:r>
            <a:r>
              <a:rPr lang="en-US" altLang="ja-JP" sz="4000" dirty="0" smtClean="0">
                <a:latin typeface="+mj-ea"/>
              </a:rPr>
              <a:t>) also!</a:t>
            </a:r>
            <a:endParaRPr lang="en-US" altLang="ja-JP" sz="4000" dirty="0">
              <a:latin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67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50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358727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In case of significance level of 5%: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/>
              <a:t>Two-sided test / one-sided test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13" y="2869427"/>
            <a:ext cx="9466566" cy="5288421"/>
          </a:xfrm>
          <a:prstGeom prst="rect">
            <a:avLst/>
          </a:prstGeom>
        </p:spPr>
      </p:pic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151088"/>
            <a:ext cx="156173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+mn-ea"/>
                <a:ea typeface="+mn-ea"/>
              </a:rPr>
              <a:t>Two-sided</a:t>
            </a:r>
            <a:r>
              <a:rPr lang="ja-JP" altLang="en-US" sz="3600" dirty="0" smtClean="0">
                <a:latin typeface="+mn-ea"/>
                <a:ea typeface="+mn-ea"/>
              </a:rPr>
              <a:t>（</a:t>
            </a:r>
            <a:r>
              <a:rPr lang="en-US" altLang="ja-JP" sz="3600" dirty="0" smtClean="0">
                <a:latin typeface="+mn-ea"/>
                <a:ea typeface="+mn-ea"/>
              </a:rPr>
              <a:t>Alternative hypothesis</a:t>
            </a:r>
            <a:r>
              <a:rPr lang="ja-JP" altLang="en-US" sz="3600" dirty="0" smtClean="0">
                <a:latin typeface="+mn-ea"/>
                <a:ea typeface="+mn-ea"/>
              </a:rPr>
              <a:t>：</a:t>
            </a:r>
            <a:r>
              <a:rPr lang="en-US" altLang="ja-JP" sz="3600" dirty="0" smtClean="0">
                <a:latin typeface="+mn-ea"/>
                <a:ea typeface="+mn-ea"/>
              </a:rPr>
              <a:t>The content of B is not 100mg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91543" y="8235491"/>
            <a:ext cx="1490565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3600" smtClean="0">
                <a:latin typeface="+mn-ea"/>
                <a:ea typeface="+mn-ea"/>
              </a:rPr>
              <a:t>The rejection </a:t>
            </a:r>
            <a:r>
              <a:rPr lang="en-US" altLang="ja-JP" sz="3600" dirty="0" smtClean="0">
                <a:latin typeface="+mn-ea"/>
                <a:ea typeface="+mn-ea"/>
              </a:rPr>
              <a:t>region is outside of the percentiles (both tails). </a:t>
            </a:r>
          </a:p>
          <a:p>
            <a:r>
              <a:rPr lang="en-US" altLang="ja-JP" sz="3600" dirty="0" smtClean="0">
                <a:latin typeface="+mn-ea"/>
                <a:ea typeface="+mn-ea"/>
              </a:rPr>
              <a:t>Reject H0 in case the content of B is extremely large or small.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0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51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358727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</a:t>
            </a:r>
            <a:r>
              <a:rPr lang="en-US" altLang="ja-JP" sz="4400" dirty="0">
                <a:latin typeface="+mn-ea"/>
              </a:rPr>
              <a:t>n case of significance level of 5</a:t>
            </a:r>
            <a:r>
              <a:rPr lang="en-US" altLang="ja-JP" sz="4400" dirty="0" smtClean="0">
                <a:latin typeface="+mn-ea"/>
              </a:rPr>
              <a:t>%:</a:t>
            </a:r>
            <a:endParaRPr lang="en-US" altLang="ja-JP" sz="3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/>
              <a:t>Two-sided test / one-sided test</a:t>
            </a:r>
            <a:endParaRPr kumimoji="1" lang="ja-JP" altLang="en-US" dirty="0"/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151088"/>
            <a:ext cx="156173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+mn-ea"/>
                <a:ea typeface="+mn-ea"/>
              </a:rPr>
              <a:t>One-sided</a:t>
            </a:r>
            <a:r>
              <a:rPr lang="ja-JP" altLang="en-US" sz="3600" dirty="0" smtClean="0">
                <a:latin typeface="+mn-ea"/>
                <a:ea typeface="+mn-ea"/>
              </a:rPr>
              <a:t>（</a:t>
            </a:r>
            <a:r>
              <a:rPr lang="en-US" altLang="ja-JP" sz="3600" dirty="0">
                <a:latin typeface="+mn-ea"/>
              </a:rPr>
              <a:t> Alternative hypothesis</a:t>
            </a:r>
            <a:r>
              <a:rPr lang="ja-JP" altLang="en-US" sz="3600" dirty="0">
                <a:latin typeface="+mn-ea"/>
              </a:rPr>
              <a:t>：</a:t>
            </a:r>
            <a:r>
              <a:rPr lang="en-US" altLang="ja-JP" sz="3600" dirty="0">
                <a:latin typeface="+mn-ea"/>
              </a:rPr>
              <a:t>The content of B is </a:t>
            </a:r>
            <a:r>
              <a:rPr lang="en-US" altLang="ja-JP" sz="3600" dirty="0" smtClean="0">
                <a:latin typeface="+mn-ea"/>
              </a:rPr>
              <a:t>larger than </a:t>
            </a:r>
            <a:r>
              <a:rPr lang="en-US" altLang="ja-JP" sz="3600" dirty="0">
                <a:latin typeface="+mn-ea"/>
              </a:rPr>
              <a:t>100mg 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40" y="2762883"/>
            <a:ext cx="8428567" cy="503298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47527" y="8007270"/>
            <a:ext cx="15373707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+mn-ea"/>
                <a:ea typeface="+mn-ea"/>
              </a:rPr>
              <a:t>The rejection region is the right part of the tail. Reject H0 in case the content of B is extremely larger than </a:t>
            </a:r>
            <a:r>
              <a:rPr lang="ja-JP" altLang="en-US" sz="3600" dirty="0" smtClean="0">
                <a:latin typeface="+mn-ea"/>
                <a:ea typeface="+mn-ea"/>
              </a:rPr>
              <a:t>100mg</a:t>
            </a:r>
            <a:r>
              <a:rPr lang="en-US" altLang="ja-JP" sz="3600" dirty="0" smtClean="0">
                <a:latin typeface="+mn-ea"/>
                <a:ea typeface="+mn-ea"/>
              </a:rPr>
              <a:t>.</a:t>
            </a:r>
            <a:endParaRPr lang="ja-JP" altLang="en-US" sz="3600" baseline="-25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86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52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358727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I</a:t>
            </a:r>
            <a:r>
              <a:rPr lang="en-US" altLang="ja-JP" sz="4400" dirty="0">
                <a:latin typeface="+mn-ea"/>
              </a:rPr>
              <a:t>n case of significance level of 5</a:t>
            </a:r>
            <a:r>
              <a:rPr lang="en-US" altLang="ja-JP" sz="4400" dirty="0" smtClean="0">
                <a:latin typeface="+mn-ea"/>
              </a:rPr>
              <a:t>%:</a:t>
            </a:r>
            <a:endParaRPr lang="en-US" altLang="ja-JP" sz="3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/>
              <a:t>Two-sided test / one-sided test</a:t>
            </a:r>
            <a:endParaRPr kumimoji="1" lang="ja-JP" altLang="en-US" dirty="0"/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151088"/>
            <a:ext cx="156173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+mn-ea"/>
                <a:ea typeface="+mn-ea"/>
              </a:rPr>
              <a:t>One-sided</a:t>
            </a:r>
            <a:r>
              <a:rPr lang="ja-JP" altLang="en-US" sz="3600" dirty="0" smtClean="0">
                <a:latin typeface="+mn-ea"/>
                <a:ea typeface="+mn-ea"/>
              </a:rPr>
              <a:t>（</a:t>
            </a:r>
            <a:r>
              <a:rPr lang="en-US" altLang="ja-JP" sz="3600" dirty="0">
                <a:latin typeface="+mn-ea"/>
              </a:rPr>
              <a:t> Alternative hypothesis</a:t>
            </a:r>
            <a:r>
              <a:rPr lang="ja-JP" altLang="en-US" sz="3600" dirty="0">
                <a:latin typeface="+mn-ea"/>
              </a:rPr>
              <a:t>：</a:t>
            </a:r>
            <a:r>
              <a:rPr lang="en-US" altLang="ja-JP" sz="3600" dirty="0">
                <a:latin typeface="+mn-ea"/>
              </a:rPr>
              <a:t>The content of B is </a:t>
            </a:r>
            <a:r>
              <a:rPr lang="en-US" altLang="ja-JP" sz="3600" dirty="0" smtClean="0">
                <a:latin typeface="+mn-ea"/>
              </a:rPr>
              <a:t>smaller than </a:t>
            </a:r>
            <a:r>
              <a:rPr lang="en-US" altLang="ja-JP" sz="3600" dirty="0">
                <a:latin typeface="+mn-ea"/>
              </a:rPr>
              <a:t>100mg 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947527" y="8007270"/>
            <a:ext cx="15373707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smtClean="0">
                <a:latin typeface="+mn-ea"/>
                <a:ea typeface="+mn-ea"/>
              </a:rPr>
              <a:t>The rejection </a:t>
            </a:r>
            <a:r>
              <a:rPr lang="en-US" altLang="ja-JP" sz="3600" dirty="0" smtClean="0">
                <a:latin typeface="+mn-ea"/>
                <a:ea typeface="+mn-ea"/>
              </a:rPr>
              <a:t>region is the left part of the tail. Reject H0 in case the content of B is extremely smaller than </a:t>
            </a:r>
            <a:r>
              <a:rPr lang="ja-JP" altLang="en-US" sz="3600" dirty="0" smtClean="0">
                <a:latin typeface="+mn-ea"/>
                <a:ea typeface="+mn-ea"/>
              </a:rPr>
              <a:t>100mg</a:t>
            </a:r>
            <a:r>
              <a:rPr lang="en-US" altLang="ja-JP" sz="3600" dirty="0" smtClean="0">
                <a:latin typeface="+mn-ea"/>
                <a:ea typeface="+mn-ea"/>
              </a:rPr>
              <a:t>.</a:t>
            </a:r>
            <a:endParaRPr lang="ja-JP" altLang="en-US" sz="3600" baseline="-25000" dirty="0">
              <a:latin typeface="+mn-ea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30" y="3117015"/>
            <a:ext cx="7701656" cy="47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Which you choose?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328762" y="2294831"/>
            <a:ext cx="11616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+mj-ea"/>
                <a:ea typeface="+mj-ea"/>
              </a:rPr>
              <a:t>You should determine which of two- / one- sided test is used </a:t>
            </a:r>
            <a:r>
              <a:rPr lang="en-US" altLang="ja-JP" sz="3600" dirty="0" smtClean="0">
                <a:solidFill>
                  <a:srgbClr val="FF0000"/>
                </a:solidFill>
                <a:latin typeface="+mj-ea"/>
                <a:ea typeface="+mj-ea"/>
              </a:rPr>
              <a:t>in advance</a:t>
            </a:r>
            <a:r>
              <a:rPr lang="en-US" altLang="ja-JP" sz="3600" dirty="0" smtClean="0">
                <a:latin typeface="+mj-ea"/>
                <a:ea typeface="+mj-ea"/>
              </a:rPr>
              <a:t>.</a:t>
            </a:r>
            <a:endParaRPr lang="en-US" altLang="ja-JP" sz="3600" dirty="0">
              <a:latin typeface="+mj-ea"/>
              <a:ea typeface="+mj-ea"/>
            </a:endParaRPr>
          </a:p>
          <a:p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en-US" altLang="ja-JP" sz="3600" dirty="0" smtClean="0">
                <a:latin typeface="+mj-ea"/>
                <a:ea typeface="+mj-ea"/>
              </a:rPr>
              <a:t>Trying another way of test after obtaining a result is a serious mistake!</a:t>
            </a:r>
            <a:endParaRPr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88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3185572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 smtClean="0"/>
              <a:t>Examples.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4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Example of binomial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55</a:t>
            </a:fld>
            <a:endParaRPr lang="en-US" altLang="ja-JP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741040" y="1934495"/>
            <a:ext cx="1414003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After you tossed a coin 20 times, a specific side appeared 15 times. Can you say that both sides appear equivalently?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en-US" altLang="ja-JP" sz="4400" dirty="0" smtClean="0">
                <a:latin typeface="+mj-ea"/>
                <a:ea typeface="+mj-ea"/>
              </a:rPr>
              <a:t>Intuitively, it’s distorted.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→　</a:t>
            </a:r>
            <a:r>
              <a:rPr lang="en-US" altLang="ja-JP" sz="4400" dirty="0" smtClean="0">
                <a:latin typeface="+mj-ea"/>
                <a:ea typeface="+mj-ea"/>
              </a:rPr>
              <a:t>Let us do the hypothesis test.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3" name="円/楕円 2"/>
          <p:cNvSpPr/>
          <p:nvPr/>
        </p:nvSpPr>
        <p:spPr bwMode="auto">
          <a:xfrm>
            <a:off x="13548927" y="4059027"/>
            <a:ext cx="1080120" cy="6840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cl1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2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56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602621"/>
            <a:ext cx="1481572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Let us denote the probability that a specific side appears as </a:t>
            </a:r>
            <a:r>
              <a:rPr lang="en-US" altLang="ja-JP" sz="4000" i="1" dirty="0" smtClean="0">
                <a:latin typeface="+mj-ea"/>
                <a:ea typeface="+mj-ea"/>
              </a:rPr>
              <a:t>p</a:t>
            </a:r>
            <a:r>
              <a:rPr lang="en-US" altLang="ja-JP" sz="4000" dirty="0" smtClean="0">
                <a:latin typeface="+mj-ea"/>
                <a:ea typeface="+mj-ea"/>
              </a:rPr>
              <a:t>, and verify the null hypothesis H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: “p=1/2”.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</a:t>
            </a:r>
            <a:r>
              <a:rPr lang="en-US" altLang="ja-JP" sz="4000" dirty="0" smtClean="0">
                <a:latin typeface="+mj-ea"/>
                <a:ea typeface="+mj-ea"/>
              </a:rPr>
              <a:t>On the basis of the hypothesis above, the probability that a specific side appears 15 times out of 20 times is: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533400" y="4906568"/>
            <a:ext cx="1481572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>
                <a:latin typeface="+mj-ea"/>
              </a:rPr>
              <a:t> H</a:t>
            </a:r>
            <a:r>
              <a:rPr lang="en-US" altLang="ja-JP" sz="4000" baseline="-25000" dirty="0">
                <a:latin typeface="+mj-ea"/>
              </a:rPr>
              <a:t>0 </a:t>
            </a:r>
            <a:r>
              <a:rPr lang="en-US" altLang="ja-JP" sz="4000" baseline="-25000" dirty="0" smtClean="0">
                <a:latin typeface="+mj-ea"/>
              </a:rPr>
              <a:t> </a:t>
            </a:r>
            <a:r>
              <a:rPr lang="en-US" altLang="ja-JP" sz="4000" dirty="0" smtClean="0">
                <a:latin typeface="+mj-ea"/>
                <a:ea typeface="+mj-ea"/>
              </a:rPr>
              <a:t>is rejected under the significance level of 5%.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  <a:ea typeface="+mj-ea"/>
              </a:rPr>
              <a:t> </a:t>
            </a:r>
            <a:r>
              <a:rPr lang="en-US" altLang="ja-JP" sz="4000" dirty="0" smtClean="0">
                <a:latin typeface="+mj-ea"/>
                <a:ea typeface="+mj-ea"/>
              </a:rPr>
              <a:t>      (i.e., the coin is distorted.)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</a:t>
            </a:r>
            <a:r>
              <a:rPr lang="en-US" altLang="ja-JP" sz="4000" dirty="0" smtClean="0">
                <a:latin typeface="+mj-ea"/>
                <a:ea typeface="+mj-ea"/>
              </a:rPr>
              <a:t>You can’t reject H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 under the significance level of 1%.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　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523591" y="7551415"/>
            <a:ext cx="13228564" cy="1226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4702463" y="7623423"/>
            <a:ext cx="729829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en-US" altLang="ja-JP" sz="2800" dirty="0" smtClean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With N large, we can approximate the </a:t>
            </a:r>
            <a:r>
              <a:rPr lang="en-US" altLang="ja-JP" sz="2800" dirty="0" err="1" smtClean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p.d.f</a:t>
            </a:r>
            <a:r>
              <a:rPr lang="en-US" altLang="ja-JP" sz="2800" dirty="0" smtClean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 by N(</a:t>
            </a:r>
            <a:r>
              <a:rPr lang="en-US" altLang="ja-JP" sz="2800" dirty="0" err="1" smtClean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np,np</a:t>
            </a:r>
            <a:r>
              <a:rPr lang="en-US" altLang="ja-JP" sz="2800" dirty="0" smtClean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(1-p))</a:t>
            </a:r>
            <a:r>
              <a:rPr lang="en-US" altLang="ja-JP" sz="2800" dirty="0">
                <a:solidFill>
                  <a:schemeClr val="bg1"/>
                </a:solidFill>
                <a:latin typeface="HGP創英角ﾎﾟｯﾌﾟ体" pitchFamily="50" charset="-128"/>
                <a:ea typeface="HGP創英角ﾎﾟｯﾌﾟ体" pitchFamily="50" charset="-128"/>
              </a:rPr>
              <a:t>.</a:t>
            </a:r>
            <a:endParaRPr lang="en-US" altLang="ja-JP" sz="2800" dirty="0" smtClean="0">
              <a:solidFill>
                <a:schemeClr val="bg1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endParaRPr lang="en-US" altLang="ja-JP" sz="2800" dirty="0" smtClean="0">
              <a:solidFill>
                <a:schemeClr val="bg1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Example of binomial test</a:t>
            </a:r>
            <a:endParaRPr kumimoji="1" lang="ja-JP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687" y="4837759"/>
            <a:ext cx="7101140" cy="59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4491" y="4743103"/>
            <a:ext cx="3734779" cy="91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24047" y="5017714"/>
            <a:ext cx="1881849" cy="39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9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One- / two- sided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57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849052" y="2331123"/>
            <a:ext cx="139960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In this example, the null hypothesis will be rejected under the too many appearance of either side of the coin.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4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Rejection region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58</a:t>
            </a:fld>
            <a:endParaRPr lang="en-US" altLang="ja-JP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381000" y="1790775"/>
            <a:ext cx="156580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err="1" smtClean="0">
                <a:latin typeface="+mn-ea"/>
                <a:ea typeface="+mn-ea"/>
              </a:rPr>
              <a:t>Rjection</a:t>
            </a:r>
            <a:r>
              <a:rPr lang="en-US" altLang="ja-JP" sz="4000" dirty="0" smtClean="0">
                <a:latin typeface="+mn-ea"/>
                <a:ea typeface="+mn-ea"/>
              </a:rPr>
              <a:t> region means the range of a </a:t>
            </a:r>
            <a:r>
              <a:rPr lang="en-US" altLang="ja-JP" sz="4000" dirty="0" err="1" smtClean="0">
                <a:latin typeface="+mn-ea"/>
                <a:ea typeface="+mn-ea"/>
              </a:rPr>
              <a:t>r.v</a:t>
            </a:r>
            <a:r>
              <a:rPr lang="en-US" altLang="ja-JP" sz="4000" dirty="0" smtClean="0">
                <a:latin typeface="+mn-ea"/>
                <a:ea typeface="+mn-ea"/>
              </a:rPr>
              <a:t>. X, where the null hypothesis is rejected. In the former example, “a specific side appears more than 15 times ” is the rejection region.</a:t>
            </a:r>
            <a:endParaRPr lang="en-US" altLang="ja-JP" sz="4000" dirty="0">
              <a:latin typeface="+mn-ea"/>
              <a:ea typeface="+mn-ea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98" y="3633313"/>
            <a:ext cx="9685497" cy="625836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540815" y="607525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Rejection region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00355" y="9018868"/>
            <a:ext cx="70615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The number that </a:t>
            </a:r>
            <a:r>
              <a:rPr lang="en-US" altLang="ja-JP" sz="3200" dirty="0" smtClean="0"/>
              <a:t>a specific side appears</a:t>
            </a:r>
            <a:endParaRPr kumimoji="1" lang="en-US" altLang="ja-JP" sz="32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5233902" y="5825122"/>
            <a:ext cx="45239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The probability under H</a:t>
            </a:r>
            <a:r>
              <a:rPr kumimoji="1" lang="en-US" altLang="ja-JP" sz="3200" baseline="-25000" dirty="0" smtClean="0"/>
              <a:t>0</a:t>
            </a:r>
            <a:r>
              <a:rPr kumimoji="1" lang="en-US" altLang="ja-JP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1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Statistical power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59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550060"/>
            <a:ext cx="15472183" cy="72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New issues: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By the way, if the coin is actually distorted, can we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correctly detect that</a:t>
            </a:r>
            <a:r>
              <a:rPr lang="en-US" altLang="ja-JP" sz="4000" dirty="0" smtClean="0">
                <a:latin typeface="+mj-ea"/>
                <a:ea typeface="+mj-ea"/>
              </a:rPr>
              <a:t> through the trial of 20 times coin tossing?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Let us assume, for instance, p=0.6.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Either side of the coin should appear 15 times or more so that the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incorrect null hypothesis</a:t>
            </a:r>
            <a:r>
              <a:rPr lang="en-US" altLang="ja-JP" sz="4000" dirty="0" smtClean="0">
                <a:latin typeface="+mj-ea"/>
                <a:ea typeface="+mj-ea"/>
              </a:rPr>
              <a:t> “p=0.5” is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correctly rejected</a:t>
            </a:r>
            <a:r>
              <a:rPr lang="en-US" altLang="ja-JP" sz="4000" dirty="0" smtClean="0">
                <a:latin typeface="+mj-ea"/>
                <a:ea typeface="+mj-ea"/>
              </a:rPr>
              <a:t>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Find the probability of such situations under the situation “p=0.6”.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7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 by python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Population SD is </a:t>
            </a:r>
            <a:r>
              <a:rPr kumimoji="1" lang="en-US" altLang="ja-JP" u="sng" dirty="0" smtClean="0"/>
              <a:t>known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7" y="2401478"/>
            <a:ext cx="9419262" cy="633806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055539" y="6001878"/>
            <a:ext cx="4644516" cy="11161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 bwMode="auto">
          <a:xfrm>
            <a:off x="5700055" y="6559940"/>
            <a:ext cx="5580620" cy="180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11316679" y="6317203"/>
            <a:ext cx="4388784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Population SD</a:t>
            </a:r>
          </a:p>
        </p:txBody>
      </p:sp>
    </p:spTree>
    <p:extLst>
      <p:ext uri="{BB962C8B-B14F-4D97-AF65-F5344CB8AC3E}">
        <p14:creationId xmlns:p14="http://schemas.microsoft.com/office/powerpoint/2010/main" val="1917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60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2221708"/>
            <a:ext cx="14860115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The probability of rejecting H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 under “p=0.6”.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45" y="5670501"/>
            <a:ext cx="2100170" cy="46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1656468" y="6803886"/>
            <a:ext cx="1486011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</a:t>
            </a:r>
            <a:r>
              <a:rPr lang="en-US" altLang="ja-JP" sz="4000" dirty="0" smtClean="0">
                <a:latin typeface="+mj-ea"/>
                <a:ea typeface="+mj-ea"/>
              </a:rPr>
              <a:t>We can reject H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en-US" altLang="ja-JP" sz="4000" dirty="0" smtClean="0">
                <a:latin typeface="+mj-ea"/>
                <a:ea typeface="+mj-ea"/>
              </a:rPr>
              <a:t> with the probability of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only</a:t>
            </a:r>
            <a:r>
              <a:rPr lang="en-US" altLang="ja-JP" sz="4000" dirty="0" smtClean="0">
                <a:latin typeface="+mj-ea"/>
                <a:ea typeface="+mj-ea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12.5%</a:t>
            </a:r>
            <a:r>
              <a:rPr lang="en-US" altLang="ja-JP" sz="4000" dirty="0" smtClean="0">
                <a:latin typeface="+mj-ea"/>
                <a:ea typeface="+mj-ea"/>
              </a:rPr>
              <a:t>..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879" y="3757195"/>
            <a:ext cx="9741274" cy="15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2098" y="3241225"/>
            <a:ext cx="7574951" cy="78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/>
          <a:lstStyle/>
          <a:p>
            <a:r>
              <a:rPr kumimoji="1" lang="en-US" altLang="ja-JP" dirty="0" smtClean="0"/>
              <a:t>Statistical power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79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61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099655" y="1862783"/>
            <a:ext cx="134409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n-ea"/>
                <a:ea typeface="+mn-ea"/>
              </a:rPr>
              <a:t>As p changes, power also changes.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→　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Power function</a:t>
            </a:r>
            <a:r>
              <a:rPr lang="en-US" altLang="ja-JP" sz="4000" dirty="0" smtClean="0">
                <a:latin typeface="+mn-ea"/>
                <a:ea typeface="+mn-ea"/>
              </a:rPr>
              <a:t> </a:t>
            </a:r>
            <a:r>
              <a:rPr lang="en-US" altLang="ja-JP" sz="4000" i="1" dirty="0" smtClean="0">
                <a:latin typeface="+mn-ea"/>
                <a:ea typeface="+mn-ea"/>
              </a:rPr>
              <a:t>L(p)</a:t>
            </a:r>
            <a:endParaRPr lang="en-US" altLang="ja-JP" sz="4000" dirty="0"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67" y="3987019"/>
            <a:ext cx="6965506" cy="112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3143771" y="4275051"/>
            <a:ext cx="1461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en-US" altLang="ja-JP" sz="3600" i="1" dirty="0" smtClean="0">
                <a:latin typeface="+mj-ea"/>
                <a:ea typeface="+mj-ea"/>
              </a:rPr>
              <a:t>L(p)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4051" y="5247664"/>
            <a:ext cx="4714421" cy="32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 rot="16200000">
            <a:off x="4765463" y="6964290"/>
            <a:ext cx="110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>
              <a:spcAft>
                <a:spcPts val="600"/>
              </a:spcAft>
              <a:buClr>
                <a:srgbClr val="A50021"/>
              </a:buClr>
            </a:pPr>
            <a:r>
              <a:rPr lang="en-US" altLang="ja-JP" sz="2400" i="1" dirty="0" smtClean="0">
                <a:latin typeface="HGP創英角ﾎﾟｯﾌﾟ体" pitchFamily="50" charset="-128"/>
                <a:ea typeface="HGP創英角ﾎﾟｯﾌﾟ体" pitchFamily="50" charset="-128"/>
              </a:rPr>
              <a:t>L(p)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7781672" y="8650049"/>
            <a:ext cx="110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>
              <a:spcAft>
                <a:spcPts val="600"/>
              </a:spcAft>
              <a:buClr>
                <a:srgbClr val="A50021"/>
              </a:buClr>
            </a:pPr>
            <a:r>
              <a:rPr lang="en-US" altLang="ja-JP" sz="2400" i="1" smtClean="0">
                <a:latin typeface="HGP創英角ﾎﾟｯﾌﾟ体" pitchFamily="50" charset="-128"/>
                <a:ea typeface="HGP創英角ﾎﾟｯﾌﾟ体" pitchFamily="50" charset="-128"/>
              </a:rPr>
              <a:t>p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 bwMode="auto">
          <a:xfrm>
            <a:off x="659495" y="566639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en-US" altLang="ja-JP" kern="0" dirty="0" smtClean="0"/>
              <a:t>Power function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031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Requirements for power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62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813048" y="2028567"/>
            <a:ext cx="14284051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Requirement: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“We should detect the distortion of the coin with the probability of 90% if p=0.6</a:t>
            </a:r>
            <a:r>
              <a:rPr lang="en-US" altLang="ja-JP" sz="4000" dirty="0">
                <a:latin typeface="+mj-ea"/>
                <a:ea typeface="+mj-ea"/>
              </a:rPr>
              <a:t>.</a:t>
            </a:r>
            <a:r>
              <a:rPr lang="en-US" altLang="ja-JP" sz="4000" dirty="0" smtClean="0">
                <a:latin typeface="+mj-ea"/>
                <a:ea typeface="+mj-ea"/>
              </a:rPr>
              <a:t>”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How can we attain this?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Increase the sample size!</a:t>
            </a:r>
          </a:p>
        </p:txBody>
      </p:sp>
    </p:spTree>
    <p:extLst>
      <p:ext uri="{BB962C8B-B14F-4D97-AF65-F5344CB8AC3E}">
        <p14:creationId xmlns:p14="http://schemas.microsoft.com/office/powerpoint/2010/main" val="125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 size and power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63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245733"/>
            <a:ext cx="15898241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For each p, the corresponding power is plotted.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If p=0.6, we can attain the requirement with the sample size of 260 or more.</a:t>
            </a:r>
          </a:p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　→ </a:t>
            </a:r>
            <a:r>
              <a:rPr lang="en-US" altLang="ja-JP" sz="4000" dirty="0" smtClean="0">
                <a:latin typeface="+mj-ea"/>
                <a:ea typeface="+mj-ea"/>
              </a:rPr>
              <a:t>With such a large sample size, we can approximately employ the normal distribution.</a:t>
            </a: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As p increases, we can attain the </a:t>
            </a:r>
          </a:p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 requirement with fewer sample size. </a:t>
            </a:r>
          </a:p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411" y="3906459"/>
            <a:ext cx="6240618" cy="561742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443325" y="8667539"/>
            <a:ext cx="24737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Sample size</a:t>
            </a:r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9902110" y="6089513"/>
            <a:ext cx="13949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633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894" y="3329588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 smtClean="0"/>
              <a:t>3. Distributions of test statistic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48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Distributions of test statistic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73881" y="1959754"/>
            <a:ext cx="15755366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We will often use: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T-test, χ</a:t>
            </a:r>
            <a:r>
              <a:rPr lang="en-US" altLang="ja-JP" sz="4400" baseline="300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-test</a:t>
            </a:r>
            <a:r>
              <a:rPr lang="ja-JP" altLang="en-US" sz="4400" dirty="0" err="1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and F-test.</a:t>
            </a:r>
            <a:endParaRPr lang="en-US" altLang="ja-JP" sz="4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These names come from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t-dist.</a:t>
            </a:r>
            <a:r>
              <a:rPr lang="ja-JP" altLang="en-US" sz="4400" dirty="0" err="1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χ</a:t>
            </a:r>
            <a:r>
              <a:rPr lang="en-US" altLang="ja-JP" sz="4400" baseline="300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-dist.</a:t>
            </a:r>
            <a:r>
              <a:rPr lang="ja-JP" altLang="en-US" sz="4400" dirty="0" err="1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and F-dist.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57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086" y="3797640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 smtClean="0"/>
              <a:t>3</a:t>
            </a:r>
            <a:r>
              <a:rPr kumimoji="1" lang="en-US" altLang="ja-JP" dirty="0" smtClean="0"/>
              <a:t>-1. </a:t>
            </a:r>
            <a:r>
              <a:rPr lang="en-US" altLang="ja-JP" dirty="0" smtClean="0"/>
              <a:t>Normal distribution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06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On test statistic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67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53374" y="1374976"/>
            <a:ext cx="16379929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A function </a:t>
            </a:r>
            <a:r>
              <a:rPr lang="en-US" altLang="ja-JP" sz="4400" dirty="0">
                <a:latin typeface="+mj-ea"/>
              </a:rPr>
              <a:t>T=f(X</a:t>
            </a:r>
            <a:r>
              <a:rPr lang="en-US" altLang="ja-JP" sz="4400" baseline="-25000" dirty="0">
                <a:latin typeface="+mj-ea"/>
              </a:rPr>
              <a:t>1</a:t>
            </a:r>
            <a:r>
              <a:rPr lang="en-US" altLang="ja-JP" sz="4400" dirty="0">
                <a:latin typeface="+mj-ea"/>
              </a:rPr>
              <a:t>, X</a:t>
            </a:r>
            <a:r>
              <a:rPr lang="en-US" altLang="ja-JP" sz="4400" baseline="-25000" dirty="0">
                <a:latin typeface="+mj-ea"/>
              </a:rPr>
              <a:t>2</a:t>
            </a:r>
            <a:r>
              <a:rPr lang="en-US" altLang="ja-JP" sz="4400" dirty="0">
                <a:latin typeface="+mj-ea"/>
              </a:rPr>
              <a:t>, …,</a:t>
            </a:r>
            <a:r>
              <a:rPr lang="en-US" altLang="ja-JP" sz="4400" dirty="0" err="1">
                <a:latin typeface="+mj-ea"/>
              </a:rPr>
              <a:t>X</a:t>
            </a:r>
            <a:r>
              <a:rPr lang="en-US" altLang="ja-JP" sz="4400" baseline="-25000" dirty="0" err="1">
                <a:latin typeface="+mj-ea"/>
              </a:rPr>
              <a:t>n</a:t>
            </a:r>
            <a:r>
              <a:rPr lang="en-US" altLang="ja-JP" sz="4400" dirty="0" smtClean="0">
                <a:latin typeface="+mj-ea"/>
              </a:rPr>
              <a:t>) of </a:t>
            </a:r>
            <a:r>
              <a:rPr lang="en-US" altLang="ja-JP" sz="4400" dirty="0" err="1" smtClean="0">
                <a:latin typeface="+mj-ea"/>
              </a:rPr>
              <a:t>r.v.s</a:t>
            </a:r>
            <a:r>
              <a:rPr lang="en-US" altLang="ja-JP" sz="4400" dirty="0" smtClean="0">
                <a:latin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 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 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is called as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test statistic.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【Typical example】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Let </a:t>
            </a:r>
            <a:r>
              <a:rPr lang="en-US" altLang="ja-JP" sz="4400" dirty="0" err="1" smtClean="0">
                <a:latin typeface="+mj-ea"/>
                <a:ea typeface="+mj-ea"/>
              </a:rPr>
              <a:t>r.v.s</a:t>
            </a:r>
            <a:r>
              <a:rPr lang="en-US" altLang="ja-JP" sz="4400" dirty="0" smtClean="0">
                <a:latin typeface="+mj-ea"/>
                <a:ea typeface="+mj-ea"/>
              </a:rPr>
              <a:t> 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 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 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be independent, and follow the distributions</a:t>
            </a:r>
            <a:r>
              <a:rPr lang="ja-JP" altLang="en-US" sz="4400" dirty="0" smtClean="0">
                <a:latin typeface="+mj-ea"/>
                <a:ea typeface="+mj-ea"/>
              </a:rPr>
              <a:t>Ｎ（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ja-JP" altLang="en-US" sz="4400" dirty="0" err="1" smtClean="0">
                <a:latin typeface="+mj-ea"/>
                <a:ea typeface="+mj-ea"/>
              </a:rPr>
              <a:t>，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r>
              <a:rPr lang="en-US" altLang="ja-JP" sz="4400" dirty="0" smtClean="0">
                <a:latin typeface="+mj-ea"/>
                <a:ea typeface="+mj-ea"/>
              </a:rPr>
              <a:t>,</a:t>
            </a:r>
            <a:r>
              <a:rPr lang="ja-JP" altLang="en-US" sz="4400" dirty="0" smtClean="0">
                <a:latin typeface="+mj-ea"/>
                <a:ea typeface="+mj-ea"/>
              </a:rPr>
              <a:t>Ｎ（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ja-JP" altLang="en-US" sz="4400" dirty="0" err="1" smtClean="0">
                <a:latin typeface="+mj-ea"/>
                <a:ea typeface="+mj-ea"/>
              </a:rPr>
              <a:t>，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r>
              <a:rPr lang="en-US" altLang="ja-JP" sz="4400" dirty="0" smtClean="0">
                <a:latin typeface="+mj-ea"/>
                <a:ea typeface="+mj-ea"/>
              </a:rPr>
              <a:t>, …,</a:t>
            </a:r>
            <a:r>
              <a:rPr lang="ja-JP" altLang="en-US" sz="4400" dirty="0" smtClean="0">
                <a:latin typeface="+mj-ea"/>
                <a:ea typeface="+mj-ea"/>
              </a:rPr>
              <a:t>Ｎ（</a:t>
            </a:r>
            <a:r>
              <a:rPr lang="en-US" altLang="ja-JP" sz="4400" dirty="0" err="1" smtClean="0">
                <a:latin typeface="+mj-ea"/>
                <a:ea typeface="+mj-ea"/>
              </a:rPr>
              <a:t>μ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 err="1" smtClean="0">
                <a:latin typeface="+mj-ea"/>
                <a:ea typeface="+mj-ea"/>
              </a:rPr>
              <a:t>，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r>
              <a:rPr lang="en-US" altLang="ja-JP" sz="4400" dirty="0">
                <a:latin typeface="+mj-ea"/>
                <a:ea typeface="+mj-ea"/>
              </a:rPr>
              <a:t>.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Then, 	T=a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+a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+…+</a:t>
            </a:r>
            <a:r>
              <a:rPr lang="en-US" altLang="ja-JP" sz="4400" dirty="0" err="1" smtClean="0">
                <a:latin typeface="+mj-ea"/>
                <a:ea typeface="+mj-ea"/>
              </a:rPr>
              <a:t>a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follows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 smtClean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N(a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+a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+…+</a:t>
            </a:r>
            <a:r>
              <a:rPr lang="en-US" altLang="ja-JP" sz="4400" dirty="0" err="1" smtClean="0">
                <a:latin typeface="+mj-ea"/>
                <a:ea typeface="+mj-ea"/>
              </a:rPr>
              <a:t>a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err="1" smtClean="0">
                <a:latin typeface="+mj-ea"/>
                <a:ea typeface="+mj-ea"/>
              </a:rPr>
              <a:t>μ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baseline="-25000" dirty="0" smtClean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, a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baseline="30000" dirty="0" smtClean="0">
                <a:latin typeface="+mj-ea"/>
                <a:ea typeface="+mj-ea"/>
              </a:rPr>
              <a:t>2 </a:t>
            </a:r>
            <a:r>
              <a:rPr lang="en-US" altLang="ja-JP" sz="4400" dirty="0" smtClean="0">
                <a:latin typeface="+mj-ea"/>
                <a:ea typeface="+mj-ea"/>
              </a:rPr>
              <a:t>+a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ja-JP" altLang="en-US" sz="4400" baseline="-25000" dirty="0" smtClean="0">
                <a:latin typeface="+mj-ea"/>
                <a:ea typeface="+mj-ea"/>
              </a:rPr>
              <a:t>２</a:t>
            </a:r>
            <a:r>
              <a:rPr lang="en-US" altLang="ja-JP" sz="4400" baseline="30000" dirty="0" smtClean="0">
                <a:latin typeface="+mj-ea"/>
                <a:ea typeface="+mj-ea"/>
              </a:rPr>
              <a:t>2 </a:t>
            </a:r>
            <a:r>
              <a:rPr lang="en-US" altLang="ja-JP" sz="4400" dirty="0" smtClean="0">
                <a:latin typeface="+mj-ea"/>
                <a:ea typeface="+mj-ea"/>
              </a:rPr>
              <a:t>+…+a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35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 of normal dist.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28048"/>
            <a:ext cx="16661456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As a special case of the former slide,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【Special case】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Let 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 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 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be independent and follow the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same</a:t>
            </a:r>
            <a:r>
              <a:rPr lang="en-US" altLang="ja-JP" sz="4400" dirty="0" smtClean="0">
                <a:latin typeface="+mj-ea"/>
                <a:ea typeface="+mj-ea"/>
              </a:rPr>
              <a:t> dist.</a:t>
            </a:r>
            <a:r>
              <a:rPr lang="ja-JP" altLang="en-US" sz="4400" dirty="0" smtClean="0">
                <a:latin typeface="+mj-ea"/>
                <a:ea typeface="+mj-ea"/>
              </a:rPr>
              <a:t>：Ｎ（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ja-JP" altLang="en-US" sz="4400" dirty="0" err="1" smtClean="0">
                <a:latin typeface="+mj-ea"/>
                <a:ea typeface="+mj-ea"/>
              </a:rPr>
              <a:t>，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r>
              <a:rPr lang="en-US" altLang="ja-JP" sz="4400" dirty="0" smtClean="0">
                <a:latin typeface="+mj-ea"/>
                <a:ea typeface="+mj-ea"/>
              </a:rPr>
              <a:t>. Then,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 			T=(X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+X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+…+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)/n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follows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 smtClean="0">
                <a:latin typeface="+mj-ea"/>
                <a:ea typeface="+mj-ea"/>
              </a:rPr>
              <a:t>                             </a:t>
            </a:r>
            <a:r>
              <a:rPr lang="en-US" altLang="ja-JP" sz="4400" dirty="0" smtClean="0">
                <a:latin typeface="+mj-ea"/>
                <a:ea typeface="+mj-ea"/>
              </a:rPr>
              <a:t>N(μ, σ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/n)</a:t>
            </a:r>
          </a:p>
        </p:txBody>
      </p:sp>
    </p:spTree>
    <p:extLst>
      <p:ext uri="{BB962C8B-B14F-4D97-AF65-F5344CB8AC3E}">
        <p14:creationId xmlns:p14="http://schemas.microsoft.com/office/powerpoint/2010/main" val="16253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086" y="3797640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 smtClean="0"/>
              <a:t>3</a:t>
            </a:r>
            <a:r>
              <a:rPr kumimoji="1" lang="en-US" altLang="ja-JP" dirty="0" smtClean="0"/>
              <a:t>-2. t-dist.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87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2352212"/>
            <a:ext cx="10063969" cy="60632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 by python</a:t>
            </a:r>
            <a:r>
              <a:rPr lang="ja-JP" altLang="en-US" dirty="0"/>
              <a:t>（</a:t>
            </a:r>
            <a:r>
              <a:rPr lang="en-US" altLang="ja-JP" dirty="0"/>
              <a:t>Population SD is </a:t>
            </a:r>
            <a:r>
              <a:rPr lang="en-US" altLang="ja-JP" u="sng" dirty="0" smtClean="0">
                <a:solidFill>
                  <a:srgbClr val="FF0000"/>
                </a:solidFill>
              </a:rPr>
              <a:t>unknown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055539" y="6001878"/>
            <a:ext cx="4644516" cy="11161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 bwMode="auto">
          <a:xfrm>
            <a:off x="5700055" y="6559940"/>
            <a:ext cx="5580620" cy="180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11316679" y="6317203"/>
            <a:ext cx="4388784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Unbiased SD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943971" y="7227379"/>
            <a:ext cx="1119828" cy="5026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3" name="直線矢印コネクタ 12"/>
          <p:cNvCxnSpPr>
            <a:endCxn id="14" idx="1"/>
          </p:cNvCxnSpPr>
          <p:nvPr/>
        </p:nvCxnSpPr>
        <p:spPr bwMode="auto">
          <a:xfrm>
            <a:off x="5444323" y="7730070"/>
            <a:ext cx="5980368" cy="64508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3"/>
          <p:cNvSpPr txBox="1">
            <a:spLocks noChangeArrowheads="1"/>
          </p:cNvSpPr>
          <p:nvPr/>
        </p:nvSpPr>
        <p:spPr bwMode="auto">
          <a:xfrm>
            <a:off x="11424691" y="8082764"/>
            <a:ext cx="4388784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Don’t forget </a:t>
            </a:r>
            <a:r>
              <a:rPr lang="en-US" altLang="ja-JP" sz="3200" i="1" dirty="0" err="1" smtClean="0">
                <a:solidFill>
                  <a:srgbClr val="FF0000"/>
                </a:solidFill>
                <a:latin typeface="+mj-ea"/>
                <a:ea typeface="+mj-ea"/>
              </a:rPr>
              <a:t>df</a:t>
            </a:r>
            <a:r>
              <a:rPr lang="en-US" altLang="ja-JP" sz="3200" dirty="0" smtClean="0"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45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T-distribution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298905"/>
            <a:ext cx="16121396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【Ex】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Let </a:t>
            </a:r>
            <a:r>
              <a:rPr lang="en-US" altLang="ja-JP" sz="4400" dirty="0" err="1" smtClean="0">
                <a:latin typeface="+mn-ea"/>
                <a:ea typeface="+mn-ea"/>
              </a:rPr>
              <a:t>r.v.s</a:t>
            </a:r>
            <a:r>
              <a:rPr lang="en-US" altLang="ja-JP" sz="4400" dirty="0" smtClean="0">
                <a:latin typeface="+mn-ea"/>
                <a:ea typeface="+mn-ea"/>
              </a:rPr>
              <a:t> X</a:t>
            </a:r>
            <a:r>
              <a:rPr lang="en-US" altLang="ja-JP" sz="4400" baseline="-25000" dirty="0" smtClean="0">
                <a:latin typeface="+mn-ea"/>
                <a:ea typeface="+mn-ea"/>
              </a:rPr>
              <a:t>1</a:t>
            </a:r>
            <a:r>
              <a:rPr lang="en-US" altLang="ja-JP" sz="4400" dirty="0" smtClean="0">
                <a:latin typeface="+mn-ea"/>
                <a:ea typeface="+mn-ea"/>
              </a:rPr>
              <a:t>, X</a:t>
            </a:r>
            <a:r>
              <a:rPr lang="en-US" altLang="ja-JP" sz="4400" baseline="-25000" dirty="0" smtClean="0">
                <a:latin typeface="+mn-ea"/>
                <a:ea typeface="+mn-ea"/>
              </a:rPr>
              <a:t>2</a:t>
            </a:r>
            <a:r>
              <a:rPr lang="en-US" altLang="ja-JP" sz="4400" dirty="0" smtClean="0">
                <a:latin typeface="+mn-ea"/>
                <a:ea typeface="+mn-ea"/>
              </a:rPr>
              <a:t>, …,</a:t>
            </a:r>
            <a:r>
              <a:rPr lang="en-US" altLang="ja-JP" sz="4400" dirty="0" err="1" smtClean="0">
                <a:latin typeface="+mn-ea"/>
                <a:ea typeface="+mn-ea"/>
              </a:rPr>
              <a:t>X</a:t>
            </a:r>
            <a:r>
              <a:rPr lang="en-US" altLang="ja-JP" sz="4400" baseline="-25000" dirty="0" err="1" smtClean="0">
                <a:latin typeface="+mn-ea"/>
                <a:ea typeface="+mn-ea"/>
              </a:rPr>
              <a:t>n</a:t>
            </a:r>
            <a:r>
              <a:rPr lang="ja-JP" altLang="en-US" sz="4400" dirty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be independent with each other, and subject to N</a:t>
            </a:r>
            <a:r>
              <a:rPr lang="ja-JP" altLang="en-US" sz="4400" dirty="0" smtClean="0">
                <a:latin typeface="+mn-ea"/>
                <a:ea typeface="+mn-ea"/>
              </a:rPr>
              <a:t>（</a:t>
            </a:r>
            <a:r>
              <a:rPr lang="en-US" altLang="ja-JP" sz="4400" dirty="0" smtClean="0">
                <a:latin typeface="+mn-ea"/>
                <a:ea typeface="+mn-ea"/>
              </a:rPr>
              <a:t>μ</a:t>
            </a:r>
            <a:r>
              <a:rPr lang="ja-JP" altLang="en-US" sz="4400" dirty="0" err="1" smtClean="0">
                <a:latin typeface="+mn-ea"/>
                <a:ea typeface="+mn-ea"/>
              </a:rPr>
              <a:t>，</a:t>
            </a:r>
            <a:r>
              <a:rPr lang="en-US" altLang="ja-JP" sz="4400" dirty="0" smtClean="0">
                <a:latin typeface="+mn-ea"/>
                <a:ea typeface="+mn-ea"/>
              </a:rPr>
              <a:t>σ</a:t>
            </a:r>
            <a:r>
              <a:rPr lang="en-US" altLang="ja-JP" sz="4400" baseline="30000" dirty="0" smtClean="0">
                <a:latin typeface="+mn-ea"/>
                <a:ea typeface="+mn-ea"/>
              </a:rPr>
              <a:t>2</a:t>
            </a:r>
            <a:r>
              <a:rPr lang="ja-JP" altLang="en-US" sz="4400" dirty="0" smtClean="0">
                <a:latin typeface="+mn-ea"/>
                <a:ea typeface="+mn-ea"/>
              </a:rPr>
              <a:t>）</a:t>
            </a:r>
            <a:r>
              <a:rPr lang="en-US" altLang="ja-JP" sz="4400" dirty="0" smtClean="0">
                <a:latin typeface="+mn-ea"/>
                <a:ea typeface="+mn-ea"/>
              </a:rPr>
              <a:t>. Then,</a:t>
            </a:r>
            <a:r>
              <a:rPr lang="en-US" altLang="ja-JP" sz="4400" dirty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the quantity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 			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　</a:t>
            </a:r>
            <a:endParaRPr lang="en-US" altLang="ja-JP" sz="44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is subject to t-distribution of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(n-1) degree of freedom. Here,</a:t>
            </a:r>
            <a:endParaRPr lang="en-US" altLang="ja-JP" sz="4400" dirty="0" smtClean="0">
              <a:latin typeface="+mn-ea"/>
              <a:ea typeface="+mn-ea"/>
            </a:endParaRPr>
          </a:p>
        </p:txBody>
      </p:sp>
      <p:pic>
        <p:nvPicPr>
          <p:cNvPr id="8" name="Picture 2" descr="$$&#10;s=\sqrt{\frac{(X_1-\bar{X})^2 +(X_2-\bar{X})^2+\ldots +(X_n-\bar{X})^2 }{n-1}}&#10;$$&#10;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71" y="7632037"/>
            <a:ext cx="11432204" cy="157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$$t=\frac{\bar{X}-\mu}{\frac{s}{\sqrt{N}}}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15" y="3885775"/>
            <a:ext cx="2376264" cy="14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671722"/>
            <a:ext cx="1612139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In other words…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Let Z</a:t>
            </a:r>
            <a:r>
              <a:rPr lang="ja-JP" altLang="en-US" sz="4400" dirty="0" smtClean="0">
                <a:latin typeface="+mn-ea"/>
                <a:ea typeface="+mn-ea"/>
              </a:rPr>
              <a:t>～</a:t>
            </a:r>
            <a:r>
              <a:rPr lang="en-US" altLang="ja-JP" sz="4400" dirty="0" smtClean="0">
                <a:latin typeface="+mn-ea"/>
                <a:ea typeface="+mn-ea"/>
              </a:rPr>
              <a:t>N(0</a:t>
            </a:r>
            <a:r>
              <a:rPr lang="en-US" altLang="ja-JP" sz="4400" dirty="0">
                <a:latin typeface="+mn-ea"/>
                <a:ea typeface="+mn-ea"/>
              </a:rPr>
              <a:t>, 1</a:t>
            </a:r>
            <a:r>
              <a:rPr lang="en-US" altLang="ja-JP" sz="4400" dirty="0" smtClean="0">
                <a:latin typeface="+mn-ea"/>
                <a:ea typeface="+mn-ea"/>
              </a:rPr>
              <a:t>)</a:t>
            </a:r>
            <a:r>
              <a:rPr lang="ja-JP" altLang="en-US" sz="4400" dirty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and W be subject to    -distribution of n degree of freedom. We also assume that they are independent of each other.</a:t>
            </a:r>
            <a:r>
              <a:rPr lang="ja-JP" altLang="en-US" sz="4400" dirty="0" smtClean="0">
                <a:latin typeface="+mn-ea"/>
                <a:ea typeface="+mn-ea"/>
              </a:rPr>
              <a:t> </a:t>
            </a:r>
            <a:r>
              <a:rPr lang="en-US" altLang="ja-JP" sz="4400" dirty="0" smtClean="0">
                <a:latin typeface="+mn-ea"/>
                <a:ea typeface="+mn-ea"/>
              </a:rPr>
              <a:t>Then, the following quantity is subject to t-distribution of 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n degree of freedom</a:t>
            </a:r>
            <a:r>
              <a:rPr lang="en-US" altLang="ja-JP" sz="4400" dirty="0" smtClean="0">
                <a:latin typeface="+mn-ea"/>
                <a:ea typeface="+mn-ea"/>
              </a:rPr>
              <a:t>.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n-ea"/>
                <a:ea typeface="+mn-ea"/>
              </a:rPr>
              <a:t>			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　</a:t>
            </a:r>
            <a:endParaRPr lang="en-US" altLang="ja-JP" sz="4400" dirty="0" smtClean="0">
              <a:latin typeface="+mn-ea"/>
              <a:ea typeface="+mn-ea"/>
            </a:endParaRPr>
          </a:p>
        </p:txBody>
      </p:sp>
      <p:pic>
        <p:nvPicPr>
          <p:cNvPr id="5122" name="Picture 2" descr=" \displaystyle t=\frac{Z}{\sqrt{\frac{W}{n}}}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263" y="5249604"/>
            <a:ext cx="2052228" cy="16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$$&#10;t=\frac{\bar{X}-\mu}{\sqrt{\frac{S^2}{n}}}=\frac{\sqrt{n}(\bar{X}-\mu)}{\sqrt{S^2}}&#10;$$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63" y="7542633"/>
            <a:ext cx="43815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$$&#10;=\frac{\sqrt{n}(\bar{X}-\mu)}{\sqrt{\frac{\sum_{i=1}^n (X_i-\bar{X})^2}{n-1}}}&#10;=\frac{ \frac{\bar{X}-\mu}{\sigma/\sqrt{n}}}{\sqrt{\frac{\sum_{i=1}^n \frac{(X_i-\bar{X})^2}{\sigma^2}}{n-1}}}&#10;$$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7" y="7358607"/>
            <a:ext cx="62674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$$&#10;=\frac{Z}{\sqrt{\frac{W}{n-1}}}&#10;$$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927" y="7664362"/>
            <a:ext cx="15430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t-distribution</a:t>
            </a:r>
            <a:endParaRPr kumimoji="1" lang="ja-JP" altLang="en-US" dirty="0"/>
          </a:p>
        </p:txBody>
      </p:sp>
      <p:pic>
        <p:nvPicPr>
          <p:cNvPr id="2050" name="Picture 2" descr="$$&#10;\chi^2&#10;$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43" y="2549044"/>
            <a:ext cx="3810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469053"/>
            <a:ext cx="16121396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>
                <a:latin typeface="+mj-ea"/>
                <a:ea typeface="+mj-ea"/>
              </a:rPr>
              <a:t>T</a:t>
            </a:r>
            <a:r>
              <a:rPr lang="en-US" altLang="ja-JP" sz="4400" dirty="0" smtClean="0">
                <a:latin typeface="+mj-ea"/>
                <a:ea typeface="+mj-ea"/>
              </a:rPr>
              <a:t>-distribution has degree of freedom.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Used for the interval estimation / hypothesis testing of population mean.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【Probability density】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The probability density of t-distribution of n degree of freedom is 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 			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  <p:pic>
        <p:nvPicPr>
          <p:cNvPr id="7" name="Picture 2" descr="$$&#10;f(x;n)=\frac{\Gamma\Bigl( \frac{n+1}{2} \Bigr)}{ \sqrt{n\pi} \Bigl( 1+\frac{x^2}{n}\Bigr)^{\frac{n+1}{2}} \Gamma\Bigl( \frac{n}{2} \Bigr) }&#10;$$&#10;&#10;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58" y="5751215"/>
            <a:ext cx="686422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t-distribution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9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73</a:t>
            </a:fld>
            <a:endParaRPr lang="en-US" altLang="ja-JP" dirty="0"/>
          </a:p>
        </p:txBody>
      </p:sp>
      <p:pic>
        <p:nvPicPr>
          <p:cNvPr id="6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06" y="2700151"/>
            <a:ext cx="5762561" cy="316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1342305" y="5822331"/>
            <a:ext cx="1508694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Symmetric with respect to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x=0 (as z-</a:t>
            </a:r>
            <a:r>
              <a:rPr lang="en-US" altLang="ja-JP" sz="4400" dirty="0" err="1" smtClean="0">
                <a:solidFill>
                  <a:srgbClr val="FF0000"/>
                </a:solidFill>
                <a:latin typeface="+mj-ea"/>
                <a:ea typeface="+mj-ea"/>
              </a:rPr>
              <a:t>dits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ja-JP" altLang="en-US" sz="4400" dirty="0" smtClean="0">
                <a:latin typeface="+mj-ea"/>
                <a:ea typeface="+mj-ea"/>
              </a:rPr>
              <a:t>！</a:t>
            </a:r>
            <a:endParaRPr lang="en-US" altLang="ja-JP" sz="4400" dirty="0" smtClean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Asymptotically tends to z-dist.</a:t>
            </a:r>
            <a:r>
              <a:rPr lang="ja-JP" altLang="en-US" sz="4400" dirty="0" smtClean="0">
                <a:latin typeface="+mj-ea"/>
                <a:ea typeface="+mj-ea"/>
              </a:rPr>
              <a:t>　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en-US" altLang="ja-JP" sz="4400" dirty="0" smtClean="0">
                <a:latin typeface="+mj-ea"/>
                <a:ea typeface="+mj-ea"/>
              </a:rPr>
              <a:t>s 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 smtClean="0">
                <a:latin typeface="+mj-ea"/>
                <a:ea typeface="+mj-ea"/>
              </a:rPr>
              <a:t>=n</a:t>
            </a:r>
            <a:r>
              <a:rPr lang="ja-JP" altLang="en-US" sz="4400" dirty="0" smtClean="0">
                <a:latin typeface="+mj-ea"/>
                <a:ea typeface="+mj-ea"/>
              </a:rPr>
              <a:t>→∞</a:t>
            </a:r>
            <a:r>
              <a:rPr lang="en-US" altLang="ja-JP" sz="4400" dirty="0" smtClean="0">
                <a:latin typeface="+mj-ea"/>
                <a:ea typeface="+mj-ea"/>
              </a:rPr>
              <a:t>.</a:t>
            </a: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If 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>
                <a:latin typeface="+mj-ea"/>
                <a:ea typeface="+mj-ea"/>
              </a:rPr>
              <a:t>=</a:t>
            </a:r>
            <a:r>
              <a:rPr lang="en-US" altLang="ja-JP" sz="4400" dirty="0" smtClean="0">
                <a:latin typeface="+mj-ea"/>
                <a:ea typeface="+mj-ea"/>
              </a:rPr>
              <a:t>n is n large (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≧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  <a:ea typeface="+mj-ea"/>
              </a:rPr>
              <a:t>30, for instance</a:t>
            </a:r>
            <a:r>
              <a:rPr lang="en-US" altLang="ja-JP" sz="4400" dirty="0" smtClean="0">
                <a:latin typeface="+mj-ea"/>
                <a:ea typeface="+mj-ea"/>
              </a:rPr>
              <a:t>), can be regarded 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en-US" altLang="ja-JP" sz="4400" dirty="0" smtClean="0">
                <a:latin typeface="+mj-ea"/>
                <a:ea typeface="+mj-ea"/>
              </a:rPr>
              <a:t>s z-dist.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1018455" y="1502743"/>
            <a:ext cx="151227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Probability density of t-distributions of various degree of freedom (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 smtClean="0">
                <a:latin typeface="+mj-ea"/>
                <a:ea typeface="+mj-ea"/>
              </a:rPr>
              <a:t>).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/>
          <a:lstStyle/>
          <a:p>
            <a:r>
              <a:rPr lang="en-US" altLang="ja-JP" dirty="0" smtClean="0"/>
              <a:t>t-distribution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16479" y="2690875"/>
            <a:ext cx="119135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Df</a:t>
            </a:r>
            <a:r>
              <a:rPr kumimoji="1" lang="en-US" altLang="ja-JP" sz="3200" dirty="0" smtClean="0"/>
              <a:t>=20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52483" y="3258228"/>
            <a:ext cx="119135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Df</a:t>
            </a:r>
            <a:r>
              <a:rPr kumimoji="1" lang="en-US" altLang="ja-JP" sz="3200" dirty="0" smtClean="0"/>
              <a:t>=10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01291" y="3942304"/>
            <a:ext cx="98616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Df</a:t>
            </a:r>
            <a:r>
              <a:rPr kumimoji="1" lang="en-US" altLang="ja-JP" sz="3200" dirty="0" smtClean="0"/>
              <a:t>=3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28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Percentile </a:t>
            </a:r>
            <a:r>
              <a:rPr lang="en-US" altLang="ja-JP" smtClean="0"/>
              <a:t>of t-distribution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5658" y="1630497"/>
            <a:ext cx="1561358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We denote t-distribution of n degree of freedom as </a:t>
            </a:r>
            <a:r>
              <a:rPr lang="en-US" altLang="ja-JP" sz="4400" dirty="0" err="1" smtClean="0">
                <a:latin typeface="+mj-ea"/>
                <a:ea typeface="+mj-ea"/>
              </a:rPr>
              <a:t>t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hereafter.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It’s upper α-percentile is denoted as </a:t>
            </a:r>
            <a:r>
              <a:rPr lang="en-US" altLang="ja-JP" sz="4400" dirty="0" err="1" smtClean="0">
                <a:latin typeface="+mj-ea"/>
                <a:ea typeface="+mj-ea"/>
              </a:rPr>
              <a:t>t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(α).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523875" y="4058332"/>
            <a:ext cx="146812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Ex</a:t>
            </a:r>
            <a:r>
              <a:rPr lang="ja-JP" altLang="en-US" sz="4400" dirty="0" smtClean="0">
                <a:latin typeface="+mj-ea"/>
                <a:ea typeface="+mj-ea"/>
              </a:rPr>
              <a:t>：</a:t>
            </a:r>
            <a:endParaRPr lang="en-US" altLang="ja-JP" sz="4400" dirty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latin typeface="+mj-ea"/>
                <a:ea typeface="+mj-ea"/>
              </a:rPr>
              <a:t>Upper 5-percentile of t-distribution of 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 smtClean="0">
                <a:latin typeface="+mj-ea"/>
                <a:ea typeface="+mj-ea"/>
              </a:rPr>
              <a:t>=5.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892690" y="7950322"/>
            <a:ext cx="3008312" cy="576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kern="0" dirty="0" smtClean="0">
                <a:solidFill>
                  <a:srgbClr val="FF0000"/>
                </a:solidFill>
                <a:latin typeface="+mj-ea"/>
                <a:ea typeface="+mj-ea"/>
              </a:rPr>
              <a:t>▲</a:t>
            </a:r>
            <a:endParaRPr lang="en-US" altLang="ja-JP" sz="2400" kern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ja-JP" sz="2400" kern="0" dirty="0" smtClean="0">
                <a:latin typeface="+mj-ea"/>
                <a:ea typeface="+mj-ea"/>
              </a:rPr>
              <a:t>5</a:t>
            </a:r>
            <a:r>
              <a:rPr lang="ja-JP" altLang="en-US" sz="2400" kern="0" dirty="0" smtClean="0">
                <a:latin typeface="+mj-ea"/>
                <a:ea typeface="+mj-ea"/>
              </a:rPr>
              <a:t>％点</a:t>
            </a:r>
          </a:p>
        </p:txBody>
      </p:sp>
      <p:sp>
        <p:nvSpPr>
          <p:cNvPr id="12" name="正方形/長方形 4"/>
          <p:cNvSpPr>
            <a:spLocks noChangeArrowheads="1"/>
          </p:cNvSpPr>
          <p:nvPr/>
        </p:nvSpPr>
        <p:spPr bwMode="auto">
          <a:xfrm>
            <a:off x="9737365" y="8280522"/>
            <a:ext cx="404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4000">
                <a:latin typeface="+mj-ea"/>
                <a:ea typeface="+mj-ea"/>
              </a:rPr>
              <a:t>t</a:t>
            </a:r>
            <a:r>
              <a:rPr lang="en-US" altLang="ja-JP" sz="4000" baseline="-25000">
                <a:latin typeface="+mj-ea"/>
                <a:ea typeface="+mj-ea"/>
              </a:rPr>
              <a:t>5</a:t>
            </a:r>
            <a:r>
              <a:rPr lang="en-US" altLang="ja-JP" sz="4000">
                <a:latin typeface="+mj-ea"/>
                <a:ea typeface="+mj-ea"/>
              </a:rPr>
              <a:t>(0.05)=2.015</a:t>
            </a:r>
            <a:endParaRPr lang="ja-JP" altLang="en-US" sz="4000">
              <a:latin typeface="+mj-ea"/>
              <a:ea typeface="+mj-ea"/>
            </a:endParaRPr>
          </a:p>
        </p:txBody>
      </p:sp>
      <p:pic>
        <p:nvPicPr>
          <p:cNvPr id="13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15" y="5657972"/>
            <a:ext cx="378777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find percentile?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2341401"/>
            <a:ext cx="15221296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Tables</a:t>
            </a:r>
            <a:r>
              <a:rPr lang="ja-JP" altLang="en-US" sz="4400" dirty="0" smtClean="0">
                <a:latin typeface="+mj-ea"/>
                <a:ea typeface="+mj-ea"/>
              </a:rPr>
              <a:t>（</a:t>
            </a:r>
            <a:r>
              <a:rPr lang="en-US" altLang="ja-JP" sz="4400" dirty="0" smtClean="0">
                <a:latin typeface="+mj-ea"/>
                <a:ea typeface="+mj-ea"/>
              </a:rPr>
              <a:t>z-table / t-table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Python 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3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Percentile of t</a:t>
            </a:r>
            <a:r>
              <a:rPr lang="en-US" altLang="ja-JP" dirty="0"/>
              <a:t>-</a:t>
            </a:r>
            <a:r>
              <a:rPr kumimoji="1" lang="en-US" altLang="ja-JP" dirty="0" smtClean="0"/>
              <a:t>distribution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76</a:t>
            </a:fld>
            <a:endParaRPr lang="en-US" altLang="ja-JP" dirty="0"/>
          </a:p>
        </p:txBody>
      </p:sp>
      <p:pic>
        <p:nvPicPr>
          <p:cNvPr id="6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35" y="3987019"/>
            <a:ext cx="6360790" cy="40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86129" y="7731360"/>
            <a:ext cx="3008312" cy="576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kern="0" dirty="0" smtClean="0">
                <a:solidFill>
                  <a:srgbClr val="FF0000"/>
                </a:solidFill>
              </a:rPr>
              <a:t>▲</a:t>
            </a:r>
            <a:endParaRPr lang="ja-JP" altLang="en-US" sz="2400" kern="0" dirty="0" smtClean="0"/>
          </a:p>
        </p:txBody>
      </p:sp>
      <p:sp>
        <p:nvSpPr>
          <p:cNvPr id="8" name="正方形/長方形 4"/>
          <p:cNvSpPr>
            <a:spLocks noChangeArrowheads="1"/>
          </p:cNvSpPr>
          <p:nvPr/>
        </p:nvSpPr>
        <p:spPr bwMode="auto">
          <a:xfrm>
            <a:off x="7661002" y="8169572"/>
            <a:ext cx="3272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3200">
                <a:latin typeface="+mn-ea"/>
                <a:ea typeface="+mn-ea"/>
              </a:rPr>
              <a:t>t</a:t>
            </a:r>
            <a:r>
              <a:rPr lang="en-US" altLang="ja-JP" sz="3200" baseline="-25000">
                <a:latin typeface="+mn-ea"/>
                <a:ea typeface="+mn-ea"/>
              </a:rPr>
              <a:t>5</a:t>
            </a:r>
            <a:r>
              <a:rPr lang="en-US" altLang="ja-JP" sz="3200">
                <a:latin typeface="+mn-ea"/>
                <a:ea typeface="+mn-ea"/>
              </a:rPr>
              <a:t>(0.025)=2.57</a:t>
            </a:r>
            <a:endParaRPr lang="ja-JP" altLang="en-US" sz="3200">
              <a:latin typeface="+mn-ea"/>
              <a:ea typeface="+mn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23875" y="1597398"/>
            <a:ext cx="1522129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For instance, the upper 2.5-percentile of t-distribution of 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 smtClean="0">
                <a:latin typeface="+mj-ea"/>
                <a:ea typeface="+mj-ea"/>
              </a:rPr>
              <a:t>=5 is about 2.57.</a:t>
            </a:r>
          </a:p>
        </p:txBody>
      </p:sp>
    </p:spTree>
    <p:extLst>
      <p:ext uri="{BB962C8B-B14F-4D97-AF65-F5344CB8AC3E}">
        <p14:creationId xmlns:p14="http://schemas.microsoft.com/office/powerpoint/2010/main" val="19709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407068" y="1778055"/>
            <a:ext cx="8886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Using python;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1163551" y="2864187"/>
            <a:ext cx="8886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E.g.</a:t>
            </a:r>
            <a:r>
              <a:rPr lang="ja-JP" altLang="en-US" sz="4400" dirty="0" smtClean="0">
                <a:latin typeface="+mj-ea"/>
                <a:ea typeface="+mj-ea"/>
              </a:rPr>
              <a:t>）</a:t>
            </a:r>
            <a:r>
              <a:rPr lang="en-US" altLang="ja-JP" sz="4400" dirty="0" smtClean="0">
                <a:latin typeface="+mj-ea"/>
                <a:ea typeface="+mj-ea"/>
              </a:rPr>
              <a:t>Find the upper 2.5-percentile of t-dist. With </a:t>
            </a:r>
            <a:r>
              <a:rPr lang="en-US" altLang="ja-JP" sz="4400" dirty="0" err="1" smtClean="0">
                <a:latin typeface="+mj-ea"/>
                <a:ea typeface="+mj-ea"/>
              </a:rPr>
              <a:t>df</a:t>
            </a:r>
            <a:r>
              <a:rPr lang="en-US" altLang="ja-JP" sz="4400" dirty="0" smtClean="0">
                <a:latin typeface="+mj-ea"/>
                <a:ea typeface="+mj-ea"/>
              </a:rPr>
              <a:t>=9.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7" y="4815111"/>
            <a:ext cx="6085534" cy="21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T-table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415925" y="1358727"/>
            <a:ext cx="1640936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3600" dirty="0" smtClean="0">
                <a:latin typeface="+mn-ea"/>
                <a:ea typeface="+mn-ea"/>
              </a:rPr>
              <a:t>In making 95% confidence interval, upper 2.5-percentile is needed.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3600" dirty="0" smtClean="0">
                <a:latin typeface="+mn-ea"/>
                <a:ea typeface="+mn-ea"/>
              </a:rPr>
              <a:t>Therefore, you should look into the pink column of “2.5%” in “one-side(</a:t>
            </a:r>
            <a:r>
              <a:rPr lang="ja-JP" altLang="en-US" sz="3600" dirty="0" smtClean="0">
                <a:latin typeface="+mn-ea"/>
                <a:ea typeface="+mn-ea"/>
              </a:rPr>
              <a:t>片側</a:t>
            </a:r>
            <a:r>
              <a:rPr lang="en-US" altLang="ja-JP" sz="3600" dirty="0" smtClean="0">
                <a:latin typeface="+mn-ea"/>
                <a:ea typeface="+mn-ea"/>
              </a:rPr>
              <a:t>)”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3600" dirty="0">
              <a:latin typeface="+mn-ea"/>
              <a:ea typeface="+mn-ea"/>
            </a:endParaRPr>
          </a:p>
        </p:txBody>
      </p:sp>
      <p:pic>
        <p:nvPicPr>
          <p:cNvPr id="7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58" y="3343368"/>
            <a:ext cx="7308812" cy="5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4331903" y="5931235"/>
            <a:ext cx="2304256" cy="5400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Ref.】Sample</a:t>
            </a:r>
            <a:r>
              <a:rPr lang="en-US" altLang="ja-JP" dirty="0" smtClean="0"/>
              <a:t> SD and </a:t>
            </a:r>
            <a:r>
              <a:rPr lang="en-US" altLang="ja-JP" dirty="0"/>
              <a:t>u</a:t>
            </a:r>
            <a:r>
              <a:rPr lang="en-US" altLang="ja-JP" dirty="0" smtClean="0"/>
              <a:t>nbiased SD</a:t>
            </a:r>
            <a:endParaRPr kumimoji="1" lang="ja-JP" altLang="en-US" dirty="0"/>
          </a:p>
        </p:txBody>
      </p: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874467" y="2618867"/>
            <a:ext cx="1565803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In case the population variance σ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is unknown, you need to estimate it from the sample.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The estimator for the population variance σ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 smtClean="0">
                <a:latin typeface="+mj-ea"/>
                <a:ea typeface="+mj-ea"/>
              </a:rPr>
              <a:t>is, </a:t>
            </a:r>
            <a:r>
              <a:rPr lang="en-US" altLang="ja-JP" sz="4400" dirty="0" err="1" smtClean="0">
                <a:latin typeface="+mj-ea"/>
                <a:ea typeface="+mj-ea"/>
              </a:rPr>
              <a:t>usually,the</a:t>
            </a:r>
            <a:r>
              <a:rPr lang="en-US" altLang="ja-JP" sz="4400" dirty="0" smtClean="0">
                <a:latin typeface="+mj-ea"/>
                <a:ea typeface="+mj-ea"/>
              </a:rPr>
              <a:t> unbiased variance </a:t>
            </a:r>
            <a:r>
              <a:rPr lang="en-US" altLang="ja-JP" sz="4400" dirty="0" err="1" smtClean="0">
                <a:latin typeface="+mj-ea"/>
                <a:ea typeface="+mj-ea"/>
              </a:rPr>
              <a:t>defiend</a:t>
            </a:r>
            <a:r>
              <a:rPr lang="en-US" altLang="ja-JP" sz="4400" dirty="0" smtClean="0">
                <a:latin typeface="+mj-ea"/>
                <a:ea typeface="+mj-ea"/>
              </a:rPr>
              <a:t> as below</a:t>
            </a:r>
            <a:r>
              <a:rPr lang="ja-JP" altLang="en-US" sz="4400" dirty="0" smtClean="0">
                <a:latin typeface="+mj-ea"/>
                <a:ea typeface="+mj-ea"/>
              </a:rPr>
              <a:t> ：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03" y="5823223"/>
            <a:ext cx="3769479" cy="21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14" y="3653624"/>
            <a:ext cx="15902353" cy="1413515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２．</a:t>
            </a:r>
            <a:r>
              <a:rPr kumimoji="1" lang="en-US" altLang="ja-JP" dirty="0" smtClean="0"/>
              <a:t>Hypothesis test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51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66674</TotalTime>
  <Words>2969</Words>
  <Application>Microsoft Office PowerPoint</Application>
  <PresentationFormat>ユーザー設定</PresentationFormat>
  <Paragraphs>531</Paragraphs>
  <Slides>78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78</vt:i4>
      </vt:variant>
    </vt:vector>
  </HeadingPairs>
  <TitlesOfParts>
    <vt:vector size="94" baseType="lpstr">
      <vt:lpstr>ＤＦＧ華康ゴシック体W2</vt:lpstr>
      <vt:lpstr>ＤＦＧ平成ゴシック体W5</vt:lpstr>
      <vt:lpstr>ＤＦＧ平成ゴシック体W7</vt:lpstr>
      <vt:lpstr>Droid Sans Mono for Powerline</vt:lpstr>
      <vt:lpstr>HGP創英角ｺﾞｼｯｸUB</vt:lpstr>
      <vt:lpstr>HGP創英角ﾎﾟｯﾌﾟ体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１．Summary on Interval estimation</vt:lpstr>
      <vt:lpstr>Interval estimation on population mean</vt:lpstr>
      <vt:lpstr>Interval estimation on population mean</vt:lpstr>
      <vt:lpstr>Interval estimation with python</vt:lpstr>
      <vt:lpstr>CI by python（Population SD is known）</vt:lpstr>
      <vt:lpstr>CI by python（Population SD is unknown）</vt:lpstr>
      <vt:lpstr>【Ref.】Sample SD and unbiased SD</vt:lpstr>
      <vt:lpstr>２．Hypothesis test</vt:lpstr>
      <vt:lpstr>Hypothesis test</vt:lpstr>
      <vt:lpstr>Use cases </vt:lpstr>
      <vt:lpstr>Quiz for population mean</vt:lpstr>
      <vt:lpstr>Quiz for population mean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2-2. Flow of hypothesis test</vt:lpstr>
      <vt:lpstr>Flow of hypothesis test</vt:lpstr>
      <vt:lpstr>Flow of hypothesis test</vt:lpstr>
      <vt:lpstr>2-3. definition of terms</vt:lpstr>
      <vt:lpstr>Hypothesis</vt:lpstr>
      <vt:lpstr>Null hypothesis and alternative hypothesis</vt:lpstr>
      <vt:lpstr>Ex.</vt:lpstr>
      <vt:lpstr>Ex</vt:lpstr>
      <vt:lpstr>Ex</vt:lpstr>
      <vt:lpstr>Significance level </vt:lpstr>
      <vt:lpstr>P-value</vt:lpstr>
      <vt:lpstr>Significance level </vt:lpstr>
      <vt:lpstr>Significance level, type I and II errors</vt:lpstr>
      <vt:lpstr>Power</vt:lpstr>
      <vt:lpstr>Results and errors</vt:lpstr>
      <vt:lpstr>Test statistic</vt:lpstr>
      <vt:lpstr>Two-sided test / one-sided test</vt:lpstr>
      <vt:lpstr>Two-sided p-value and one-sided p-value</vt:lpstr>
      <vt:lpstr>Two-sided p-value and one-sided p-value</vt:lpstr>
      <vt:lpstr>Two-sided p-value and one-sided p-value</vt:lpstr>
      <vt:lpstr>Two-sided test / one-sided test: examples</vt:lpstr>
      <vt:lpstr>Two-sided test / one-sided test: examples</vt:lpstr>
      <vt:lpstr>Two-sided test / one-sided test</vt:lpstr>
      <vt:lpstr>Two-sided test / one-sided test</vt:lpstr>
      <vt:lpstr>Two-sided test / one-sided test</vt:lpstr>
      <vt:lpstr>Which you choose?</vt:lpstr>
      <vt:lpstr>Examples.</vt:lpstr>
      <vt:lpstr>Example of binomial test</vt:lpstr>
      <vt:lpstr>Example of binomial test</vt:lpstr>
      <vt:lpstr>One- / two- sided test</vt:lpstr>
      <vt:lpstr>Rejection region</vt:lpstr>
      <vt:lpstr>Statistical power </vt:lpstr>
      <vt:lpstr>Statistical power </vt:lpstr>
      <vt:lpstr>PowerPoint プレゼンテーション</vt:lpstr>
      <vt:lpstr>Requirements for power </vt:lpstr>
      <vt:lpstr>Sample size and power</vt:lpstr>
      <vt:lpstr>3. Distributions of test statistic</vt:lpstr>
      <vt:lpstr>Distributions of test statistic</vt:lpstr>
      <vt:lpstr>3-1. Normal distribution</vt:lpstr>
      <vt:lpstr>On test statistic</vt:lpstr>
      <vt:lpstr>Sum of normal dist.</vt:lpstr>
      <vt:lpstr>3-2. t-dist.</vt:lpstr>
      <vt:lpstr>T-distribution</vt:lpstr>
      <vt:lpstr>t-distribution</vt:lpstr>
      <vt:lpstr>t-distribution</vt:lpstr>
      <vt:lpstr>t-distribution</vt:lpstr>
      <vt:lpstr>Percentile of t-distribution</vt:lpstr>
      <vt:lpstr>How to find percentile?</vt:lpstr>
      <vt:lpstr>Percentile of t-distribution</vt:lpstr>
      <vt:lpstr>PowerPoint プレゼンテーション</vt:lpstr>
      <vt:lpstr>T-table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2296</cp:revision>
  <cp:lastPrinted>2017-04-07T01:07:20Z</cp:lastPrinted>
  <dcterms:created xsi:type="dcterms:W3CDTF">2005-02-14T05:16:26Z</dcterms:created>
  <dcterms:modified xsi:type="dcterms:W3CDTF">2019-07-09T08:58:41Z</dcterms:modified>
</cp:coreProperties>
</file>