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56" r:id="rId2"/>
    <p:sldId id="328" r:id="rId3"/>
    <p:sldId id="334" r:id="rId4"/>
    <p:sldId id="337" r:id="rId5"/>
    <p:sldId id="338" r:id="rId6"/>
    <p:sldId id="339" r:id="rId7"/>
    <p:sldId id="340" r:id="rId8"/>
    <p:sldId id="341" r:id="rId9"/>
    <p:sldId id="342" r:id="rId10"/>
    <p:sldId id="343" r:id="rId11"/>
    <p:sldId id="344" r:id="rId12"/>
    <p:sldId id="345" r:id="rId13"/>
    <p:sldId id="347" r:id="rId14"/>
    <p:sldId id="336" r:id="rId15"/>
    <p:sldId id="261" r:id="rId16"/>
  </p:sldIdLst>
  <p:sldSz cx="12192000" cy="6858000"/>
  <p:notesSz cx="6858000" cy="9144000"/>
  <p:embeddedFontLst>
    <p:embeddedFont>
      <p:font typeface="Barlow" panose="00000500000000000000" pitchFamily="2" charset="0"/>
      <p:regular r:id="rId18"/>
      <p:bold r:id="rId19"/>
      <p:italic r:id="rId20"/>
      <p:boldItalic r:id="rId21"/>
    </p:embeddedFont>
    <p:embeddedFont>
      <p:font typeface="K2D" panose="00000500000000000000" pitchFamily="2" charset="-34"/>
      <p:regular r:id="rId22"/>
      <p:bold r:id="rId23"/>
      <p:italic r:id="rId24"/>
      <p:boldItalic r:id="rId25"/>
    </p:embeddedFont>
    <p:embeddedFont>
      <p:font typeface="Readex Pro" panose="020B0604020202020204" charset="-78"/>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CAA"/>
    <a:srgbClr val="FFFFFF"/>
    <a:srgbClr val="CCFFFF"/>
    <a:srgbClr val="00AFEF"/>
    <a:srgbClr val="27ACE3"/>
    <a:srgbClr val="1F5CA9"/>
    <a:srgbClr val="F2F2F2"/>
    <a:srgbClr val="000000"/>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Kiểu Sáng 3 - Màu chủ đề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Kiểu Sáng 2 - Màu chủ đề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1" autoAdjust="0"/>
    <p:restoredTop sz="94660"/>
  </p:normalViewPr>
  <p:slideViewPr>
    <p:cSldViewPr snapToGrid="0">
      <p:cViewPr>
        <p:scale>
          <a:sx n="75" d="100"/>
          <a:sy n="75" d="100"/>
        </p:scale>
        <p:origin x="998" y="10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EF082-C31D-45FA-9D87-12869E171986}" type="datetimeFigureOut">
              <a:rPr lang="en-US" smtClean="0"/>
              <a:t>7/9/2025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61FC2-FBCE-47C7-A22B-0AC06F3B6344}" type="slidenum">
              <a:rPr lang="en-US" smtClean="0"/>
              <a:t>‹#›</a:t>
            </a:fld>
            <a:endParaRPr lang="en-US"/>
          </a:p>
        </p:txBody>
      </p:sp>
    </p:spTree>
    <p:extLst>
      <p:ext uri="{BB962C8B-B14F-4D97-AF65-F5344CB8AC3E}">
        <p14:creationId xmlns:p14="http://schemas.microsoft.com/office/powerpoint/2010/main" val="2612402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p:cNvSpPr>
            <a:spLocks noGrp="1"/>
          </p:cNvSpPr>
          <p:nvPr>
            <p:ph type="sldNum" sz="quarter" idx="5"/>
          </p:nvPr>
        </p:nvSpPr>
        <p:spPr/>
        <p:txBody>
          <a:bodyPr/>
          <a:lstStyle/>
          <a:p>
            <a:fld id="{52161FC2-FBCE-47C7-A22B-0AC06F3B6344}" type="slidenum">
              <a:rPr lang="en-US" smtClean="0"/>
              <a:t>3</a:t>
            </a:fld>
            <a:endParaRPr lang="en-US"/>
          </a:p>
        </p:txBody>
      </p:sp>
    </p:spTree>
    <p:extLst>
      <p:ext uri="{BB962C8B-B14F-4D97-AF65-F5344CB8AC3E}">
        <p14:creationId xmlns:p14="http://schemas.microsoft.com/office/powerpoint/2010/main" val="1777253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3C7EB-7CE7-6338-F4F1-6320624F1B28}"/>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8C046659-F614-3763-768F-7155745BF624}"/>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82100915-5737-2121-3005-AFAB8DCF8910}"/>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61FD00FF-779F-F3D7-95E5-C92BD52A26CA}"/>
              </a:ext>
            </a:extLst>
          </p:cNvPr>
          <p:cNvSpPr>
            <a:spLocks noGrp="1"/>
          </p:cNvSpPr>
          <p:nvPr>
            <p:ph type="sldNum" sz="quarter" idx="5"/>
          </p:nvPr>
        </p:nvSpPr>
        <p:spPr/>
        <p:txBody>
          <a:bodyPr/>
          <a:lstStyle/>
          <a:p>
            <a:fld id="{52161FC2-FBCE-47C7-A22B-0AC06F3B6344}" type="slidenum">
              <a:rPr lang="en-US" smtClean="0"/>
              <a:t>12</a:t>
            </a:fld>
            <a:endParaRPr lang="en-US"/>
          </a:p>
        </p:txBody>
      </p:sp>
    </p:spTree>
    <p:extLst>
      <p:ext uri="{BB962C8B-B14F-4D97-AF65-F5344CB8AC3E}">
        <p14:creationId xmlns:p14="http://schemas.microsoft.com/office/powerpoint/2010/main" val="839898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C69CB-C79F-5302-7040-81BEF5BCB244}"/>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D516A3EC-7278-E8A9-2988-F877EBD5F445}"/>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D4153E89-DBEB-4935-E7E1-4D2BFD89E3D6}"/>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EBB50796-979B-4DC3-9606-C84E4309E323}"/>
              </a:ext>
            </a:extLst>
          </p:cNvPr>
          <p:cNvSpPr>
            <a:spLocks noGrp="1"/>
          </p:cNvSpPr>
          <p:nvPr>
            <p:ph type="sldNum" sz="quarter" idx="5"/>
          </p:nvPr>
        </p:nvSpPr>
        <p:spPr/>
        <p:txBody>
          <a:bodyPr/>
          <a:lstStyle/>
          <a:p>
            <a:fld id="{52161FC2-FBCE-47C7-A22B-0AC06F3B6344}" type="slidenum">
              <a:rPr lang="en-US" smtClean="0"/>
              <a:t>13</a:t>
            </a:fld>
            <a:endParaRPr lang="en-US"/>
          </a:p>
        </p:txBody>
      </p:sp>
    </p:spTree>
    <p:extLst>
      <p:ext uri="{BB962C8B-B14F-4D97-AF65-F5344CB8AC3E}">
        <p14:creationId xmlns:p14="http://schemas.microsoft.com/office/powerpoint/2010/main" val="91497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8DE0C-16EF-DB52-0A6B-8558ACEC376E}"/>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D5E864D3-40E2-C413-6C3E-7D72C5301FE8}"/>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6F5A2C4-419B-9C29-67B2-4F825C85E92E}"/>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01051AEA-E325-421F-937E-ECAAB3134BAE}"/>
              </a:ext>
            </a:extLst>
          </p:cNvPr>
          <p:cNvSpPr>
            <a:spLocks noGrp="1"/>
          </p:cNvSpPr>
          <p:nvPr>
            <p:ph type="sldNum" sz="quarter" idx="5"/>
          </p:nvPr>
        </p:nvSpPr>
        <p:spPr/>
        <p:txBody>
          <a:bodyPr/>
          <a:lstStyle/>
          <a:p>
            <a:fld id="{52161FC2-FBCE-47C7-A22B-0AC06F3B6344}" type="slidenum">
              <a:rPr lang="en-US" smtClean="0"/>
              <a:t>14</a:t>
            </a:fld>
            <a:endParaRPr lang="en-US"/>
          </a:p>
        </p:txBody>
      </p:sp>
    </p:spTree>
    <p:extLst>
      <p:ext uri="{BB962C8B-B14F-4D97-AF65-F5344CB8AC3E}">
        <p14:creationId xmlns:p14="http://schemas.microsoft.com/office/powerpoint/2010/main" val="380235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330DF-3C83-2876-4DAC-B93F1929AC98}"/>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3DE6FA6D-1468-2C81-8155-AF8CA67E6F08}"/>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0F76E425-EFD0-58F9-3F49-D248C134A2DA}"/>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7630B726-2C97-197F-2413-42D7039A35C1}"/>
              </a:ext>
            </a:extLst>
          </p:cNvPr>
          <p:cNvSpPr>
            <a:spLocks noGrp="1"/>
          </p:cNvSpPr>
          <p:nvPr>
            <p:ph type="sldNum" sz="quarter" idx="5"/>
          </p:nvPr>
        </p:nvSpPr>
        <p:spPr/>
        <p:txBody>
          <a:bodyPr/>
          <a:lstStyle/>
          <a:p>
            <a:fld id="{52161FC2-FBCE-47C7-A22B-0AC06F3B6344}" type="slidenum">
              <a:rPr lang="en-US" smtClean="0"/>
              <a:t>4</a:t>
            </a:fld>
            <a:endParaRPr lang="en-US"/>
          </a:p>
        </p:txBody>
      </p:sp>
    </p:spTree>
    <p:extLst>
      <p:ext uri="{BB962C8B-B14F-4D97-AF65-F5344CB8AC3E}">
        <p14:creationId xmlns:p14="http://schemas.microsoft.com/office/powerpoint/2010/main" val="21216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93D43-734C-983E-2CD1-A4CCA0D71414}"/>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9A08F66-3501-8477-C7AC-4D94F2496B63}"/>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57B6A992-AF98-698A-47F4-DAD3A17C9E78}"/>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2143AAB8-292E-267D-2C78-1C0574F4C958}"/>
              </a:ext>
            </a:extLst>
          </p:cNvPr>
          <p:cNvSpPr>
            <a:spLocks noGrp="1"/>
          </p:cNvSpPr>
          <p:nvPr>
            <p:ph type="sldNum" sz="quarter" idx="5"/>
          </p:nvPr>
        </p:nvSpPr>
        <p:spPr/>
        <p:txBody>
          <a:bodyPr/>
          <a:lstStyle/>
          <a:p>
            <a:fld id="{52161FC2-FBCE-47C7-A22B-0AC06F3B6344}" type="slidenum">
              <a:rPr lang="en-US" smtClean="0"/>
              <a:t>5</a:t>
            </a:fld>
            <a:endParaRPr lang="en-US"/>
          </a:p>
        </p:txBody>
      </p:sp>
    </p:spTree>
    <p:extLst>
      <p:ext uri="{BB962C8B-B14F-4D97-AF65-F5344CB8AC3E}">
        <p14:creationId xmlns:p14="http://schemas.microsoft.com/office/powerpoint/2010/main" val="400277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ACBB4-77F0-FD14-622A-1EF84DCB083F}"/>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D2F078A7-1471-9B87-2D3E-97C6A270E36F}"/>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BBD22835-DFFE-5553-D0FE-D37D320FF56D}"/>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4903A96C-3663-7760-F79C-6E6F95E77F75}"/>
              </a:ext>
            </a:extLst>
          </p:cNvPr>
          <p:cNvSpPr>
            <a:spLocks noGrp="1"/>
          </p:cNvSpPr>
          <p:nvPr>
            <p:ph type="sldNum" sz="quarter" idx="5"/>
          </p:nvPr>
        </p:nvSpPr>
        <p:spPr/>
        <p:txBody>
          <a:bodyPr/>
          <a:lstStyle/>
          <a:p>
            <a:fld id="{52161FC2-FBCE-47C7-A22B-0AC06F3B6344}" type="slidenum">
              <a:rPr lang="en-US" smtClean="0"/>
              <a:t>6</a:t>
            </a:fld>
            <a:endParaRPr lang="en-US"/>
          </a:p>
        </p:txBody>
      </p:sp>
    </p:spTree>
    <p:extLst>
      <p:ext uri="{BB962C8B-B14F-4D97-AF65-F5344CB8AC3E}">
        <p14:creationId xmlns:p14="http://schemas.microsoft.com/office/powerpoint/2010/main" val="92355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97EDB-5612-198F-4A68-DFFF706BCCD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15EA621A-CBBD-6937-EE0D-23E403D0AB3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F12EEBA-6199-A502-A007-7BE793F45993}"/>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9C5854C6-BB9B-39AE-7A45-FEFC5F69BA03}"/>
              </a:ext>
            </a:extLst>
          </p:cNvPr>
          <p:cNvSpPr>
            <a:spLocks noGrp="1"/>
          </p:cNvSpPr>
          <p:nvPr>
            <p:ph type="sldNum" sz="quarter" idx="5"/>
          </p:nvPr>
        </p:nvSpPr>
        <p:spPr/>
        <p:txBody>
          <a:bodyPr/>
          <a:lstStyle/>
          <a:p>
            <a:fld id="{52161FC2-FBCE-47C7-A22B-0AC06F3B6344}" type="slidenum">
              <a:rPr lang="en-US" smtClean="0"/>
              <a:t>7</a:t>
            </a:fld>
            <a:endParaRPr lang="en-US"/>
          </a:p>
        </p:txBody>
      </p:sp>
    </p:spTree>
    <p:extLst>
      <p:ext uri="{BB962C8B-B14F-4D97-AF65-F5344CB8AC3E}">
        <p14:creationId xmlns:p14="http://schemas.microsoft.com/office/powerpoint/2010/main" val="362810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CBAF4-656D-5EAA-E01D-9FC9911F7AF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1C2F9BAE-2A90-51C7-DDBF-3355AC94F82A}"/>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82A4665C-2A8E-7292-AADA-56E29E1ED12D}"/>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E01812F3-003B-79D3-B54F-4B056A9A769E}"/>
              </a:ext>
            </a:extLst>
          </p:cNvPr>
          <p:cNvSpPr>
            <a:spLocks noGrp="1"/>
          </p:cNvSpPr>
          <p:nvPr>
            <p:ph type="sldNum" sz="quarter" idx="5"/>
          </p:nvPr>
        </p:nvSpPr>
        <p:spPr/>
        <p:txBody>
          <a:bodyPr/>
          <a:lstStyle/>
          <a:p>
            <a:fld id="{52161FC2-FBCE-47C7-A22B-0AC06F3B6344}" type="slidenum">
              <a:rPr lang="en-US" smtClean="0"/>
              <a:t>8</a:t>
            </a:fld>
            <a:endParaRPr lang="en-US"/>
          </a:p>
        </p:txBody>
      </p:sp>
    </p:spTree>
    <p:extLst>
      <p:ext uri="{BB962C8B-B14F-4D97-AF65-F5344CB8AC3E}">
        <p14:creationId xmlns:p14="http://schemas.microsoft.com/office/powerpoint/2010/main" val="396648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02039-6539-CE65-7AF3-EE67B9E2FFA6}"/>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52DC6E89-13E6-9E26-B67F-FF17528BE79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F368C5E7-F172-D10D-934B-AE0F0376A48B}"/>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2BE8719A-A2E3-D600-0B0A-6262D116D95A}"/>
              </a:ext>
            </a:extLst>
          </p:cNvPr>
          <p:cNvSpPr>
            <a:spLocks noGrp="1"/>
          </p:cNvSpPr>
          <p:nvPr>
            <p:ph type="sldNum" sz="quarter" idx="5"/>
          </p:nvPr>
        </p:nvSpPr>
        <p:spPr/>
        <p:txBody>
          <a:bodyPr/>
          <a:lstStyle/>
          <a:p>
            <a:fld id="{52161FC2-FBCE-47C7-A22B-0AC06F3B6344}" type="slidenum">
              <a:rPr lang="en-US" smtClean="0"/>
              <a:t>9</a:t>
            </a:fld>
            <a:endParaRPr lang="en-US"/>
          </a:p>
        </p:txBody>
      </p:sp>
    </p:spTree>
    <p:extLst>
      <p:ext uri="{BB962C8B-B14F-4D97-AF65-F5344CB8AC3E}">
        <p14:creationId xmlns:p14="http://schemas.microsoft.com/office/powerpoint/2010/main" val="321201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F2E0D-F767-0BDC-42B6-E6F82D16D7C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7B69E12D-A8DD-235F-A88B-84369DD74D2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142A984-257E-4D01-B6D7-F3C40C80A4A4}"/>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822F2FEC-CD7F-57A9-F6C0-BE47A04E0AF0}"/>
              </a:ext>
            </a:extLst>
          </p:cNvPr>
          <p:cNvSpPr>
            <a:spLocks noGrp="1"/>
          </p:cNvSpPr>
          <p:nvPr>
            <p:ph type="sldNum" sz="quarter" idx="5"/>
          </p:nvPr>
        </p:nvSpPr>
        <p:spPr/>
        <p:txBody>
          <a:bodyPr/>
          <a:lstStyle/>
          <a:p>
            <a:fld id="{52161FC2-FBCE-47C7-A22B-0AC06F3B6344}" type="slidenum">
              <a:rPr lang="en-US" smtClean="0"/>
              <a:t>10</a:t>
            </a:fld>
            <a:endParaRPr lang="en-US"/>
          </a:p>
        </p:txBody>
      </p:sp>
    </p:spTree>
    <p:extLst>
      <p:ext uri="{BB962C8B-B14F-4D97-AF65-F5344CB8AC3E}">
        <p14:creationId xmlns:p14="http://schemas.microsoft.com/office/powerpoint/2010/main" val="232589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34835-531F-B477-2359-226D05C423A6}"/>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176D6AD4-67C7-11E1-10B8-674F697FC7E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04B671E-710D-75D6-D0FC-1944B664D32C}"/>
              </a:ext>
            </a:extLst>
          </p:cNvPr>
          <p:cNvSpPr>
            <a:spLocks noGrp="1"/>
          </p:cNvSpPr>
          <p:nvPr>
            <p:ph type="body" idx="1"/>
          </p:nvPr>
        </p:nvSpPr>
        <p:spPr/>
        <p:txBody>
          <a:bodyPr/>
          <a:lstStyle/>
          <a:p>
            <a:pPr>
              <a:buNone/>
            </a:pPr>
            <a:r>
              <a:rPr lang="vi-VN" b="1"/>
              <a:t>Tạo nền tảng thương mại công bằng và bền vững</a:t>
            </a:r>
            <a:endParaRPr lang="vi-VN"/>
          </a:p>
          <a:p>
            <a:pPr>
              <a:buFont typeface="Arial" panose="020B0604020202020204" pitchFamily="34" charset="0"/>
              <a:buChar char="•"/>
            </a:pPr>
            <a:r>
              <a:rPr lang="vi-VN"/>
              <a:t>Xây dựng một hệ sinh thái trực tuyến giúp nhóm yếu thế (người khuyết tật, phụ nữ đơn thân, người dân tộc thiểu số, người sau cai nghiện,...) dễ dàng quảng bá và bán sản phẩm do họ làm ra.</a:t>
            </a:r>
          </a:p>
          <a:p>
            <a:pPr>
              <a:buFont typeface="Arial" panose="020B0604020202020204" pitchFamily="34" charset="0"/>
              <a:buChar char="•"/>
            </a:pPr>
            <a:r>
              <a:rPr lang="vi-VN"/>
              <a:t>Đảm bảo tính minh bạch, công bằng và không phân biệt đối xử trong hoạt động thương mại.</a:t>
            </a:r>
          </a:p>
          <a:p>
            <a:pPr>
              <a:buNone/>
            </a:pPr>
            <a:r>
              <a:rPr lang="vi-VN" b="1"/>
              <a:t>Tăng trưởng doanh thu bền vững</a:t>
            </a:r>
            <a:endParaRPr lang="vi-VN"/>
          </a:p>
          <a:p>
            <a:pPr>
              <a:buFont typeface="Arial" panose="020B0604020202020204" pitchFamily="34" charset="0"/>
              <a:buChar char="•"/>
            </a:pPr>
            <a:r>
              <a:rPr lang="vi-VN"/>
              <a:t>Tối ưu hóa mô hình kinh doanh nhằm tạo nguồn thu ổn định từ các dịch vụ nền tảng (phí giao dịch, dịch vụ quảng bá, hợp tác doanh nghiệp, v.v.).</a:t>
            </a:r>
          </a:p>
          <a:p>
            <a:pPr>
              <a:buFont typeface="Arial" panose="020B0604020202020204" pitchFamily="34" charset="0"/>
              <a:buChar char="•"/>
            </a:pPr>
            <a:r>
              <a:rPr lang="vi-VN"/>
              <a:t>Phát triển các gói hỗ trợ, tài trợ xã hội kết hợp với kinh doanh để thu hút đầu tư từ các quỹ phát triển bền vững, CSR của doanh nghiệp và các tổ chức phi chính phủ.</a:t>
            </a:r>
          </a:p>
          <a:p>
            <a:pPr>
              <a:buNone/>
            </a:pPr>
            <a:r>
              <a:rPr lang="vi-VN" b="1"/>
              <a:t>Hỗ trợ hòa nhập xã hội cho nhóm yếu thế</a:t>
            </a:r>
            <a:endParaRPr lang="vi-VN"/>
          </a:p>
          <a:p>
            <a:pPr>
              <a:buFont typeface="Arial" panose="020B0604020202020204" pitchFamily="34" charset="0"/>
              <a:buChar char="•"/>
            </a:pPr>
            <a:r>
              <a:rPr lang="vi-VN"/>
              <a:t>Cung cấp các chương trình đào tạo kỹ năng mềm, kỹ năng số, và kiến thức kinh doanh cho người dùng thuộc nhóm yếu thế.</a:t>
            </a:r>
          </a:p>
          <a:p>
            <a:pPr>
              <a:buFont typeface="Arial" panose="020B0604020202020204" pitchFamily="34" charset="0"/>
              <a:buChar char="•"/>
            </a:pPr>
            <a:r>
              <a:rPr lang="vi-VN"/>
              <a:t>Xây dựng cộng đồng gắn kết, khuyến khích sự tham gia và phát triển toàn diện về kinh tế - xã hội của nhóm yếu thế.</a:t>
            </a:r>
          </a:p>
          <a:p>
            <a:pPr>
              <a:buNone/>
            </a:pPr>
            <a:r>
              <a:rPr lang="vi-VN" b="1"/>
              <a:t>Mở rộng thị trường và đối tác</a:t>
            </a:r>
            <a:endParaRPr lang="vi-VN"/>
          </a:p>
          <a:p>
            <a:pPr>
              <a:buFont typeface="Arial" panose="020B0604020202020204" pitchFamily="34" charset="0"/>
              <a:buChar char="•"/>
            </a:pPr>
            <a:r>
              <a:rPr lang="vi-VN"/>
              <a:t>Liên kết với các doanh nghiệp xã hội, tổ chức phi lợi nhuận, và nền tảng TMĐT để mở rộng thị trường tiêu thụ sản phẩm.</a:t>
            </a:r>
          </a:p>
          <a:p>
            <a:pPr>
              <a:buFont typeface="Arial" panose="020B0604020202020204" pitchFamily="34" charset="0"/>
              <a:buChar char="•"/>
            </a:pPr>
            <a:r>
              <a:rPr lang="vi-VN"/>
              <a:t>Đa dạng hóa sản phẩm và đối tượng phục vụ, hướng đến thị trường trong nước và xuất khẩu hàng hóa thủ công, sản phẩm OCOP, đặc sản địa phương,…</a:t>
            </a:r>
          </a:p>
          <a:p>
            <a:pPr>
              <a:buNone/>
            </a:pPr>
            <a:r>
              <a:rPr lang="vi-VN" b="1"/>
              <a:t>Ứng dụng công nghệ để tối ưu hóa vận hành và tiếp cận người dùng</a:t>
            </a:r>
            <a:endParaRPr lang="vi-VN"/>
          </a:p>
          <a:p>
            <a:pPr>
              <a:buFont typeface="Arial" panose="020B0604020202020204" pitchFamily="34" charset="0"/>
              <a:buChar char="•"/>
            </a:pPr>
            <a:r>
              <a:rPr lang="vi-VN"/>
              <a:t>Phát triển nền tảng số (ứng dụng/web) thân thiện với người dùng, dễ tiếp cận với người có hoàn cảnh đặc biệt.</a:t>
            </a:r>
          </a:p>
          <a:p>
            <a:pPr>
              <a:buFont typeface="Arial" panose="020B0604020202020204" pitchFamily="34" charset="0"/>
              <a:buChar char="•"/>
            </a:pPr>
            <a:r>
              <a:rPr lang="vi-VN"/>
              <a:t>Tận dụng AI, dữ liệu người dùng và marketing kỹ thuật số để cá nhân hóa trải nghiệm và nâng cao hiệu quả kinh doanh.</a:t>
            </a:r>
          </a:p>
        </p:txBody>
      </p:sp>
      <p:sp>
        <p:nvSpPr>
          <p:cNvPr id="4" name="Chỗ dành sẵn cho Số hiệu Bản chiếu 3">
            <a:extLst>
              <a:ext uri="{FF2B5EF4-FFF2-40B4-BE49-F238E27FC236}">
                <a16:creationId xmlns:a16="http://schemas.microsoft.com/office/drawing/2014/main" id="{7EFDA871-309A-EEB1-9AD3-C2517E017270}"/>
              </a:ext>
            </a:extLst>
          </p:cNvPr>
          <p:cNvSpPr>
            <a:spLocks noGrp="1"/>
          </p:cNvSpPr>
          <p:nvPr>
            <p:ph type="sldNum" sz="quarter" idx="5"/>
          </p:nvPr>
        </p:nvSpPr>
        <p:spPr/>
        <p:txBody>
          <a:bodyPr/>
          <a:lstStyle/>
          <a:p>
            <a:fld id="{52161FC2-FBCE-47C7-A22B-0AC06F3B6344}" type="slidenum">
              <a:rPr lang="en-US" smtClean="0"/>
              <a:t>11</a:t>
            </a:fld>
            <a:endParaRPr lang="en-US"/>
          </a:p>
        </p:txBody>
      </p:sp>
    </p:spTree>
    <p:extLst>
      <p:ext uri="{BB962C8B-B14F-4D97-AF65-F5344CB8AC3E}">
        <p14:creationId xmlns:p14="http://schemas.microsoft.com/office/powerpoint/2010/main" val="401809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a:extLst>
              <a:ext uri="{FF2B5EF4-FFF2-40B4-BE49-F238E27FC236}">
                <a16:creationId xmlns:a16="http://schemas.microsoft.com/office/drawing/2014/main" id="{FC61D4A3-C96E-946C-BF56-14B0317E483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7/9/2025</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7666FBEF-96D4-A728-F979-1B9E3C58461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68E8E8DD-CE54-0055-2BF7-151D57DF8BD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D272301E-8D74-6168-3E37-23F22C232E8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1E1F16EF-BF90-0E2D-8C37-9F7F65B32C5A}"/>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24C6974A-DD6E-7CB5-8FD4-600450267DC0}"/>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56196367-A723-A537-EB98-81ACB69748F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E466BEA6-14C4-AF23-E4A2-9D451D536F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C8362F22-F1FE-F284-D164-71325E2FE29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C52A85AC-B7B7-482A-12B3-980D59815FD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BF6D7656-F800-D94D-225F-EDD31055092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3" name="Footer Placeholder 4">
            <a:extLst>
              <a:ext uri="{FF2B5EF4-FFF2-40B4-BE49-F238E27FC236}">
                <a16:creationId xmlns:a16="http://schemas.microsoft.com/office/drawing/2014/main" id="{7D4C748E-C498-F3D1-FA1A-8DE0452D33B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2" name="Slide Number Placeholder 5">
            <a:extLst>
              <a:ext uri="{FF2B5EF4-FFF2-40B4-BE49-F238E27FC236}">
                <a16:creationId xmlns:a16="http://schemas.microsoft.com/office/drawing/2014/main" id="{09D97C13-D91F-4682-B432-81FF1B14B49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2684DFD5-27A7-C363-7007-2DC193A3EAF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8316999E-E9FF-973E-7101-9B1C4199764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766026A7-B4F0-EAA7-6E24-26FFBCA763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8FF0E9D6-6802-7688-2B57-6C08D5DA59C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6E658449-E3D8-FD81-A0DE-693514AECD3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3B45509-564D-FF36-7D23-E19C5706B85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034F2291-6314-C1AD-04AC-4C2F36AFBCE5}"/>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60D81222-A6F3-0F0F-54F8-3440A58FEE7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15F7985F-5BDC-B2DF-EE61-A86912B6894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3F3C7577-EE0C-2234-C1BF-DA9C643EE26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555DA46C-D8B6-7CFC-66B8-7CB0661BDC5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C520D40A-2E3B-C7A9-C896-AB297CD1D502}"/>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90772D73-D33F-3CF1-F2EC-3AB49AB0A3E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3B7BB71-C74C-F574-53FD-686AF1FFDDB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D2F3CACD-6A80-FFA4-A1A8-D43F712955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FAEB09F-CD5E-7ADC-1B2F-8965E3D7128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a:extLst>
                <a:ext uri="{FF2B5EF4-FFF2-40B4-BE49-F238E27FC236}">
                  <a16:creationId xmlns:a16="http://schemas.microsoft.com/office/drawing/2014/main" id="{D6F64E0D-6262-6968-C324-91B0C29DAE2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a:extLst>
              <a:ext uri="{FF2B5EF4-FFF2-40B4-BE49-F238E27FC236}">
                <a16:creationId xmlns:a16="http://schemas.microsoft.com/office/drawing/2014/main" id="{46ACF565-7282-52D8-2F87-9979EB7D22E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a:extLst>
              <a:ext uri="{FF2B5EF4-FFF2-40B4-BE49-F238E27FC236}">
                <a16:creationId xmlns:a16="http://schemas.microsoft.com/office/drawing/2014/main" id="{F5EB52C3-46A3-8597-EB48-A059B972B6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F417CD2D-3662-2AA5-03DA-B7DB71FD4D1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8" name="Footer Placeholder 4">
            <a:extLst>
              <a:ext uri="{FF2B5EF4-FFF2-40B4-BE49-F238E27FC236}">
                <a16:creationId xmlns:a16="http://schemas.microsoft.com/office/drawing/2014/main" id="{176764BE-F724-71A0-BE05-2D8CD35F4D5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A5B4C324-3C81-EE05-863B-0BFD10068AD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7CC62863-B89C-435F-F151-714E85DDC0D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54D858D0-591A-DB7C-B0CF-EC5885EF6AA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1B9E2AA-8C7B-B434-371B-D07F8E42BC7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E048CFE-B19B-7653-369A-1274DDC6A672}"/>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8B54DA6-059E-42E3-D2C2-7CC236D17F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B478C257-C905-714F-8D36-7C4FEA7B101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7171E3B6-9344-8EA5-ECCC-B4E2DB489CB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EB4D2815-B553-E7E3-A420-642D631F8509}"/>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43C1B86-79CD-A2B3-901F-0E811E86B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7" name="Footer Placeholder 4">
            <a:extLst>
              <a:ext uri="{FF2B5EF4-FFF2-40B4-BE49-F238E27FC236}">
                <a16:creationId xmlns:a16="http://schemas.microsoft.com/office/drawing/2014/main" id="{01990695-EF78-6AB0-E960-0608F2EFCBD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4AF876A1-6B11-6FF8-2D84-015F96056B1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29CA6408-9D66-09C4-41AB-00CC1729D3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1E0018DF-49AD-91F7-0DB0-C9BC1261979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A0C13370-E7EC-678E-BD5A-DB77AAE1330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84E15444-C65B-BCB2-0C08-2D44E08572B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552101A3-77ED-E52F-5EB8-690B6987C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97794B63-DFC9-1FBB-688F-B4BDE18353A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3970B167-68C8-83AC-0439-E32E52CA290E}"/>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D62CD55A-1C1C-F2FF-326E-E4EDF096096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2106D705-167D-4957-B052-389F58C3C7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7" name="Footer Placeholder 4">
            <a:extLst>
              <a:ext uri="{FF2B5EF4-FFF2-40B4-BE49-F238E27FC236}">
                <a16:creationId xmlns:a16="http://schemas.microsoft.com/office/drawing/2014/main" id="{4B50CB5C-9421-8092-B746-31E9C2FB314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78885C0-D685-8BA1-0334-F39B9B68D71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DF714-887C-B1B4-0544-F3318FB936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245B2670-DCDB-9912-43A9-DB6F7732594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10719D13-9667-D80B-8E63-2EAE238785E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6D5820E4-D785-554F-4A26-439F94DC39CB}"/>
              </a:ext>
            </a:extLst>
          </p:cNvPr>
          <p:cNvGrpSpPr/>
          <p:nvPr userDrawn="1"/>
        </p:nvGrpSpPr>
        <p:grpSpPr>
          <a:xfrm>
            <a:off x="817685" y="6410864"/>
            <a:ext cx="2760487" cy="403790"/>
            <a:chOff x="741485" y="6410864"/>
            <a:chExt cx="2760487" cy="403790"/>
          </a:xfrm>
        </p:grpSpPr>
        <p:sp>
          <p:nvSpPr>
            <p:cNvPr id="11" name="TextBox 10">
              <a:extLst>
                <a:ext uri="{FF2B5EF4-FFF2-40B4-BE49-F238E27FC236}">
                  <a16:creationId xmlns:a16="http://schemas.microsoft.com/office/drawing/2014/main" id="{72173FE2-FAF0-8CC7-CB52-0A02CAB31B9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EAC9A41C-6FE6-99FD-63A0-4F13214472F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AE355810-09A4-7711-CAE0-3B52F9B0F7A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7CFD61F0-56D5-64BF-42C1-A40A09A1EC80}"/>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D9E8BE1-8359-B3EB-76B9-E21898BB118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7" name="Footer Placeholder 4">
            <a:extLst>
              <a:ext uri="{FF2B5EF4-FFF2-40B4-BE49-F238E27FC236}">
                <a16:creationId xmlns:a16="http://schemas.microsoft.com/office/drawing/2014/main" id="{D8313AA7-7AE7-BBBB-D161-E7992A58C09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A9BD5AE-860A-11DA-EDCF-22268C7C9A8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50682-E7A5-4FC0-F3BE-BB9A232438A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B29D63CC-5B2D-403A-2D8D-77E5D2B6108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DE5D36C9-D247-9D20-3BF2-F3349DFE29E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B63E65D7-4824-ED09-532B-9FC7698CEF88}"/>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D6AB20A-6E3F-4D3A-66A0-FB26AD4A104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54847801-603B-FBC5-F985-AE9459E3CD4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C8F14B01-E23B-BFC7-B317-7E21D60D518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B56432E-6829-4DE3-60A2-6B8BBDC6B4B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187C7D7A-D6B4-F348-B4E4-CA33AB53AD5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4" name="Footer Placeholder 4">
            <a:extLst>
              <a:ext uri="{FF2B5EF4-FFF2-40B4-BE49-F238E27FC236}">
                <a16:creationId xmlns:a16="http://schemas.microsoft.com/office/drawing/2014/main" id="{19648BD2-EBDF-9F5F-296A-DFCA3F0BF82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endParaRPr lang="en-US" dirty="0"/>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31D2F5E-B4B4-4F13-5B40-6B34D4077BF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E28C786-22D7-B802-E1CD-F76CACF14CC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747DAB2-9527-687A-8677-8F0D90CD784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00F80466-9EFF-A73A-B6DE-D269BCE066A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A43337E1-C74F-3AB9-3062-C33D866163B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812D348-DF45-A829-E72D-196DEC172D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DA8F8196-C024-0B7C-46F7-739B24E5DB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A860906-4DB7-35A0-12A0-880FE34D0611}"/>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FAD6CDF9-3E97-FB61-7CE7-3D09FA86D7A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6218C02C-39DB-9A5F-95CB-0C3CAB08327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3" name="Footer Placeholder 4">
            <a:extLst>
              <a:ext uri="{FF2B5EF4-FFF2-40B4-BE49-F238E27FC236}">
                <a16:creationId xmlns:a16="http://schemas.microsoft.com/office/drawing/2014/main" id="{14506B3F-1DF2-A2B1-B917-52BD9BA9F29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27B2114-05AD-5B46-042A-74C2E1E114D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5412D61D-E589-A35B-EEF9-9C42ABC105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68A589A6-0D91-BA6C-6308-33240D74B74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9A0B255F-3EA0-6316-1814-EA69B3A1C94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99C3888-223C-A47F-802D-E01AE0261584}"/>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AAFDAA6-E7FA-2A32-DFA6-F90442ED860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94DC1B11-CA57-3325-DD06-C67EE58D7FC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8C3C485-7E6C-D1B8-B245-95DB0F954A97}"/>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A4B1F8E9-DA5B-DA41-D6FB-62DFDED23A37}"/>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1B773FC-C6DB-8895-F8FB-AC357B5F1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8ED3E9AD-AE54-8D77-117E-98F95DCE650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A85175A-A5CA-FDCD-9D1E-D1E3A5C0861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572AE3C-B845-C37F-3FA3-517EBBCCD80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73C2B34-BC37-24CD-CCCC-86C84255F60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4F3A51EC-EB1C-A2F5-191D-39EC3871D7F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D16B55C-8A59-6B1B-682C-62AA2B73A476}"/>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4FC2AAA9-0C7E-3269-988C-8B585C6196A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92758D9-75FB-A297-C9B0-0046880A09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1A0FD0A9-AA5C-7D0D-4E1D-5CCB189D948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7C2D20B6-C339-D112-86D5-A51948B07F5D}"/>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D1D37C2-EC33-4641-5CD8-DBFCCC5A5A3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4" name="Footer Placeholder 4">
            <a:extLst>
              <a:ext uri="{FF2B5EF4-FFF2-40B4-BE49-F238E27FC236}">
                <a16:creationId xmlns:a16="http://schemas.microsoft.com/office/drawing/2014/main" id="{6F9D2D5D-F42C-AD89-38B2-8E5862B86D7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043EC71-5B9E-C0BC-1876-C8F7F39BC54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E4374B3-12AF-4FD8-DEB7-27010168D05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8BA7498-F3BC-86B3-1A69-799334B6D0C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C85D92-154D-811A-7CED-746E05BC99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31FF18A3-B64B-560A-0E4C-FAE23671DD1B}"/>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0087580-3DBD-8257-F1D1-7914462F84C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23924CB2-D38F-D098-BA0D-F7AF3FD0DAE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1944464-246D-1746-8383-CA6C986DD6C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936B468E-C03F-EA5D-3562-3CF0D836AD6F}"/>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EDB08078-B43B-9900-A614-EDD1B700D36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853B98CF-4D09-7334-F10E-AC294939893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0E9D4A31-78FB-C50E-E557-1D6A2AB1B39D}"/>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2DE77047-2D78-10EA-8B2B-464D363FDA7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41B0BADC-EE2D-7AA3-FE84-68EB6BD21EC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6EC3A035-1495-F2B0-9581-76B6F74E68E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BEFB4826-5D0F-51B0-8FB3-AF794F93FD9F}"/>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64DA189B-1ADB-AEB4-5954-98C27419F04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6BD18312-4501-E052-78A4-D56485FF5E5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6BFB8709-60EF-0C2D-7AE6-97383C28A99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1A513177-236E-9D57-556A-25BA2A08A567}"/>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B60C45-18AD-EA2E-F8C7-09BC10A7EB8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4" name="Footer Placeholder 4">
            <a:extLst>
              <a:ext uri="{FF2B5EF4-FFF2-40B4-BE49-F238E27FC236}">
                <a16:creationId xmlns:a16="http://schemas.microsoft.com/office/drawing/2014/main" id="{06116A22-46CD-EA17-0317-B3A75C355C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ACD306E5-CFB4-AF8E-362E-7264A2EE8FC3}"/>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17E40D7E-4410-6230-80DF-9F48DDD5A2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F571A584-94A8-DB0F-72C3-58733380A87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9E163D15-A7C4-C136-3C34-D85D43DF91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CCA5ACA2-579F-CD83-86DA-E253A52172C6}"/>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9C5BCA61-C1DF-F935-9A58-6E188F2CB05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368E80D1-1F87-F099-C499-A6D08F0D1B7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87DD4F89-FFA6-2586-6CFF-BAD9CA9BBED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34ADDEC2-86AA-36BA-1460-FC4BE106E1D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900BAA20-270C-6BB8-126D-274EA4BC32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3" name="Footer Placeholder 4">
            <a:extLst>
              <a:ext uri="{FF2B5EF4-FFF2-40B4-BE49-F238E27FC236}">
                <a16:creationId xmlns:a16="http://schemas.microsoft.com/office/drawing/2014/main" id="{5E3DB167-B4F8-7DE2-3FE9-16BA7DFC448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0AAABEF-0466-E8D9-7159-4498725EB23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AB5B4BC4-A4A2-B7AE-36B8-5F8601CBD24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D43324B4-3F68-C3A0-CCD5-76223DA4437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CCAF8661-5038-9FE1-BBA8-946867DADAB0}"/>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C383C5A-EDBD-9F53-185B-2E7B394F345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4FA2C68B-0393-7A63-49AA-3FFE7FE14C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E0CA16E1-AF2D-D0AA-1F01-070BA884ACD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BCC7B34-3035-0952-6B45-935B76D988E3}"/>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2A7B063C-9DEE-224B-8FD3-B578122F70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004C0A-B376-851D-1C1F-61573C0B972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6" name="Footer Placeholder 4">
            <a:extLst>
              <a:ext uri="{FF2B5EF4-FFF2-40B4-BE49-F238E27FC236}">
                <a16:creationId xmlns:a16="http://schemas.microsoft.com/office/drawing/2014/main" id="{AD28DB7B-FFF4-7151-C18D-3C7D5D9D8F6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a:extLst>
              <a:ext uri="{FF2B5EF4-FFF2-40B4-BE49-F238E27FC236}">
                <a16:creationId xmlns:a16="http://schemas.microsoft.com/office/drawing/2014/main" id="{ECA7CBBB-5BEC-4156-BB0B-762A1656305F}"/>
              </a:ext>
            </a:extLst>
          </p:cNvPr>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a:extLst>
              <a:ext uri="{FF2B5EF4-FFF2-40B4-BE49-F238E27FC236}">
                <a16:creationId xmlns:a16="http://schemas.microsoft.com/office/drawing/2014/main" id="{44E0175B-DA75-48B5-9D9D-69732B703EF5}"/>
              </a:ext>
            </a:extLst>
          </p:cNvPr>
          <p:cNvGrpSpPr/>
          <p:nvPr userDrawn="1"/>
        </p:nvGrpSpPr>
        <p:grpSpPr>
          <a:xfrm>
            <a:off x="205437" y="6454898"/>
            <a:ext cx="544432" cy="365125"/>
            <a:chOff x="119712" y="6454898"/>
            <a:chExt cx="544432" cy="365125"/>
          </a:xfrm>
        </p:grpSpPr>
        <p:sp>
          <p:nvSpPr>
            <p:cNvPr id="20" name="Rectangle 19">
              <a:extLst>
                <a:ext uri="{FF2B5EF4-FFF2-40B4-BE49-F238E27FC236}">
                  <a16:creationId xmlns:a16="http://schemas.microsoft.com/office/drawing/2014/main" id="{3FADB430-7D50-4978-89C8-6C6EBBB3035E}"/>
                </a:ext>
              </a:extLst>
            </p:cNvPr>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a:extLst>
                <a:ext uri="{FF2B5EF4-FFF2-40B4-BE49-F238E27FC236}">
                  <a16:creationId xmlns:a16="http://schemas.microsoft.com/office/drawing/2014/main" id="{7688F936-0D30-441F-BBA9-66AE32197B6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grpSp>
      <p:sp>
        <p:nvSpPr>
          <p:cNvPr id="22" name="Date Placeholder 3">
            <a:extLst>
              <a:ext uri="{FF2B5EF4-FFF2-40B4-BE49-F238E27FC236}">
                <a16:creationId xmlns:a16="http://schemas.microsoft.com/office/drawing/2014/main" id="{4F36C960-0DDB-40F7-96C6-0E5E092E47ED}"/>
              </a:ext>
            </a:extLst>
          </p:cNvPr>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7/9/2025</a:t>
            </a:fld>
            <a:endParaRPr lang="en-US"/>
          </a:p>
        </p:txBody>
      </p:sp>
      <p:sp>
        <p:nvSpPr>
          <p:cNvPr id="24" name="Footer Placeholder 4">
            <a:extLst>
              <a:ext uri="{FF2B5EF4-FFF2-40B4-BE49-F238E27FC236}">
                <a16:creationId xmlns:a16="http://schemas.microsoft.com/office/drawing/2014/main" id="{EB56B231-F846-4811-B632-4AB4BAA986FB}"/>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a:extLst>
              <a:ext uri="{FF2B5EF4-FFF2-40B4-BE49-F238E27FC236}">
                <a16:creationId xmlns:a16="http://schemas.microsoft.com/office/drawing/2014/main" id="{44250632-77FB-405A-BBE8-9981579CE7EF}"/>
              </a:ext>
            </a:extLst>
          </p:cNvPr>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a:extLst>
              <a:ext uri="{FF2B5EF4-FFF2-40B4-BE49-F238E27FC236}">
                <a16:creationId xmlns:a16="http://schemas.microsoft.com/office/drawing/2014/main" id="{12F06559-0D08-475B-BB2B-C2AD79E1EA9A}"/>
              </a:ext>
            </a:extLst>
          </p:cNvPr>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a:extLst>
              <a:ext uri="{FF2B5EF4-FFF2-40B4-BE49-F238E27FC236}">
                <a16:creationId xmlns:a16="http://schemas.microsoft.com/office/drawing/2014/main" id="{7A2DBFB6-FB51-4349-AD79-DB5E3B289A6C}"/>
              </a:ext>
            </a:extLst>
          </p:cNvPr>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a:extLst>
              <a:ext uri="{FF2B5EF4-FFF2-40B4-BE49-F238E27FC236}">
                <a16:creationId xmlns:a16="http://schemas.microsoft.com/office/drawing/2014/main" id="{E3741078-A544-42D3-8CE7-5F2F115BABE0}"/>
              </a:ext>
            </a:extLst>
          </p:cNvPr>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08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9E2A5B-C398-3A54-39BB-1A10AD77A4C3}"/>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a:extLst>
              <a:ext uri="{FF2B5EF4-FFF2-40B4-BE49-F238E27FC236}">
                <a16:creationId xmlns:a16="http://schemas.microsoft.com/office/drawing/2014/main" id="{540C400F-3AEE-5C28-4A10-78CBA14078B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3FA79BBA-69C1-570D-F28E-9BB9C6ACBEC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ACC30C32-8749-8F9D-AFB9-200DC55D9965}"/>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a:extLst>
              <a:ext uri="{FF2B5EF4-FFF2-40B4-BE49-F238E27FC236}">
                <a16:creationId xmlns:a16="http://schemas.microsoft.com/office/drawing/2014/main" id="{636664E3-F587-5BFA-8277-C0DDF1B0FB4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2" name="Group 11">
            <a:extLst>
              <a:ext uri="{FF2B5EF4-FFF2-40B4-BE49-F238E27FC236}">
                <a16:creationId xmlns:a16="http://schemas.microsoft.com/office/drawing/2014/main" id="{7AF36890-856E-2F7B-8E55-A33B790D7C18}"/>
              </a:ext>
            </a:extLst>
          </p:cNvPr>
          <p:cNvGrpSpPr/>
          <p:nvPr userDrawn="1"/>
        </p:nvGrpSpPr>
        <p:grpSpPr>
          <a:xfrm>
            <a:off x="817685" y="6410864"/>
            <a:ext cx="2760487" cy="403790"/>
            <a:chOff x="741485" y="6410864"/>
            <a:chExt cx="2760487" cy="403790"/>
          </a:xfrm>
        </p:grpSpPr>
        <p:sp>
          <p:nvSpPr>
            <p:cNvPr id="13" name="TextBox 12">
              <a:extLst>
                <a:ext uri="{FF2B5EF4-FFF2-40B4-BE49-F238E27FC236}">
                  <a16:creationId xmlns:a16="http://schemas.microsoft.com/office/drawing/2014/main" id="{63B2CBB7-80CC-0503-06CA-B293272E754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6E49DC9B-DB28-1334-ACD6-A7837974CC5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2896B089-ECA6-A22E-B1B3-DEA30DA3A29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3CA8C4BA-A884-9E59-FFE3-0B919D005D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7/9/2025</a:t>
            </a:fld>
            <a:endParaRPr lang="en-US"/>
          </a:p>
        </p:txBody>
      </p:sp>
      <p:sp>
        <p:nvSpPr>
          <p:cNvPr id="21" name="Footer Placeholder 4">
            <a:extLst>
              <a:ext uri="{FF2B5EF4-FFF2-40B4-BE49-F238E27FC236}">
                <a16:creationId xmlns:a16="http://schemas.microsoft.com/office/drawing/2014/main" id="{79B8DE1D-7394-99A3-7495-C14CDDA1EC25}"/>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66F8249F-933F-27B4-037F-1BE57AC729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B72D8527-F93B-EB58-7740-2C078C40D09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02B52FF-C488-9746-1718-20EBF7C6F69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5C91F8AA-07ED-7376-C0C8-2331E007AE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A998A477-5FFB-8A7A-8F05-0A80F04AEFB7}"/>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1725ED5-67ED-5B9A-3DCA-1DE0F4C5834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4E9266B7-33A3-424D-B662-BE0A9937A84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A686A9F9-4156-B900-5857-6016C3E85FAB}"/>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9D0D5907-9052-863A-8BCC-EF17800E64D9}"/>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BF2144C9-292D-3866-E801-4F565FEE1A80}"/>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4" name="Footer Placeholder 4">
            <a:extLst>
              <a:ext uri="{FF2B5EF4-FFF2-40B4-BE49-F238E27FC236}">
                <a16:creationId xmlns:a16="http://schemas.microsoft.com/office/drawing/2014/main" id="{9BEA6383-5223-C237-6EF3-C8B51BE5EDA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005A496-97A9-F2E6-5A93-82ED2999180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3C5E9CB3-D945-22DB-F3B1-01E643966ACF}"/>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F4D6A3BA-05EA-D4A6-D520-6A0BBE9ACFC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C181D0D4-C58F-2943-9F96-7367FEA221D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05313E83-E883-5D3C-7410-B094E1918C1E}"/>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D148F3C-F670-4585-6238-F7F73412182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9D5B6593-3DAF-E642-22A3-B33B2E999E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D612E298-D721-FB54-E8B1-308FB365446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2FDE4871-7678-DA84-8689-2F27B59205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13E948E-49EF-8C4E-0898-E98F72B6A1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4" name="Footer Placeholder 4">
            <a:extLst>
              <a:ext uri="{FF2B5EF4-FFF2-40B4-BE49-F238E27FC236}">
                <a16:creationId xmlns:a16="http://schemas.microsoft.com/office/drawing/2014/main" id="{35A65652-1FC1-56DE-41BF-70B7E3176F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9F5E8B0A-35A9-1D4F-DB19-BE07791E78F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8DE1F6B-3A1F-F4AA-B616-B69C903A909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DA17A55-6967-1E8F-7303-5303CBD602A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4F218F-2B5C-5125-3565-DD9470D6775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5F21373-8291-8606-349F-C9D37F7F42EA}"/>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890A1A8-07D6-CC23-110F-A4349C95D83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C4B2C4FA-6364-1259-35B8-B7538FBAB89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C298D622-19A9-9C4F-D8B3-A0B8BACFDA9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1D19E43-BFD6-BAEA-5172-CB6E311691D2}"/>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086DB862-383E-AC4E-53C8-05578489E46A}"/>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861406AB-9157-BB66-317E-91FF66767BA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6F05EB3-1A18-FFAB-87F4-C3B6F94C3D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3">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a:extLst>
              <a:ext uri="{FF2B5EF4-FFF2-40B4-BE49-F238E27FC236}">
                <a16:creationId xmlns:a16="http://schemas.microsoft.com/office/drawing/2014/main" id="{CEFF8FA1-B5A4-2A75-DF61-6155775A60B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9028A97E-3A14-7BF0-D186-C53734F2598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9894450-A56F-CB14-56CE-6BAB4A469F5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6EDC2765-72E6-0900-A64B-07D9394DE1E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5972BBAE-9F84-4D92-5FC5-6BAC2EBBA3A7}"/>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D8EF8C-2CE8-32A2-4893-8A1F462F59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C64073C-92F4-B219-BB9F-D220B1F1317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CDC2B2F-DD31-C057-140F-8607950C122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1FD099AF-ADE0-F209-43E6-00047303FC95}"/>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9D6B138-607A-1698-333D-31B07D850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0EC58AAA-3CCF-ABE2-A4E2-6851325D5C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a:extLst>
              <a:ext uri="{FF2B5EF4-FFF2-40B4-BE49-F238E27FC236}">
                <a16:creationId xmlns:a16="http://schemas.microsoft.com/office/drawing/2014/main" id="{2E6D52DE-4D97-3181-9440-19E31A6CE81C}"/>
              </a:ext>
            </a:extLst>
          </p:cNvPr>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a:extLst>
              <a:ext uri="{FF2B5EF4-FFF2-40B4-BE49-F238E27FC236}">
                <a16:creationId xmlns:a16="http://schemas.microsoft.com/office/drawing/2014/main" id="{88786B7F-DEAA-9BB7-8BD3-B3780EB61BCA}"/>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42C0C7-F574-E38A-4EB3-08F7967A55EF}"/>
              </a:ext>
            </a:extLst>
          </p:cNvPr>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a:extLst>
              <a:ext uri="{FF2B5EF4-FFF2-40B4-BE49-F238E27FC236}">
                <a16:creationId xmlns:a16="http://schemas.microsoft.com/office/drawing/2014/main" id="{509D78DE-4DE3-2990-85E4-786FD52314B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82A8D337-520D-D86F-59BE-49A69B9FFC61}"/>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a:extLst>
              <a:ext uri="{FF2B5EF4-FFF2-40B4-BE49-F238E27FC236}">
                <a16:creationId xmlns:a16="http://schemas.microsoft.com/office/drawing/2014/main" id="{4674FC1A-E55F-C03B-647D-62C9D227489C}"/>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0AF77203-FB16-225E-E2AD-E6F5BFB29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59832108-B491-0ED9-0209-DCDB4B87944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a:extLst>
              <a:ext uri="{FF2B5EF4-FFF2-40B4-BE49-F238E27FC236}">
                <a16:creationId xmlns:a16="http://schemas.microsoft.com/office/drawing/2014/main" id="{BE3B44A9-629A-9AFC-6A18-1288714D7213}"/>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a:extLst>
              <a:ext uri="{FF2B5EF4-FFF2-40B4-BE49-F238E27FC236}">
                <a16:creationId xmlns:a16="http://schemas.microsoft.com/office/drawing/2014/main" id="{47E8952C-C96D-E1CF-68EF-C321F55822F3}"/>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7/9/2025</a:t>
            </a:fld>
            <a:endParaRPr lang="en-US"/>
          </a:p>
        </p:txBody>
      </p:sp>
      <p:sp>
        <p:nvSpPr>
          <p:cNvPr id="29" name="Footer Placeholder 4">
            <a:extLst>
              <a:ext uri="{FF2B5EF4-FFF2-40B4-BE49-F238E27FC236}">
                <a16:creationId xmlns:a16="http://schemas.microsoft.com/office/drawing/2014/main" id="{A43BEA4F-EC22-DCD8-2D07-6E96C6A77DC4}"/>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23CFF9A2-77A5-DDEE-8CD5-81FBB071FF6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0E020D5-F981-3E97-FE5E-ADF3F5D5D67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E6F97B9-1D92-F527-C77C-03A8413842F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E461B76C-9BE8-353C-CE4F-D68CC621DEA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BD53315-09D7-5756-C6C6-55FFDDCFE138}"/>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A79C1E-4CE5-9C79-D05A-E661FD9C1020}"/>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17A207F-A3E9-4918-9A39-6AFD5C75AE2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41CAD55-C718-D746-6C4B-AC27D7F9E3C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5652AF38-7C96-9660-E7DF-32022B504063}"/>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998B8E65-85EA-EDA7-0D26-FAB09CE576A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E6AC2544-66BB-6379-48DA-83F16247F1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a:extLst>
              <a:ext uri="{FF2B5EF4-FFF2-40B4-BE49-F238E27FC236}">
                <a16:creationId xmlns:a16="http://schemas.microsoft.com/office/drawing/2014/main" id="{DE497A08-099F-1B3E-194B-4232B1D060A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7/9/2025</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9DEB5E8B-9D80-CFB1-EDED-87ECE2CB2B8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85F6291E-292F-647B-E93F-CCF3BD97EF4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CAB7700C-E55C-27FB-89BF-E9B044E9EC33}"/>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A9A2E08-C471-6D85-4D71-8B7583F204F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A08275F7-17A7-2357-D01F-B5A5E3884CF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BBC96F8B-987B-47C3-DC48-3B2EC5C98BF8}"/>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AB7A3534-0713-475D-C6A5-307770CE20B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7EB70784-4611-F5A4-7D58-DD378AF3F6A9}"/>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4" name="Footer Placeholder 4">
            <a:extLst>
              <a:ext uri="{FF2B5EF4-FFF2-40B4-BE49-F238E27FC236}">
                <a16:creationId xmlns:a16="http://schemas.microsoft.com/office/drawing/2014/main" id="{87628174-E628-DF34-7A10-83FDFC5D11E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CC110D58-C7C9-AD78-555F-33E02058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AB81B152-BF7B-A150-5A99-2B451EC38D4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5D759768-9879-1B7A-B5FA-0DCEFE74D51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A3889155-4A4A-8DED-164F-8A56C00B8F9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5096035-4D5E-EF98-4374-6099861A66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8792706-2488-D26C-C54B-F6881C86D05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F36761B-1C8C-2A9C-97D2-FD722A844AE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EBA4366D-2C0B-5E27-DC28-A877427191A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82538E5B-E5A0-69DD-94F0-C506BC4743B8}"/>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709C7B13-13FD-9548-48BE-5821DF0AAE0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5" name="Footer Placeholder 4">
            <a:extLst>
              <a:ext uri="{FF2B5EF4-FFF2-40B4-BE49-F238E27FC236}">
                <a16:creationId xmlns:a16="http://schemas.microsoft.com/office/drawing/2014/main" id="{2283063C-B225-E607-FC11-4C67B227314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8E269295-E313-A799-7125-41D39E39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F4B895D-114D-C9C2-A547-220F39E95B3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9B61B30F-7B6D-78FB-BD6E-E34AD607BE5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227F6DF5-10A9-DC42-E1E9-D1FA91D6BB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71959BFF-8A0A-B338-A74E-37D7F5CED4DF}"/>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AE9E1AD-2113-53D7-8783-10A60D93296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FE1424EB-91CE-59BF-400F-9BCF3A182E6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A299800F-88A1-1EF2-673A-E19EDD4D12A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2DFA7C85-7A63-3F94-A6E0-51FBFB0A621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39E5B1EA-BE1C-22C4-8140-1FF7F085C8B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23F5244F-399D-4048-0258-1C4D4345FF9B}"/>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D473B34E-C5A1-D7E2-C692-BFBE5EBD6A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C1CFE12-2689-2DB3-6CB8-E6D662CAE88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06B0CF2-5878-8045-7665-76673B4F71AB}"/>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46C447DE-39C2-0CF7-466F-6F936D0397D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6BB166D7-5532-DFCC-4719-A557C504B8F3}"/>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B618045-F14E-9F31-0FA0-0532F46BF46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AF28839-2BBD-09C4-84D8-C7BD82D44B5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BCD9E80B-3CE1-773E-29BB-8B95E6D4543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ACA3E05-765A-20DC-76C7-1BB18527C022}"/>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D2971456-C6D4-0F38-6B9E-1F35DDA6E4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7/9/2025</a:t>
            </a:fld>
            <a:endParaRPr lang="en-US"/>
          </a:p>
        </p:txBody>
      </p:sp>
      <p:sp>
        <p:nvSpPr>
          <p:cNvPr id="12" name="Footer Placeholder 4">
            <a:extLst>
              <a:ext uri="{FF2B5EF4-FFF2-40B4-BE49-F238E27FC236}">
                <a16:creationId xmlns:a16="http://schemas.microsoft.com/office/drawing/2014/main" id="{C3720CF9-36DD-EAE0-4DFF-B34E1D72560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pPr/>
              <a:t>7/9/2025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E41-A1AF-488B-B0BD-65F8B7FDA7DF}"/>
              </a:ext>
            </a:extLst>
          </p:cNvPr>
          <p:cNvSpPr>
            <a:spLocks noGrp="1"/>
          </p:cNvSpPr>
          <p:nvPr>
            <p:ph type="ctrTitle"/>
          </p:nvPr>
        </p:nvSpPr>
        <p:spPr>
          <a:xfrm>
            <a:off x="0" y="2116471"/>
            <a:ext cx="12192000" cy="1490073"/>
          </a:xfrm>
        </p:spPr>
        <p:txBody>
          <a:bodyPr anchor="ctr">
            <a:normAutofit fontScale="90000"/>
          </a:bodyPr>
          <a:lstStyle/>
          <a:p>
            <a:r>
              <a:rPr lang="en-US" sz="4000"/>
              <a:t>BÁO CÁO THỰC TẬP THỰC TẾ</a:t>
            </a:r>
            <a:br>
              <a:rPr lang="en-US" sz="4000"/>
            </a:br>
            <a:r>
              <a:rPr lang="en-US" sz="4000"/>
              <a:t>NGÀNH CÔNG NGHỆ THÔNG TIN</a:t>
            </a:r>
            <a:br>
              <a:rPr lang="en-US"/>
            </a:br>
            <a:r>
              <a:rPr lang="en-US" sz="2200"/>
              <a:t>Mã học phần: CT471</a:t>
            </a:r>
            <a:br>
              <a:rPr lang="en-US" sz="2200"/>
            </a:br>
            <a:r>
              <a:rPr lang="en-US" sz="2200"/>
              <a:t>Tên học phần: Thực tập thực tế - CNTT</a:t>
            </a:r>
            <a:br>
              <a:rPr lang="en-US" sz="2200"/>
            </a:br>
            <a:r>
              <a:rPr lang="en-US" sz="2200"/>
              <a:t>Nhóm: 01</a:t>
            </a:r>
            <a:endParaRPr lang="en-US"/>
          </a:p>
        </p:txBody>
      </p:sp>
      <p:graphicFrame>
        <p:nvGraphicFramePr>
          <p:cNvPr id="5" name="Bảng 4">
            <a:extLst>
              <a:ext uri="{FF2B5EF4-FFF2-40B4-BE49-F238E27FC236}">
                <a16:creationId xmlns:a16="http://schemas.microsoft.com/office/drawing/2014/main" id="{BB3404B6-E3A3-417E-E8BB-CC4F5859EF71}"/>
              </a:ext>
            </a:extLst>
          </p:cNvPr>
          <p:cNvGraphicFramePr>
            <a:graphicFrameLocks noGrp="1"/>
          </p:cNvGraphicFramePr>
          <p:nvPr>
            <p:extLst>
              <p:ext uri="{D42A27DB-BD31-4B8C-83A1-F6EECF244321}">
                <p14:modId xmlns:p14="http://schemas.microsoft.com/office/powerpoint/2010/main" val="1486742900"/>
              </p:ext>
            </p:extLst>
          </p:nvPr>
        </p:nvGraphicFramePr>
        <p:xfrm>
          <a:off x="0" y="4984832"/>
          <a:ext cx="12192000" cy="914400"/>
        </p:xfrm>
        <a:graphic>
          <a:graphicData uri="http://schemas.openxmlformats.org/drawingml/2006/table">
            <a:tbl>
              <a:tblPr firstRow="1" bandRow="1">
                <a:tableStyleId>{2D5ABB26-0587-4C30-8999-92F81FD0307C}</a:tableStyleId>
              </a:tblPr>
              <a:tblGrid>
                <a:gridCol w="12192000">
                  <a:extLst>
                    <a:ext uri="{9D8B030D-6E8A-4147-A177-3AD203B41FA5}">
                      <a16:colId xmlns:a16="http://schemas.microsoft.com/office/drawing/2014/main" val="2774197461"/>
                    </a:ext>
                  </a:extLst>
                </a:gridCol>
              </a:tblGrid>
              <a:tr h="693958">
                <a:tc>
                  <a:txBody>
                    <a:bodyPr/>
                    <a:lstStyle/>
                    <a:p>
                      <a:pPr algn="ctr"/>
                      <a:r>
                        <a:rPr lang="vi-VN" sz="1800" b="0" i="0" kern="1200" baseline="0">
                          <a:solidFill>
                            <a:schemeClr val="bg1"/>
                          </a:solidFill>
                          <a:latin typeface="Readex Pro" pitchFamily="2" charset="-78"/>
                          <a:ea typeface="+mn-ea"/>
                          <a:cs typeface="Readex Pro" pitchFamily="2" charset="-78"/>
                        </a:rPr>
                        <a:t>Sinh viên thực hiện: </a:t>
                      </a:r>
                      <a:r>
                        <a:rPr lang="en-US" sz="1800" b="0" i="0" kern="1200" baseline="0">
                          <a:solidFill>
                            <a:schemeClr val="bg1"/>
                          </a:solidFill>
                          <a:latin typeface="Readex Pro" pitchFamily="2" charset="-78"/>
                          <a:ea typeface="+mn-ea"/>
                          <a:cs typeface="Readex Pro" pitchFamily="2" charset="-78"/>
                        </a:rPr>
                        <a:t>Trần Hải Đăng</a:t>
                      </a:r>
                      <a:endParaRPr lang="vi-VN" sz="1800" b="0" i="0" kern="1200" baseline="0">
                        <a:solidFill>
                          <a:schemeClr val="bg1"/>
                        </a:solidFill>
                        <a:latin typeface="Readex Pro" pitchFamily="2" charset="-78"/>
                        <a:ea typeface="+mn-ea"/>
                        <a:cs typeface="Readex Pro" pitchFamily="2" charset="-78"/>
                      </a:endParaRPr>
                    </a:p>
                    <a:p>
                      <a:pPr algn="ctr"/>
                      <a:r>
                        <a:rPr lang="en-US" sz="1800" b="0" i="0" kern="1200" baseline="0">
                          <a:solidFill>
                            <a:schemeClr val="bg1"/>
                          </a:solidFill>
                          <a:latin typeface="Readex Pro" pitchFamily="2" charset="-78"/>
                          <a:ea typeface="+mn-ea"/>
                          <a:cs typeface="Readex Pro" pitchFamily="2" charset="-78"/>
                        </a:rPr>
                        <a:t>Mã số</a:t>
                      </a:r>
                      <a:r>
                        <a:rPr lang="vi-VN" sz="1800" b="0" i="0" kern="1200" baseline="0">
                          <a:solidFill>
                            <a:schemeClr val="bg1"/>
                          </a:solidFill>
                          <a:latin typeface="Readex Pro" pitchFamily="2" charset="-78"/>
                          <a:ea typeface="+mn-ea"/>
                          <a:cs typeface="Readex Pro" pitchFamily="2" charset="-78"/>
                        </a:rPr>
                        <a:t>: B2105540</a:t>
                      </a:r>
                    </a:p>
                    <a:p>
                      <a:pPr algn="ctr"/>
                      <a:r>
                        <a:rPr lang="vi-VN" sz="1800" b="0" i="0" kern="1200" baseline="0">
                          <a:solidFill>
                            <a:schemeClr val="bg1"/>
                          </a:solidFill>
                          <a:latin typeface="Readex Pro" pitchFamily="2" charset="-78"/>
                          <a:ea typeface="+mn-ea"/>
                          <a:cs typeface="Readex Pro" pitchFamily="2" charset="-78"/>
                        </a:rPr>
                        <a:t>K</a:t>
                      </a:r>
                      <a:r>
                        <a:rPr lang="en-US" sz="1800" b="0" i="0" kern="1200" baseline="0">
                          <a:solidFill>
                            <a:schemeClr val="bg1"/>
                          </a:solidFill>
                          <a:latin typeface="Readex Pro" pitchFamily="2" charset="-78"/>
                          <a:ea typeface="+mn-ea"/>
                          <a:cs typeface="Readex Pro" pitchFamily="2" charset="-78"/>
                        </a:rPr>
                        <a:t>hóa</a:t>
                      </a:r>
                      <a:r>
                        <a:rPr lang="vi-VN" sz="1800" b="0" i="0" kern="1200" baseline="0">
                          <a:solidFill>
                            <a:schemeClr val="bg1"/>
                          </a:solidFill>
                          <a:latin typeface="Readex Pro" pitchFamily="2" charset="-78"/>
                          <a:ea typeface="+mn-ea"/>
                          <a:cs typeface="Readex Pro" pitchFamily="2" charset="-78"/>
                        </a:rPr>
                        <a:t>: 47</a:t>
                      </a:r>
                    </a:p>
                  </a:txBody>
                  <a:tcPr anchor="ctr"/>
                </a:tc>
                <a:extLst>
                  <a:ext uri="{0D108BD9-81ED-4DB2-BD59-A6C34878D82A}">
                    <a16:rowId xmlns:a16="http://schemas.microsoft.com/office/drawing/2014/main" val="779587925"/>
                  </a:ext>
                </a:extLst>
              </a:tr>
            </a:tbl>
          </a:graphicData>
        </a:graphic>
      </p:graphicFrame>
      <p:graphicFrame>
        <p:nvGraphicFramePr>
          <p:cNvPr id="10" name="Bảng 9">
            <a:extLst>
              <a:ext uri="{FF2B5EF4-FFF2-40B4-BE49-F238E27FC236}">
                <a16:creationId xmlns:a16="http://schemas.microsoft.com/office/drawing/2014/main" id="{8B8DF789-3D6B-4C96-0DA9-4E7573EC92E6}"/>
              </a:ext>
            </a:extLst>
          </p:cNvPr>
          <p:cNvGraphicFramePr>
            <a:graphicFrameLocks noGrp="1"/>
          </p:cNvGraphicFramePr>
          <p:nvPr>
            <p:extLst>
              <p:ext uri="{D42A27DB-BD31-4B8C-83A1-F6EECF244321}">
                <p14:modId xmlns:p14="http://schemas.microsoft.com/office/powerpoint/2010/main" val="4236105511"/>
              </p:ext>
            </p:extLst>
          </p:nvPr>
        </p:nvGraphicFramePr>
        <p:xfrm>
          <a:off x="2032000" y="3996492"/>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33427888"/>
                    </a:ext>
                  </a:extLst>
                </a:gridCol>
                <a:gridCol w="4064000">
                  <a:extLst>
                    <a:ext uri="{9D8B030D-6E8A-4147-A177-3AD203B41FA5}">
                      <a16:colId xmlns:a16="http://schemas.microsoft.com/office/drawing/2014/main" val="4110194008"/>
                    </a:ext>
                  </a:extLst>
                </a:gridCol>
              </a:tblGrid>
              <a:tr h="370840">
                <a:tc>
                  <a:txBody>
                    <a:bodyPr/>
                    <a:lstStyle/>
                    <a:p>
                      <a:pPr algn="ctr"/>
                      <a:r>
                        <a:rPr lang="en-US" sz="1800" b="1" kern="1200">
                          <a:solidFill>
                            <a:schemeClr val="bg1"/>
                          </a:solidFill>
                          <a:effectLst/>
                          <a:latin typeface="K2D" panose="00000500000000000000" pitchFamily="2" charset="-34"/>
                          <a:ea typeface="+mn-ea"/>
                          <a:cs typeface="K2D" panose="00000500000000000000" pitchFamily="2" charset="-34"/>
                        </a:rPr>
                        <a:t>Cán bộ hướng dẫn</a:t>
                      </a:r>
                      <a:endParaRPr lang="en-US">
                        <a:solidFill>
                          <a:schemeClr val="bg1"/>
                        </a:solidFill>
                        <a:latin typeface="K2D" panose="00000500000000000000" pitchFamily="2" charset="-34"/>
                        <a:cs typeface="K2D" panose="00000500000000000000" pitchFamily="2" charset="-34"/>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kern="1200">
                          <a:solidFill>
                            <a:schemeClr val="bg1"/>
                          </a:solidFill>
                          <a:effectLst/>
                          <a:latin typeface="K2D" panose="00000500000000000000" pitchFamily="2" charset="-34"/>
                          <a:ea typeface="+mn-ea"/>
                          <a:cs typeface="K2D" panose="00000500000000000000" pitchFamily="2" charset="-34"/>
                        </a:rPr>
                        <a:t>Giảng viên hướng dẫn</a:t>
                      </a:r>
                      <a:endParaRPr lang="en-US">
                        <a:solidFill>
                          <a:schemeClr val="bg1"/>
                        </a:solidFill>
                        <a:latin typeface="K2D" panose="00000500000000000000" pitchFamily="2" charset="-34"/>
                        <a:cs typeface="K2D" panose="00000500000000000000" pitchFamily="2" charset="-34"/>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57204042"/>
                  </a:ext>
                </a:extLst>
              </a:tr>
              <a:tr h="370840">
                <a:tc>
                  <a:txBody>
                    <a:bodyPr/>
                    <a:lstStyle/>
                    <a:p>
                      <a:pPr algn="ctr"/>
                      <a:r>
                        <a:rPr lang="en-US" sz="1800" b="1" kern="1200">
                          <a:solidFill>
                            <a:schemeClr val="bg1"/>
                          </a:solidFill>
                          <a:effectLst/>
                          <a:latin typeface="K2D" panose="00000500000000000000" pitchFamily="2" charset="-34"/>
                          <a:ea typeface="+mn-ea"/>
                          <a:cs typeface="K2D" panose="00000500000000000000" pitchFamily="2" charset="-34"/>
                        </a:rPr>
                        <a:t>Dương Nguyễn Phú Cường</a:t>
                      </a:r>
                      <a:endParaRPr lang="en-US">
                        <a:solidFill>
                          <a:schemeClr val="bg1"/>
                        </a:solidFill>
                        <a:latin typeface="K2D" panose="00000500000000000000" pitchFamily="2" charset="-34"/>
                        <a:cs typeface="K2D" panose="00000500000000000000" pitchFamily="2" charset="-34"/>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kern="1200">
                          <a:solidFill>
                            <a:schemeClr val="bg1"/>
                          </a:solidFill>
                          <a:effectLst/>
                          <a:latin typeface="K2D" panose="00000500000000000000" pitchFamily="2" charset="-34"/>
                          <a:ea typeface="+mn-ea"/>
                          <a:cs typeface="K2D" panose="00000500000000000000" pitchFamily="2" charset="-34"/>
                        </a:rPr>
                        <a:t>ThS. Lâm Nhựt Khang</a:t>
                      </a:r>
                      <a:endParaRPr lang="en-US">
                        <a:solidFill>
                          <a:schemeClr val="bg1"/>
                        </a:solidFill>
                        <a:latin typeface="K2D" panose="00000500000000000000" pitchFamily="2" charset="-34"/>
                        <a:cs typeface="K2D" panose="00000500000000000000" pitchFamily="2" charset="-34"/>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3948510"/>
                  </a:ext>
                </a:extLst>
              </a:tr>
            </a:tbl>
          </a:graphicData>
        </a:graphic>
      </p:graphicFrame>
    </p:spTree>
    <p:extLst>
      <p:ext uri="{BB962C8B-B14F-4D97-AF65-F5344CB8AC3E}">
        <p14:creationId xmlns:p14="http://schemas.microsoft.com/office/powerpoint/2010/main" val="5208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DA2D-740A-771A-AD5B-DC9D727BA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4F294-BE5F-CEC7-3706-84AE9571BF41}"/>
              </a:ext>
            </a:extLst>
          </p:cNvPr>
          <p:cNvSpPr>
            <a:spLocks noGrp="1"/>
          </p:cNvSpPr>
          <p:nvPr>
            <p:ph type="title"/>
          </p:nvPr>
        </p:nvSpPr>
        <p:spPr/>
        <p:txBody>
          <a:bodyPr/>
          <a:lstStyle/>
          <a:p>
            <a:r>
              <a:rPr lang="en-US"/>
              <a:t>2. </a:t>
            </a:r>
            <a:r>
              <a:rPr lang="en-US">
                <a:cs typeface="K2D" panose="00000500000000000000" pitchFamily="2" charset="-34"/>
              </a:rPr>
              <a:t>Nội dung thực tập</a:t>
            </a:r>
            <a:endParaRPr lang="en-US"/>
          </a:p>
        </p:txBody>
      </p:sp>
      <p:sp>
        <p:nvSpPr>
          <p:cNvPr id="8" name="Hộp Văn bản 7">
            <a:extLst>
              <a:ext uri="{FF2B5EF4-FFF2-40B4-BE49-F238E27FC236}">
                <a16:creationId xmlns:a16="http://schemas.microsoft.com/office/drawing/2014/main" id="{CD26478E-02A6-6AAA-CD52-02BBB6A04D84}"/>
              </a:ext>
            </a:extLst>
          </p:cNvPr>
          <p:cNvSpPr txBox="1"/>
          <p:nvPr/>
        </p:nvSpPr>
        <p:spPr>
          <a:xfrm>
            <a:off x="838202" y="2010626"/>
            <a:ext cx="10515600" cy="3046988"/>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8163" algn="just"/>
            <a:r>
              <a:rPr lang="vi-VN"/>
              <a:t>- Quét từ file ảnh:</a:t>
            </a:r>
          </a:p>
          <a:p>
            <a:pPr indent="538163" algn="just"/>
            <a:r>
              <a:rPr lang="vi-VN"/>
              <a:t>+ Người dùng tải lên file ảnh chứa mã QR thông qua input file.</a:t>
            </a:r>
          </a:p>
          <a:p>
            <a:pPr indent="538163" algn="just"/>
            <a:r>
              <a:rPr lang="vi-VN"/>
              <a:t>+ Thư viện Html5Qrcode phân tích ảnh và trả về dữ liệu mã QR.</a:t>
            </a:r>
          </a:p>
          <a:p>
            <a:pPr indent="538163" algn="just"/>
            <a:r>
              <a:rPr lang="vi-VN"/>
              <a:t>- Quét từ camera:</a:t>
            </a:r>
          </a:p>
          <a:p>
            <a:pPr indent="538163" algn="just"/>
            <a:r>
              <a:rPr lang="vi-VN"/>
              <a:t>+ Khởi động camera thông qua Html5Qrcode hoặc BarcodeDetector API (nếu trình duyệt hỗ trợ).</a:t>
            </a:r>
          </a:p>
          <a:p>
            <a:pPr indent="538163" algn="just"/>
            <a:r>
              <a:rPr lang="vi-VN"/>
              <a:t>+ Tự động nhận diện mã QR trong khung hình và dừng camera sau khi quét thành công.</a:t>
            </a:r>
          </a:p>
        </p:txBody>
      </p:sp>
      <p:sp>
        <p:nvSpPr>
          <p:cNvPr id="3" name="Hộp Văn bản 2">
            <a:extLst>
              <a:ext uri="{FF2B5EF4-FFF2-40B4-BE49-F238E27FC236}">
                <a16:creationId xmlns:a16="http://schemas.microsoft.com/office/drawing/2014/main" id="{C3F5E207-CE29-AA3C-0EDE-AAC42522CBFD}"/>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2.3 </a:t>
            </a:r>
            <a:r>
              <a:rPr lang="en-US" sz="3600"/>
              <a:t>Quét mã QR</a:t>
            </a:r>
          </a:p>
        </p:txBody>
      </p:sp>
      <p:pic>
        <p:nvPicPr>
          <p:cNvPr id="5" name="Hình ảnh 4">
            <a:extLst>
              <a:ext uri="{FF2B5EF4-FFF2-40B4-BE49-F238E27FC236}">
                <a16:creationId xmlns:a16="http://schemas.microsoft.com/office/drawing/2014/main" id="{CC9F94A8-A4F3-2125-623B-7496AC4FC467}"/>
              </a:ext>
            </a:extLst>
          </p:cNvPr>
          <p:cNvPicPr>
            <a:picLocks noChangeAspect="1"/>
          </p:cNvPicPr>
          <p:nvPr/>
        </p:nvPicPr>
        <p:blipFill>
          <a:blip r:embed="rId3"/>
          <a:stretch>
            <a:fillRect/>
          </a:stretch>
        </p:blipFill>
        <p:spPr>
          <a:xfrm>
            <a:off x="3604865" y="4843136"/>
            <a:ext cx="4982270" cy="1648055"/>
          </a:xfrm>
          <a:prstGeom prst="rect">
            <a:avLst/>
          </a:prstGeom>
        </p:spPr>
      </p:pic>
    </p:spTree>
    <p:extLst>
      <p:ext uri="{BB962C8B-B14F-4D97-AF65-F5344CB8AC3E}">
        <p14:creationId xmlns:p14="http://schemas.microsoft.com/office/powerpoint/2010/main" val="33850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CB184-E0FC-33C8-71F6-01DD7524BC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4EBE0-A2DD-C966-B6F5-E9E212DCDB26}"/>
              </a:ext>
            </a:extLst>
          </p:cNvPr>
          <p:cNvSpPr>
            <a:spLocks noGrp="1"/>
          </p:cNvSpPr>
          <p:nvPr>
            <p:ph type="title"/>
          </p:nvPr>
        </p:nvSpPr>
        <p:spPr/>
        <p:txBody>
          <a:bodyPr/>
          <a:lstStyle/>
          <a:p>
            <a:r>
              <a:rPr lang="en-US"/>
              <a:t>2. </a:t>
            </a:r>
            <a:r>
              <a:rPr lang="en-US">
                <a:cs typeface="K2D" panose="00000500000000000000" pitchFamily="2" charset="-34"/>
              </a:rPr>
              <a:t>Nội dung thực tập</a:t>
            </a:r>
            <a:endParaRPr lang="en-US"/>
          </a:p>
        </p:txBody>
      </p:sp>
      <p:sp>
        <p:nvSpPr>
          <p:cNvPr id="8" name="Hộp Văn bản 7">
            <a:extLst>
              <a:ext uri="{FF2B5EF4-FFF2-40B4-BE49-F238E27FC236}">
                <a16:creationId xmlns:a16="http://schemas.microsoft.com/office/drawing/2014/main" id="{A9510A14-DCF6-9E3E-C1BC-2A7185233BA3}"/>
              </a:ext>
            </a:extLst>
          </p:cNvPr>
          <p:cNvSpPr txBox="1"/>
          <p:nvPr/>
        </p:nvSpPr>
        <p:spPr>
          <a:xfrm>
            <a:off x="838202" y="2010626"/>
            <a:ext cx="10515600" cy="3416320"/>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8163" algn="just"/>
            <a:r>
              <a:rPr lang="en-US"/>
              <a:t>- Hỗ trợ cả quét từ file và camera, tăng tính linh hoạt.</a:t>
            </a:r>
          </a:p>
          <a:p>
            <a:pPr indent="538163" algn="just"/>
            <a:r>
              <a:rPr lang="en-US"/>
              <a:t>- </a:t>
            </a:r>
            <a:r>
              <a:rPr lang="vi-VN"/>
              <a:t>Dữ liệu mã QR được phân tích để trích xuất thông tin như CCCD, tên, ngày sinh, tuổi, giới tính, địa chỉ và ngày cấp.</a:t>
            </a:r>
          </a:p>
          <a:p>
            <a:pPr indent="538163" algn="just"/>
            <a:r>
              <a:rPr lang="en-US"/>
              <a:t>-</a:t>
            </a:r>
            <a:r>
              <a:rPr lang="vi-VN"/>
              <a:t> Tuổi được tính toán dựa trên ngày sinh và ngày hiện tại.</a:t>
            </a:r>
          </a:p>
          <a:p>
            <a:pPr indent="538163" algn="just"/>
            <a:r>
              <a:rPr lang="en-US"/>
              <a:t>-</a:t>
            </a:r>
            <a:r>
              <a:rPr lang="vi-VN"/>
              <a:t> Thông tin được tự động điền vào các trường biểu mẫu tương ứng (họ tên, tuổi, địa chỉ, giới tính, thời gian).</a:t>
            </a:r>
            <a:endParaRPr lang="en-US"/>
          </a:p>
          <a:p>
            <a:pPr indent="538163" algn="just"/>
            <a:r>
              <a:rPr lang="en-US"/>
              <a:t>- Tự động dừng camera sau khi quét thành công để tiết kiệm </a:t>
            </a:r>
            <a:br>
              <a:rPr lang="en-US"/>
            </a:br>
            <a:r>
              <a:rPr lang="en-US"/>
              <a:t>tài nguyên.</a:t>
            </a:r>
          </a:p>
          <a:p>
            <a:pPr indent="538163" algn="just"/>
            <a:endParaRPr lang="vi-VN"/>
          </a:p>
        </p:txBody>
      </p:sp>
      <p:sp>
        <p:nvSpPr>
          <p:cNvPr id="3" name="Hộp Văn bản 2">
            <a:extLst>
              <a:ext uri="{FF2B5EF4-FFF2-40B4-BE49-F238E27FC236}">
                <a16:creationId xmlns:a16="http://schemas.microsoft.com/office/drawing/2014/main" id="{53F75650-3204-A862-F230-05DE0D4AF85D}"/>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2.3 </a:t>
            </a:r>
            <a:r>
              <a:rPr lang="en-US" sz="3600"/>
              <a:t>Xử lý mã QR</a:t>
            </a:r>
          </a:p>
        </p:txBody>
      </p:sp>
      <p:pic>
        <p:nvPicPr>
          <p:cNvPr id="6" name="Hình ảnh 5">
            <a:extLst>
              <a:ext uri="{FF2B5EF4-FFF2-40B4-BE49-F238E27FC236}">
                <a16:creationId xmlns:a16="http://schemas.microsoft.com/office/drawing/2014/main" id="{03A6F394-3DE0-BF05-BD64-E621FC3AC879}"/>
              </a:ext>
            </a:extLst>
          </p:cNvPr>
          <p:cNvPicPr>
            <a:picLocks noChangeAspect="1"/>
          </p:cNvPicPr>
          <p:nvPr/>
        </p:nvPicPr>
        <p:blipFill>
          <a:blip r:embed="rId3"/>
          <a:srcRect t="7030"/>
          <a:stretch>
            <a:fillRect/>
          </a:stretch>
        </p:blipFill>
        <p:spPr>
          <a:xfrm>
            <a:off x="2033020" y="5117721"/>
            <a:ext cx="8125959" cy="965367"/>
          </a:xfrm>
          <a:prstGeom prst="rect">
            <a:avLst/>
          </a:prstGeom>
        </p:spPr>
      </p:pic>
    </p:spTree>
    <p:extLst>
      <p:ext uri="{BB962C8B-B14F-4D97-AF65-F5344CB8AC3E}">
        <p14:creationId xmlns:p14="http://schemas.microsoft.com/office/powerpoint/2010/main" val="143805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B902D-8BCF-87A8-65D4-4F437F383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224E0-1622-3ACA-FBD3-D84B6A24B087}"/>
              </a:ext>
            </a:extLst>
          </p:cNvPr>
          <p:cNvSpPr>
            <a:spLocks noGrp="1"/>
          </p:cNvSpPr>
          <p:nvPr>
            <p:ph type="title"/>
          </p:nvPr>
        </p:nvSpPr>
        <p:spPr/>
        <p:txBody>
          <a:bodyPr/>
          <a:lstStyle/>
          <a:p>
            <a:r>
              <a:rPr lang="en-US"/>
              <a:t>2. </a:t>
            </a:r>
            <a:r>
              <a:rPr lang="en-US">
                <a:cs typeface="K2D" panose="00000500000000000000" pitchFamily="2" charset="-34"/>
              </a:rPr>
              <a:t>Nội dung thực tập</a:t>
            </a:r>
            <a:endParaRPr lang="en-US"/>
          </a:p>
        </p:txBody>
      </p:sp>
      <p:sp>
        <p:nvSpPr>
          <p:cNvPr id="8" name="Hộp Văn bản 7">
            <a:extLst>
              <a:ext uri="{FF2B5EF4-FFF2-40B4-BE49-F238E27FC236}">
                <a16:creationId xmlns:a16="http://schemas.microsoft.com/office/drawing/2014/main" id="{57420335-01C6-78BD-E0A2-587105B47AD1}"/>
              </a:ext>
            </a:extLst>
          </p:cNvPr>
          <p:cNvSpPr txBox="1"/>
          <p:nvPr/>
        </p:nvSpPr>
        <p:spPr>
          <a:xfrm>
            <a:off x="838202" y="2010626"/>
            <a:ext cx="10515600" cy="4154984"/>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8163" algn="just"/>
            <a:r>
              <a:rPr lang="vi-VN"/>
              <a:t>Ư</a:t>
            </a:r>
            <a:r>
              <a:rPr lang="en-US"/>
              <a:t>u điểm</a:t>
            </a:r>
          </a:p>
          <a:p>
            <a:pPr indent="538163" algn="just"/>
            <a:r>
              <a:rPr lang="en-US"/>
              <a:t>- </a:t>
            </a:r>
            <a:r>
              <a:rPr lang="vi-VN"/>
              <a:t>Hỗ trợ ngôn ngữ tiếng Việt (vi-VN)</a:t>
            </a:r>
            <a:endParaRPr lang="en-US"/>
          </a:p>
          <a:p>
            <a:pPr indent="538163" algn="just"/>
            <a:r>
              <a:rPr lang="en-US"/>
              <a:t>- </a:t>
            </a:r>
            <a:r>
              <a:rPr lang="vi-VN"/>
              <a:t>Hỗ trợ cả quét từ file ảnh và camera</a:t>
            </a:r>
            <a:r>
              <a:rPr lang="en-US"/>
              <a:t>, tự </a:t>
            </a:r>
            <a:r>
              <a:rPr lang="vi-VN"/>
              <a:t>động điền thông tin vào biểu mẫu.</a:t>
            </a:r>
          </a:p>
          <a:p>
            <a:pPr indent="538163" algn="just"/>
            <a:r>
              <a:rPr lang="en-US"/>
              <a:t>- </a:t>
            </a:r>
            <a:r>
              <a:rPr lang="vi-VN"/>
              <a:t>Tích hợp thời gian thực (điền giờ, phút, ngày, tháng, năm)</a:t>
            </a:r>
            <a:endParaRPr lang="en-US"/>
          </a:p>
          <a:p>
            <a:pPr indent="538163" algn="just"/>
            <a:r>
              <a:rPr lang="en-US"/>
              <a:t>- </a:t>
            </a:r>
            <a:r>
              <a:rPr lang="vi-VN"/>
              <a:t>Code xử lý lỗi toàn diện, từ việc không tìm thấy ô nhập liệu, không hỗ trợ API, đến lỗi khi quét mã QR hoặc truy cập camera.</a:t>
            </a:r>
          </a:p>
          <a:p>
            <a:pPr indent="538163" algn="just"/>
            <a:r>
              <a:rPr lang="en-US"/>
              <a:t>- </a:t>
            </a:r>
            <a:r>
              <a:rPr lang="vi-VN"/>
              <a:t>Cung cấp thông báo rõ ràng giúp người dùng và lập trình viên dễ dàng xác định vấn đề.</a:t>
            </a:r>
          </a:p>
          <a:p>
            <a:pPr algn="just"/>
            <a:endParaRPr lang="en-US"/>
          </a:p>
          <a:p>
            <a:pPr indent="538163" algn="just"/>
            <a:endParaRPr lang="vi-VN"/>
          </a:p>
        </p:txBody>
      </p:sp>
      <p:sp>
        <p:nvSpPr>
          <p:cNvPr id="3" name="Hộp Văn bản 2">
            <a:extLst>
              <a:ext uri="{FF2B5EF4-FFF2-40B4-BE49-F238E27FC236}">
                <a16:creationId xmlns:a16="http://schemas.microsoft.com/office/drawing/2014/main" id="{96944449-2A9D-F037-22FF-BE6D1DA5BBB8}"/>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2.4 </a:t>
            </a:r>
            <a:r>
              <a:rPr lang="en-US" sz="3600"/>
              <a:t>Kiểm tra và đánh giá</a:t>
            </a:r>
          </a:p>
        </p:txBody>
      </p:sp>
    </p:spTree>
    <p:extLst>
      <p:ext uri="{BB962C8B-B14F-4D97-AF65-F5344CB8AC3E}">
        <p14:creationId xmlns:p14="http://schemas.microsoft.com/office/powerpoint/2010/main" val="403758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F65CB-96CF-6C02-6A4C-6693FC48A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858CE-76A6-43EF-670F-103467FCB0B4}"/>
              </a:ext>
            </a:extLst>
          </p:cNvPr>
          <p:cNvSpPr>
            <a:spLocks noGrp="1"/>
          </p:cNvSpPr>
          <p:nvPr>
            <p:ph type="title"/>
          </p:nvPr>
        </p:nvSpPr>
        <p:spPr/>
        <p:txBody>
          <a:bodyPr/>
          <a:lstStyle/>
          <a:p>
            <a:r>
              <a:rPr lang="en-US"/>
              <a:t>2. </a:t>
            </a:r>
            <a:r>
              <a:rPr lang="en-US">
                <a:cs typeface="K2D" panose="00000500000000000000" pitchFamily="2" charset="-34"/>
              </a:rPr>
              <a:t>Nội dung thực tập</a:t>
            </a:r>
            <a:endParaRPr lang="en-US"/>
          </a:p>
        </p:txBody>
      </p:sp>
      <p:sp>
        <p:nvSpPr>
          <p:cNvPr id="8" name="Hộp Văn bản 7">
            <a:extLst>
              <a:ext uri="{FF2B5EF4-FFF2-40B4-BE49-F238E27FC236}">
                <a16:creationId xmlns:a16="http://schemas.microsoft.com/office/drawing/2014/main" id="{DDCBECDA-4ACE-DA17-D4B8-7B3BF88DCA81}"/>
              </a:ext>
            </a:extLst>
          </p:cNvPr>
          <p:cNvSpPr txBox="1"/>
          <p:nvPr/>
        </p:nvSpPr>
        <p:spPr>
          <a:xfrm>
            <a:off x="838202" y="2010626"/>
            <a:ext cx="10515600" cy="2677656"/>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8163" algn="just"/>
            <a:r>
              <a:rPr lang="en-US"/>
              <a:t>Hạn chế</a:t>
            </a:r>
          </a:p>
          <a:p>
            <a:pPr indent="538163" algn="just"/>
            <a:r>
              <a:rPr lang="en-US"/>
              <a:t>- </a:t>
            </a:r>
            <a:r>
              <a:rPr lang="vi-VN"/>
              <a:t>Tính toán tuổi trong parseQRData có thể không chính xác nếu ngày sinh không đúng định dạng hoặc thiếu thông tin.</a:t>
            </a:r>
          </a:p>
          <a:p>
            <a:pPr indent="538163" algn="just"/>
            <a:r>
              <a:rPr lang="en-US"/>
              <a:t>- </a:t>
            </a:r>
            <a:r>
              <a:rPr lang="vi-VN"/>
              <a:t>Chưa hỗ trợ đa ngôn ngữ hoặc cấu hình linh hoạt cho các trường hợp sử dụng khác nhau.</a:t>
            </a:r>
          </a:p>
          <a:p>
            <a:pPr indent="538163" algn="just"/>
            <a:r>
              <a:rPr lang="en-US"/>
              <a:t>- Chưa kết nối được cơ sở dữ liệu</a:t>
            </a:r>
          </a:p>
          <a:p>
            <a:pPr indent="538163" algn="just"/>
            <a:endParaRPr lang="vi-VN"/>
          </a:p>
        </p:txBody>
      </p:sp>
      <p:sp>
        <p:nvSpPr>
          <p:cNvPr id="3" name="Hộp Văn bản 2">
            <a:extLst>
              <a:ext uri="{FF2B5EF4-FFF2-40B4-BE49-F238E27FC236}">
                <a16:creationId xmlns:a16="http://schemas.microsoft.com/office/drawing/2014/main" id="{DD81A0D7-AA0D-C1DB-5315-0CA62FD2AE77}"/>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2.4 </a:t>
            </a:r>
            <a:r>
              <a:rPr lang="en-US" sz="3600"/>
              <a:t>Kiểm tra và đánh giá</a:t>
            </a:r>
          </a:p>
        </p:txBody>
      </p:sp>
    </p:spTree>
    <p:extLst>
      <p:ext uri="{BB962C8B-B14F-4D97-AF65-F5344CB8AC3E}">
        <p14:creationId xmlns:p14="http://schemas.microsoft.com/office/powerpoint/2010/main" val="85418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B5733-06FB-073E-2EC0-E8CB4B70E8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81E12-E6EA-CCA4-136C-400633ED79E6}"/>
              </a:ext>
            </a:extLst>
          </p:cNvPr>
          <p:cNvSpPr>
            <a:spLocks noGrp="1"/>
          </p:cNvSpPr>
          <p:nvPr>
            <p:ph type="title"/>
          </p:nvPr>
        </p:nvSpPr>
        <p:spPr/>
        <p:txBody>
          <a:bodyPr/>
          <a:lstStyle/>
          <a:p>
            <a:r>
              <a:rPr lang="en-US"/>
              <a:t>3. Demo</a:t>
            </a:r>
          </a:p>
        </p:txBody>
      </p:sp>
      <p:pic>
        <p:nvPicPr>
          <p:cNvPr id="6" name="Hình ảnh 5">
            <a:extLst>
              <a:ext uri="{FF2B5EF4-FFF2-40B4-BE49-F238E27FC236}">
                <a16:creationId xmlns:a16="http://schemas.microsoft.com/office/drawing/2014/main" id="{C3C2BE2D-AE42-493B-18D8-3729D78251E0}"/>
              </a:ext>
            </a:extLst>
          </p:cNvPr>
          <p:cNvPicPr>
            <a:picLocks noChangeAspect="1"/>
          </p:cNvPicPr>
          <p:nvPr/>
        </p:nvPicPr>
        <p:blipFill>
          <a:blip r:embed="rId3"/>
          <a:stretch>
            <a:fillRect/>
          </a:stretch>
        </p:blipFill>
        <p:spPr>
          <a:xfrm>
            <a:off x="696555" y="1160361"/>
            <a:ext cx="3354772" cy="5147841"/>
          </a:xfrm>
          <a:prstGeom prst="rect">
            <a:avLst/>
          </a:prstGeom>
        </p:spPr>
      </p:pic>
      <p:pic>
        <p:nvPicPr>
          <p:cNvPr id="9" name="Hình ảnh 8">
            <a:extLst>
              <a:ext uri="{FF2B5EF4-FFF2-40B4-BE49-F238E27FC236}">
                <a16:creationId xmlns:a16="http://schemas.microsoft.com/office/drawing/2014/main" id="{CDF98F7F-16A8-DC25-DB62-44C3DF759C19}"/>
              </a:ext>
            </a:extLst>
          </p:cNvPr>
          <p:cNvPicPr>
            <a:picLocks noChangeAspect="1"/>
          </p:cNvPicPr>
          <p:nvPr/>
        </p:nvPicPr>
        <p:blipFill>
          <a:blip r:embed="rId4"/>
          <a:stretch>
            <a:fillRect/>
          </a:stretch>
        </p:blipFill>
        <p:spPr>
          <a:xfrm>
            <a:off x="4236398" y="1160360"/>
            <a:ext cx="3274179" cy="5147841"/>
          </a:xfrm>
          <a:prstGeom prst="rect">
            <a:avLst/>
          </a:prstGeom>
        </p:spPr>
      </p:pic>
      <p:pic>
        <p:nvPicPr>
          <p:cNvPr id="11" name="Hình ảnh 10">
            <a:extLst>
              <a:ext uri="{FF2B5EF4-FFF2-40B4-BE49-F238E27FC236}">
                <a16:creationId xmlns:a16="http://schemas.microsoft.com/office/drawing/2014/main" id="{5944E69E-07FD-58A4-E485-8739E7FF8357}"/>
              </a:ext>
            </a:extLst>
          </p:cNvPr>
          <p:cNvPicPr>
            <a:picLocks noChangeAspect="1"/>
          </p:cNvPicPr>
          <p:nvPr/>
        </p:nvPicPr>
        <p:blipFill>
          <a:blip r:embed="rId5"/>
          <a:stretch>
            <a:fillRect/>
          </a:stretch>
        </p:blipFill>
        <p:spPr>
          <a:xfrm>
            <a:off x="7695648" y="1160359"/>
            <a:ext cx="3658152" cy="5147842"/>
          </a:xfrm>
          <a:prstGeom prst="rect">
            <a:avLst/>
          </a:prstGeom>
        </p:spPr>
      </p:pic>
    </p:spTree>
    <p:extLst>
      <p:ext uri="{BB962C8B-B14F-4D97-AF65-F5344CB8AC3E}">
        <p14:creationId xmlns:p14="http://schemas.microsoft.com/office/powerpoint/2010/main" val="237685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p:nvPr>
        </p:nvSpPr>
        <p:spPr/>
        <p:txBody>
          <a:bodyPr/>
          <a:lstStyle/>
          <a:p>
            <a:r>
              <a:rPr lang="en-US"/>
              <a:t>CÁM ƠN</a:t>
            </a:r>
          </a:p>
        </p:txBody>
      </p:sp>
      <p:sp>
        <p:nvSpPr>
          <p:cNvPr id="3" name="Subtitle 2">
            <a:extLst>
              <a:ext uri="{FF2B5EF4-FFF2-40B4-BE49-F238E27FC236}">
                <a16:creationId xmlns:a16="http://schemas.microsoft.com/office/drawing/2014/main" id="{E3DE8CBC-CC0F-41DD-9762-03FD26D3B012}"/>
              </a:ext>
            </a:extLst>
          </p:cNvPr>
          <p:cNvSpPr>
            <a:spLocks noGrp="1"/>
          </p:cNvSpPr>
          <p:nvPr>
            <p:ph type="subTitle" idx="1"/>
          </p:nvPr>
        </p:nvSpPr>
        <p:spPr/>
        <p:txBody>
          <a:bodyPr/>
          <a:lstStyle/>
          <a:p>
            <a:r>
              <a:rPr lang="en-US"/>
              <a:t>Thank you</a:t>
            </a:r>
          </a:p>
        </p:txBody>
      </p:sp>
    </p:spTree>
    <p:extLst>
      <p:ext uri="{BB962C8B-B14F-4D97-AF65-F5344CB8AC3E}">
        <p14:creationId xmlns:p14="http://schemas.microsoft.com/office/powerpoint/2010/main" val="1316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2E974B-7943-C678-90E9-D3F9E566DEE4}"/>
              </a:ext>
            </a:extLst>
          </p:cNvPr>
          <p:cNvSpPr txBox="1">
            <a:spLocks/>
          </p:cNvSpPr>
          <p:nvPr/>
        </p:nvSpPr>
        <p:spPr>
          <a:xfrm>
            <a:off x="493143" y="1271709"/>
            <a:ext cx="11205713" cy="747002"/>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b="1" i="0" kern="1200" baseline="0">
                <a:solidFill>
                  <a:srgbClr val="1F5CA9"/>
                </a:solidFill>
                <a:latin typeface="K2D" panose="00000500000000000000" pitchFamily="2" charset="-34"/>
                <a:ea typeface="+mj-ea"/>
                <a:cs typeface="+mj-cs"/>
              </a:defRPr>
            </a:lvl1pPr>
          </a:lstStyle>
          <a:p>
            <a:pPr algn="ctr"/>
            <a:r>
              <a:rPr lang="en-US" sz="5000">
                <a:cs typeface="K2D" panose="00000500000000000000" pitchFamily="2" charset="-34"/>
              </a:rPr>
              <a:t>NỘI DUNG</a:t>
            </a:r>
          </a:p>
        </p:txBody>
      </p:sp>
      <p:grpSp>
        <p:nvGrpSpPr>
          <p:cNvPr id="13" name="Nhóm 12">
            <a:extLst>
              <a:ext uri="{FF2B5EF4-FFF2-40B4-BE49-F238E27FC236}">
                <a16:creationId xmlns:a16="http://schemas.microsoft.com/office/drawing/2014/main" id="{6771D8CF-8773-C526-E9B5-FACB93951CC2}"/>
              </a:ext>
            </a:extLst>
          </p:cNvPr>
          <p:cNvGrpSpPr/>
          <p:nvPr/>
        </p:nvGrpSpPr>
        <p:grpSpPr>
          <a:xfrm>
            <a:off x="1699265" y="2606061"/>
            <a:ext cx="3561475" cy="629828"/>
            <a:chOff x="1912625" y="2744591"/>
            <a:chExt cx="3561475" cy="629828"/>
          </a:xfrm>
        </p:grpSpPr>
        <p:sp>
          <p:nvSpPr>
            <p:cNvPr id="8" name="Subtitle 2">
              <a:extLst>
                <a:ext uri="{FF2B5EF4-FFF2-40B4-BE49-F238E27FC236}">
                  <a16:creationId xmlns:a16="http://schemas.microsoft.com/office/drawing/2014/main" id="{0B2E4C65-6E91-2AF4-D123-6AB56FAB716F}"/>
                </a:ext>
              </a:extLst>
            </p:cNvPr>
            <p:cNvSpPr txBox="1">
              <a:spLocks/>
            </p:cNvSpPr>
            <p:nvPr/>
          </p:nvSpPr>
          <p:spPr>
            <a:xfrm>
              <a:off x="2246513" y="2744591"/>
              <a:ext cx="3227587" cy="629828"/>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baseline="0">
                  <a:solidFill>
                    <a:srgbClr val="0070C0"/>
                  </a:solidFill>
                  <a:latin typeface="Readex Pro Deca" pitchFamily="2" charset="-78"/>
                  <a:ea typeface="+mn-ea"/>
                  <a:cs typeface="Readex Pro Deca"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Deca" pitchFamily="2" charset="-78"/>
                  <a:ea typeface="+mn-ea"/>
                  <a:cs typeface="Readex Pro Deca"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Deca" pitchFamily="2" charset="-78"/>
                  <a:ea typeface="+mn-ea"/>
                  <a:cs typeface="Readex Pro Deca"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Deca" pitchFamily="2" charset="-78"/>
                  <a:ea typeface="+mn-ea"/>
                  <a:cs typeface="Readex Pro Deca"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Deca" pitchFamily="2" charset="-78"/>
                  <a:ea typeface="+mn-ea"/>
                  <a:cs typeface="Readex Pro Deca"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latin typeface="K2D" panose="00000500000000000000" pitchFamily="2" charset="-34"/>
                  <a:cs typeface="K2D" panose="00000500000000000000" pitchFamily="2" charset="-34"/>
                </a:rPr>
                <a:t>- Tổng quan về Trung tâm Công nghệ Phần mềm</a:t>
              </a:r>
            </a:p>
          </p:txBody>
        </p:sp>
        <p:sp>
          <p:nvSpPr>
            <p:cNvPr id="6" name="Oval 25">
              <a:extLst>
                <a:ext uri="{FF2B5EF4-FFF2-40B4-BE49-F238E27FC236}">
                  <a16:creationId xmlns:a16="http://schemas.microsoft.com/office/drawing/2014/main" id="{3D4A60A4-EEBD-F3BC-45AC-4AA9447D87F5}"/>
                </a:ext>
              </a:extLst>
            </p:cNvPr>
            <p:cNvSpPr/>
            <p:nvPr/>
          </p:nvSpPr>
          <p:spPr>
            <a:xfrm>
              <a:off x="1912625" y="2744591"/>
              <a:ext cx="333888" cy="393539"/>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K2D" panose="00000500000000000000" pitchFamily="2" charset="-34"/>
                  <a:cs typeface="K2D" pitchFamily="2" charset="-34"/>
                </a:rPr>
                <a:t>1</a:t>
              </a:r>
              <a:endParaRPr lang="en-VN" b="1">
                <a:latin typeface="K2D" panose="00000500000000000000" pitchFamily="2" charset="-34"/>
                <a:cs typeface="K2D" pitchFamily="2" charset="-34"/>
              </a:endParaRPr>
            </a:p>
          </p:txBody>
        </p:sp>
      </p:grpSp>
      <p:grpSp>
        <p:nvGrpSpPr>
          <p:cNvPr id="17" name="Nhóm 16">
            <a:extLst>
              <a:ext uri="{FF2B5EF4-FFF2-40B4-BE49-F238E27FC236}">
                <a16:creationId xmlns:a16="http://schemas.microsoft.com/office/drawing/2014/main" id="{03289161-2359-F209-0678-CC043F73616D}"/>
              </a:ext>
            </a:extLst>
          </p:cNvPr>
          <p:cNvGrpSpPr/>
          <p:nvPr/>
        </p:nvGrpSpPr>
        <p:grpSpPr>
          <a:xfrm>
            <a:off x="6931260" y="2606061"/>
            <a:ext cx="3561475" cy="629828"/>
            <a:chOff x="1912625" y="2744591"/>
            <a:chExt cx="3561475" cy="629828"/>
          </a:xfrm>
        </p:grpSpPr>
        <p:sp>
          <p:nvSpPr>
            <p:cNvPr id="21" name="Subtitle 2">
              <a:extLst>
                <a:ext uri="{FF2B5EF4-FFF2-40B4-BE49-F238E27FC236}">
                  <a16:creationId xmlns:a16="http://schemas.microsoft.com/office/drawing/2014/main" id="{AA33B6EB-1BC3-1844-C97D-CEF068F398C3}"/>
                </a:ext>
              </a:extLst>
            </p:cNvPr>
            <p:cNvSpPr txBox="1">
              <a:spLocks/>
            </p:cNvSpPr>
            <p:nvPr/>
          </p:nvSpPr>
          <p:spPr>
            <a:xfrm>
              <a:off x="2246513" y="2744591"/>
              <a:ext cx="3227587" cy="629828"/>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baseline="0">
                  <a:solidFill>
                    <a:srgbClr val="0070C0"/>
                  </a:solidFill>
                  <a:latin typeface="Readex Pro Deca" pitchFamily="2" charset="-78"/>
                  <a:ea typeface="+mn-ea"/>
                  <a:cs typeface="Readex Pro Deca"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Deca" pitchFamily="2" charset="-78"/>
                  <a:ea typeface="+mn-ea"/>
                  <a:cs typeface="Readex Pro Deca"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Deca" pitchFamily="2" charset="-78"/>
                  <a:ea typeface="+mn-ea"/>
                  <a:cs typeface="Readex Pro Deca"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Deca" pitchFamily="2" charset="-78"/>
                  <a:ea typeface="+mn-ea"/>
                  <a:cs typeface="Readex Pro Deca"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Deca" pitchFamily="2" charset="-78"/>
                  <a:ea typeface="+mn-ea"/>
                  <a:cs typeface="Readex Pro Deca"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a:latin typeface="K2D" panose="00000500000000000000" pitchFamily="2" charset="-34"/>
                  <a:cs typeface="K2D" panose="00000500000000000000" pitchFamily="2" charset="-34"/>
                </a:rPr>
                <a:t>- Nội dung thực tập</a:t>
              </a:r>
            </a:p>
          </p:txBody>
        </p:sp>
        <p:sp>
          <p:nvSpPr>
            <p:cNvPr id="28" name="Oval 25">
              <a:extLst>
                <a:ext uri="{FF2B5EF4-FFF2-40B4-BE49-F238E27FC236}">
                  <a16:creationId xmlns:a16="http://schemas.microsoft.com/office/drawing/2014/main" id="{D463DF69-8BF4-510A-4DBE-EC51FD07CF22}"/>
                </a:ext>
              </a:extLst>
            </p:cNvPr>
            <p:cNvSpPr/>
            <p:nvPr/>
          </p:nvSpPr>
          <p:spPr>
            <a:xfrm>
              <a:off x="1912625" y="2744591"/>
              <a:ext cx="333888" cy="393539"/>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K2D" panose="00000500000000000000" pitchFamily="2" charset="-34"/>
                  <a:cs typeface="K2D" pitchFamily="2" charset="-34"/>
                </a:rPr>
                <a:t>2</a:t>
              </a:r>
              <a:endParaRPr lang="en-VN" b="1">
                <a:latin typeface="K2D" panose="00000500000000000000" pitchFamily="2" charset="-34"/>
                <a:cs typeface="K2D" pitchFamily="2" charset="-34"/>
              </a:endParaRPr>
            </a:p>
          </p:txBody>
        </p:sp>
      </p:grpSp>
      <p:grpSp>
        <p:nvGrpSpPr>
          <p:cNvPr id="29" name="Nhóm 28">
            <a:extLst>
              <a:ext uri="{FF2B5EF4-FFF2-40B4-BE49-F238E27FC236}">
                <a16:creationId xmlns:a16="http://schemas.microsoft.com/office/drawing/2014/main" id="{107E335D-9356-A923-422F-5E8C44672CAC}"/>
              </a:ext>
            </a:extLst>
          </p:cNvPr>
          <p:cNvGrpSpPr/>
          <p:nvPr/>
        </p:nvGrpSpPr>
        <p:grpSpPr>
          <a:xfrm>
            <a:off x="5408739" y="3989451"/>
            <a:ext cx="1374519" cy="629828"/>
            <a:chOff x="1912625" y="2744591"/>
            <a:chExt cx="1374519" cy="629828"/>
          </a:xfrm>
        </p:grpSpPr>
        <p:sp>
          <p:nvSpPr>
            <p:cNvPr id="30" name="Subtitle 2">
              <a:extLst>
                <a:ext uri="{FF2B5EF4-FFF2-40B4-BE49-F238E27FC236}">
                  <a16:creationId xmlns:a16="http://schemas.microsoft.com/office/drawing/2014/main" id="{3286FA24-5313-FA63-20CD-A7BC2172EA7C}"/>
                </a:ext>
              </a:extLst>
            </p:cNvPr>
            <p:cNvSpPr txBox="1">
              <a:spLocks/>
            </p:cNvSpPr>
            <p:nvPr/>
          </p:nvSpPr>
          <p:spPr>
            <a:xfrm>
              <a:off x="2246513" y="2744591"/>
              <a:ext cx="1040631" cy="629828"/>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baseline="0">
                  <a:solidFill>
                    <a:srgbClr val="0070C0"/>
                  </a:solidFill>
                  <a:latin typeface="Readex Pro Deca" pitchFamily="2" charset="-78"/>
                  <a:ea typeface="+mn-ea"/>
                  <a:cs typeface="Readex Pro Deca"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Deca" pitchFamily="2" charset="-78"/>
                  <a:ea typeface="+mn-ea"/>
                  <a:cs typeface="Readex Pro Deca"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Deca" pitchFamily="2" charset="-78"/>
                  <a:ea typeface="+mn-ea"/>
                  <a:cs typeface="Readex Pro Deca"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Deca" pitchFamily="2" charset="-78"/>
                  <a:ea typeface="+mn-ea"/>
                  <a:cs typeface="Readex Pro Deca"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Deca" pitchFamily="2" charset="-78"/>
                  <a:ea typeface="+mn-ea"/>
                  <a:cs typeface="Readex Pro Deca"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a:latin typeface="K2D" panose="00000500000000000000" pitchFamily="2" charset="-34"/>
                  <a:cs typeface="K2D" panose="00000500000000000000" pitchFamily="2" charset="-34"/>
                </a:rPr>
                <a:t>- Demo</a:t>
              </a:r>
            </a:p>
          </p:txBody>
        </p:sp>
        <p:sp>
          <p:nvSpPr>
            <p:cNvPr id="31" name="Oval 25">
              <a:extLst>
                <a:ext uri="{FF2B5EF4-FFF2-40B4-BE49-F238E27FC236}">
                  <a16:creationId xmlns:a16="http://schemas.microsoft.com/office/drawing/2014/main" id="{6957E6CC-ECB7-A2D8-11B8-DFA9C1FAEC3D}"/>
                </a:ext>
              </a:extLst>
            </p:cNvPr>
            <p:cNvSpPr/>
            <p:nvPr/>
          </p:nvSpPr>
          <p:spPr>
            <a:xfrm>
              <a:off x="1912625" y="2744591"/>
              <a:ext cx="333888" cy="393539"/>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K2D" panose="00000500000000000000" pitchFamily="2" charset="-34"/>
                  <a:cs typeface="K2D" pitchFamily="2" charset="-34"/>
                </a:rPr>
                <a:t>3</a:t>
              </a:r>
              <a:endParaRPr lang="en-VN" b="1">
                <a:latin typeface="K2D" panose="00000500000000000000" pitchFamily="2" charset="-34"/>
                <a:cs typeface="K2D" pitchFamily="2" charset="-34"/>
              </a:endParaRPr>
            </a:p>
          </p:txBody>
        </p:sp>
      </p:grpSp>
    </p:spTree>
    <p:extLst>
      <p:ext uri="{BB962C8B-B14F-4D97-AF65-F5344CB8AC3E}">
        <p14:creationId xmlns:p14="http://schemas.microsoft.com/office/powerpoint/2010/main" val="2180917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DEDD8-A50B-E644-2129-256D7288D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16D06-4C96-EC6F-23D2-7886B72B9BAA}"/>
              </a:ext>
            </a:extLst>
          </p:cNvPr>
          <p:cNvSpPr>
            <a:spLocks noGrp="1"/>
          </p:cNvSpPr>
          <p:nvPr>
            <p:ph type="title"/>
          </p:nvPr>
        </p:nvSpPr>
        <p:spPr/>
        <p:txBody>
          <a:bodyPr/>
          <a:lstStyle/>
          <a:p>
            <a:r>
              <a:rPr lang="en-US"/>
              <a:t>1. </a:t>
            </a:r>
            <a:r>
              <a:rPr lang="en-US">
                <a:cs typeface="K2D" panose="00000500000000000000" pitchFamily="2" charset="-34"/>
              </a:rPr>
              <a:t>Tổng quan về Trung tâm Công nghệ Phần mềm</a:t>
            </a:r>
            <a:r>
              <a:rPr lang="en-US"/>
              <a:t> </a:t>
            </a:r>
          </a:p>
        </p:txBody>
      </p:sp>
      <p:sp>
        <p:nvSpPr>
          <p:cNvPr id="8" name="Hộp Văn bản 7">
            <a:extLst>
              <a:ext uri="{FF2B5EF4-FFF2-40B4-BE49-F238E27FC236}">
                <a16:creationId xmlns:a16="http://schemas.microsoft.com/office/drawing/2014/main" id="{9304646D-0B09-0647-4AC8-5980978EBE11}"/>
              </a:ext>
            </a:extLst>
          </p:cNvPr>
          <p:cNvSpPr txBox="1"/>
          <p:nvPr/>
        </p:nvSpPr>
        <p:spPr>
          <a:xfrm>
            <a:off x="838202" y="2010626"/>
            <a:ext cx="10515600" cy="461665"/>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a:t>Thành lập vào tháng 3 năm 2001</a:t>
            </a:r>
          </a:p>
        </p:txBody>
      </p:sp>
      <p:sp>
        <p:nvSpPr>
          <p:cNvPr id="4" name="Hộp Văn bản 3">
            <a:extLst>
              <a:ext uri="{FF2B5EF4-FFF2-40B4-BE49-F238E27FC236}">
                <a16:creationId xmlns:a16="http://schemas.microsoft.com/office/drawing/2014/main" id="{50902DEC-6794-5887-5437-6D09FA61A45D}"/>
              </a:ext>
            </a:extLst>
          </p:cNvPr>
          <p:cNvSpPr txBox="1"/>
          <p:nvPr/>
        </p:nvSpPr>
        <p:spPr>
          <a:xfrm>
            <a:off x="838202" y="3945197"/>
            <a:ext cx="10515598" cy="461665"/>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a:t>Phương châm: “Chất lượng là hàng đầu”</a:t>
            </a:r>
            <a:endParaRPr lang="vi-VN"/>
          </a:p>
        </p:txBody>
      </p:sp>
      <p:sp>
        <p:nvSpPr>
          <p:cNvPr id="5" name="Hộp Văn bản 4">
            <a:extLst>
              <a:ext uri="{FF2B5EF4-FFF2-40B4-BE49-F238E27FC236}">
                <a16:creationId xmlns:a16="http://schemas.microsoft.com/office/drawing/2014/main" id="{06D4FCB9-6C44-AD3B-85E8-6109A050124F}"/>
              </a:ext>
            </a:extLst>
          </p:cNvPr>
          <p:cNvSpPr txBox="1"/>
          <p:nvPr/>
        </p:nvSpPr>
        <p:spPr>
          <a:xfrm>
            <a:off x="838202" y="3300340"/>
            <a:ext cx="10515600" cy="461665"/>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a:t>Tên tiếng Anh: CanTho University Software Center (CUSC)</a:t>
            </a:r>
          </a:p>
        </p:txBody>
      </p:sp>
      <p:sp>
        <p:nvSpPr>
          <p:cNvPr id="16" name="Hộp Văn bản 15">
            <a:extLst>
              <a:ext uri="{FF2B5EF4-FFF2-40B4-BE49-F238E27FC236}">
                <a16:creationId xmlns:a16="http://schemas.microsoft.com/office/drawing/2014/main" id="{3F8B3579-EA7A-D8F1-C579-6B76E075B390}"/>
              </a:ext>
            </a:extLst>
          </p:cNvPr>
          <p:cNvSpPr txBox="1"/>
          <p:nvPr/>
        </p:nvSpPr>
        <p:spPr>
          <a:xfrm>
            <a:off x="838201" y="2655483"/>
            <a:ext cx="10515599" cy="461665"/>
          </a:xfrm>
          <a:prstGeom prst="rect">
            <a:avLst/>
          </a:prstGeom>
          <a:noFill/>
          <a:ln w="38100">
            <a:solidFill>
              <a:schemeClr val="bg1"/>
            </a:solidFill>
          </a:ln>
        </p:spPr>
        <p:txBody>
          <a:bodyPr wrap="square">
            <a:spAutoFit/>
          </a:bodyPr>
          <a:lstStyle>
            <a:defPPr>
              <a:defRPr lang="en-US"/>
            </a:defPPr>
            <a:lvl1pPr>
              <a:defRPr sz="2400" b="1">
                <a:solidFill>
                  <a:srgbClr val="1F5CAA"/>
                </a:solidFill>
                <a:latin typeface="K2D" panose="00000500000000000000" pitchFamily="2" charset="-34"/>
                <a:cs typeface="K2D" panose="00000500000000000000" pitchFamily="2" charset="-34"/>
              </a:defRPr>
            </a:lvl1pPr>
          </a:lstStyle>
          <a:p>
            <a:r>
              <a:rPr lang="en-US"/>
              <a:t>Tên tiếng Việt: Trung tâm Công nghệ phần mềm Trường Đại học Cần Thơ</a:t>
            </a:r>
          </a:p>
        </p:txBody>
      </p:sp>
      <p:sp>
        <p:nvSpPr>
          <p:cNvPr id="3" name="Hộp Văn bản 2">
            <a:extLst>
              <a:ext uri="{FF2B5EF4-FFF2-40B4-BE49-F238E27FC236}">
                <a16:creationId xmlns:a16="http://schemas.microsoft.com/office/drawing/2014/main" id="{94859218-9551-1972-458B-423E17C5248C}"/>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1.1 Giới thiệu</a:t>
            </a:r>
          </a:p>
        </p:txBody>
      </p:sp>
    </p:spTree>
    <p:extLst>
      <p:ext uri="{BB962C8B-B14F-4D97-AF65-F5344CB8AC3E}">
        <p14:creationId xmlns:p14="http://schemas.microsoft.com/office/powerpoint/2010/main" val="343646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42DEB-4F19-3F84-7EEB-8C9FC4553C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17CC2-676F-0F3E-274E-50FF70DB68CD}"/>
              </a:ext>
            </a:extLst>
          </p:cNvPr>
          <p:cNvSpPr>
            <a:spLocks noGrp="1"/>
          </p:cNvSpPr>
          <p:nvPr>
            <p:ph type="title"/>
          </p:nvPr>
        </p:nvSpPr>
        <p:spPr/>
        <p:txBody>
          <a:bodyPr/>
          <a:lstStyle/>
          <a:p>
            <a:r>
              <a:rPr lang="en-US"/>
              <a:t>1. </a:t>
            </a:r>
            <a:r>
              <a:rPr lang="en-US">
                <a:cs typeface="K2D" panose="00000500000000000000" pitchFamily="2" charset="-34"/>
              </a:rPr>
              <a:t>Tổng quan về Trung tâm Công nghệ Phần mềm</a:t>
            </a:r>
            <a:r>
              <a:rPr lang="en-US"/>
              <a:t> </a:t>
            </a:r>
          </a:p>
        </p:txBody>
      </p:sp>
      <p:pic>
        <p:nvPicPr>
          <p:cNvPr id="2050" name="Picture 2" descr="Về chúng tôi">
            <a:extLst>
              <a:ext uri="{FF2B5EF4-FFF2-40B4-BE49-F238E27FC236}">
                <a16:creationId xmlns:a16="http://schemas.microsoft.com/office/drawing/2014/main" id="{9E079EC7-D995-8036-D930-DD0DA75C5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807" y="1514001"/>
            <a:ext cx="7498386" cy="4762981"/>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46C5ADAB-1266-94B6-520A-44EB7C12988A}"/>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1.2 Lịch sử phát triển</a:t>
            </a:r>
          </a:p>
        </p:txBody>
      </p:sp>
    </p:spTree>
    <p:extLst>
      <p:ext uri="{BB962C8B-B14F-4D97-AF65-F5344CB8AC3E}">
        <p14:creationId xmlns:p14="http://schemas.microsoft.com/office/powerpoint/2010/main" val="329482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1DE1C-9816-5EDC-50CF-8A14AFE47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FFD6C-474B-7B5E-939E-9D326BFD15A7}"/>
              </a:ext>
            </a:extLst>
          </p:cNvPr>
          <p:cNvSpPr>
            <a:spLocks noGrp="1"/>
          </p:cNvSpPr>
          <p:nvPr>
            <p:ph type="title"/>
          </p:nvPr>
        </p:nvSpPr>
        <p:spPr/>
        <p:txBody>
          <a:bodyPr/>
          <a:lstStyle/>
          <a:p>
            <a:r>
              <a:rPr lang="en-US"/>
              <a:t>1. </a:t>
            </a:r>
            <a:r>
              <a:rPr lang="en-US">
                <a:cs typeface="K2D" panose="00000500000000000000" pitchFamily="2" charset="-34"/>
              </a:rPr>
              <a:t>Tổng quan về Trung tâm Công nghệ Phần mềm</a:t>
            </a:r>
            <a:r>
              <a:rPr lang="en-US"/>
              <a:t> </a:t>
            </a:r>
          </a:p>
        </p:txBody>
      </p:sp>
      <p:sp>
        <p:nvSpPr>
          <p:cNvPr id="8" name="Hộp Văn bản 7">
            <a:extLst>
              <a:ext uri="{FF2B5EF4-FFF2-40B4-BE49-F238E27FC236}">
                <a16:creationId xmlns:a16="http://schemas.microsoft.com/office/drawing/2014/main" id="{60F6FBD7-4FC8-8478-8A7D-3BE08B8B9CCF}"/>
              </a:ext>
            </a:extLst>
          </p:cNvPr>
          <p:cNvSpPr txBox="1"/>
          <p:nvPr/>
        </p:nvSpPr>
        <p:spPr>
          <a:xfrm>
            <a:off x="838202" y="2010626"/>
            <a:ext cx="10515600" cy="4093428"/>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1813" algn="just"/>
            <a:r>
              <a:rPr lang="en-US" sz="2000"/>
              <a:t>Năm 2012 Đạt danh hiệu Đơn vị đào tạo xuất sắc nhất của Tập đoàn Aptech.</a:t>
            </a:r>
          </a:p>
          <a:p>
            <a:pPr indent="531813" algn="just"/>
            <a:r>
              <a:rPr lang="en-US" sz="2000"/>
              <a:t>Năm 2013 Đạt danh hiệu Sao Khuê: Một cửa điện tử và dịch vụ công trực tuyến (CGATE).</a:t>
            </a:r>
          </a:p>
          <a:p>
            <a:pPr indent="531813" algn="just"/>
            <a:r>
              <a:rPr lang="en-US" sz="2000"/>
              <a:t>Năm 2014 Đạt danh hiệu Sao Khuê: Dịch vụ đào tạo CNTT. Đơn vị đào tạo xuất sắc và đơn vị đạt chất lượng đào tạo xuất sắc của Aptech.</a:t>
            </a:r>
          </a:p>
          <a:p>
            <a:pPr indent="531813" algn="just"/>
            <a:r>
              <a:rPr lang="en-US" sz="2000"/>
              <a:t>Năm 2015 Đạt danh hiệu Sao Khuê: Dịch vụ đào tạo Ứng dụng CNTT trong đổi mới phương pháp giảng dạy và an toàn an ninh thông tin.</a:t>
            </a:r>
          </a:p>
          <a:p>
            <a:pPr indent="531813" algn="just"/>
            <a:r>
              <a:rPr lang="en-US" sz="2000"/>
              <a:t>Năm 2015 Đạt danh hiệu Sao Khuê: Hệ thống thông tin tổng hợp báo cáo chỉ tiêu KT-XH (CUSC- SEDP).</a:t>
            </a:r>
          </a:p>
          <a:p>
            <a:pPr indent="531813" algn="just"/>
            <a:r>
              <a:rPr lang="en-US" sz="2000"/>
              <a:t>Năm 2015 thuộc Top 40 doanh nghiệp CNTT hàng đầu Việt Nam. Doanh nghiệp triển vọng trong lĩnh vực Outsourcing do VietnamITO chứng nhận.</a:t>
            </a:r>
          </a:p>
          <a:p>
            <a:pPr indent="531813" algn="just"/>
            <a:r>
              <a:rPr lang="en-US" sz="2000"/>
              <a:t>Năm 2016 Đạt Giải thưởng: "Quality Excellence Award” do Aptech trao tặng.</a:t>
            </a:r>
          </a:p>
          <a:p>
            <a:pPr indent="531813" algn="just"/>
            <a:r>
              <a:rPr lang="en-US" sz="2000"/>
              <a:t>Năm 2017 Đạt danh hiệu Sao Khuê: Dịch vụ đào tạo và chuẩn hóa năng lực CNTT.</a:t>
            </a:r>
          </a:p>
        </p:txBody>
      </p:sp>
      <p:sp>
        <p:nvSpPr>
          <p:cNvPr id="3" name="Hộp Văn bản 2">
            <a:extLst>
              <a:ext uri="{FF2B5EF4-FFF2-40B4-BE49-F238E27FC236}">
                <a16:creationId xmlns:a16="http://schemas.microsoft.com/office/drawing/2014/main" id="{844BA2B5-BBFC-9574-47D8-12534F56FFDF}"/>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1.3 Thành tựu</a:t>
            </a:r>
          </a:p>
        </p:txBody>
      </p:sp>
    </p:spTree>
    <p:extLst>
      <p:ext uri="{BB962C8B-B14F-4D97-AF65-F5344CB8AC3E}">
        <p14:creationId xmlns:p14="http://schemas.microsoft.com/office/powerpoint/2010/main" val="290410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29932-C5D3-5007-0F16-2C361A8EA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0D25E-AD25-C926-2421-2EE087A50D54}"/>
              </a:ext>
            </a:extLst>
          </p:cNvPr>
          <p:cNvSpPr>
            <a:spLocks noGrp="1"/>
          </p:cNvSpPr>
          <p:nvPr>
            <p:ph type="title"/>
          </p:nvPr>
        </p:nvSpPr>
        <p:spPr/>
        <p:txBody>
          <a:bodyPr/>
          <a:lstStyle/>
          <a:p>
            <a:r>
              <a:rPr lang="en-US"/>
              <a:t>1. </a:t>
            </a:r>
            <a:r>
              <a:rPr lang="en-US">
                <a:cs typeface="K2D" panose="00000500000000000000" pitchFamily="2" charset="-34"/>
              </a:rPr>
              <a:t>Tổng quan về Trung tâm Công nghệ Phần mềm</a:t>
            </a:r>
            <a:r>
              <a:rPr lang="en-US"/>
              <a:t> </a:t>
            </a:r>
          </a:p>
        </p:txBody>
      </p:sp>
      <p:sp>
        <p:nvSpPr>
          <p:cNvPr id="8" name="Hộp Văn bản 7">
            <a:extLst>
              <a:ext uri="{FF2B5EF4-FFF2-40B4-BE49-F238E27FC236}">
                <a16:creationId xmlns:a16="http://schemas.microsoft.com/office/drawing/2014/main" id="{8BB93480-8515-4FC8-7877-FC964F3F2593}"/>
              </a:ext>
            </a:extLst>
          </p:cNvPr>
          <p:cNvSpPr txBox="1"/>
          <p:nvPr/>
        </p:nvSpPr>
        <p:spPr>
          <a:xfrm>
            <a:off x="838202" y="2010626"/>
            <a:ext cx="10515600" cy="4154984"/>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1813" algn="just"/>
            <a:r>
              <a:rPr lang="en-US"/>
              <a:t>Tham gia phát triển một web cho phép người dùng nhập dữ liệu </a:t>
            </a:r>
            <a:br>
              <a:rPr lang="en-US"/>
            </a:br>
            <a:r>
              <a:rPr lang="en-US"/>
              <a:t>thông minh bằng giọng nói, xử lý và chỉnh sửa dữ liệu trích xuất. </a:t>
            </a:r>
            <a:br>
              <a:rPr lang="en-US"/>
            </a:br>
            <a:r>
              <a:rPr lang="en-US"/>
              <a:t>Ứng dụng sử dụng:</a:t>
            </a:r>
          </a:p>
          <a:p>
            <a:pPr indent="531813" algn="just"/>
            <a:r>
              <a:rPr lang="en-US"/>
              <a:t>- Công nghệ: HTML, CSS, JavaScript cho giao diện.</a:t>
            </a:r>
          </a:p>
          <a:p>
            <a:pPr indent="531813" algn="just"/>
            <a:r>
              <a:rPr lang="en-US"/>
              <a:t>- Tính năng: Tải lên mã QR bằng Camera hoặc bằng tệp, nhập dữ liệu bằng giọng nói, chỉnh sửa dữ liệu trích xuất, xuất kết quả dưới dạng tệp hoặc tích hợp với hệ thống quản lý dữ liệu.</a:t>
            </a:r>
          </a:p>
          <a:p>
            <a:pPr indent="531813" algn="just"/>
            <a:r>
              <a:rPr lang="en-US"/>
              <a:t>- Bảo mật: Áp dụng mã hóa dữ liệu truyền tải và xác thực người dùng để bảo vệ thông tin nhạy cảm.</a:t>
            </a:r>
          </a:p>
          <a:p>
            <a:pPr indent="531813" algn="just"/>
            <a:r>
              <a:rPr lang="en-US"/>
              <a:t>Quá trình phát triển giúp em làm quen với thiết kế giao diện người dùng trực quan và tích hợp API vào ứng dụng web.</a:t>
            </a:r>
          </a:p>
        </p:txBody>
      </p:sp>
      <p:sp>
        <p:nvSpPr>
          <p:cNvPr id="3" name="Hộp Văn bản 2">
            <a:extLst>
              <a:ext uri="{FF2B5EF4-FFF2-40B4-BE49-F238E27FC236}">
                <a16:creationId xmlns:a16="http://schemas.microsoft.com/office/drawing/2014/main" id="{721879A6-B1CC-FAAA-D56C-1A2898527EC6}"/>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1.3 Thành tựu</a:t>
            </a:r>
          </a:p>
        </p:txBody>
      </p:sp>
    </p:spTree>
    <p:extLst>
      <p:ext uri="{BB962C8B-B14F-4D97-AF65-F5344CB8AC3E}">
        <p14:creationId xmlns:p14="http://schemas.microsoft.com/office/powerpoint/2010/main" val="401309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4FEA3-68FC-2B7A-C85A-A6C7D2EBF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66D6B-4079-B33C-1126-768D50A81810}"/>
              </a:ext>
            </a:extLst>
          </p:cNvPr>
          <p:cNvSpPr>
            <a:spLocks noGrp="1"/>
          </p:cNvSpPr>
          <p:nvPr>
            <p:ph type="title"/>
          </p:nvPr>
        </p:nvSpPr>
        <p:spPr/>
        <p:txBody>
          <a:bodyPr/>
          <a:lstStyle/>
          <a:p>
            <a:r>
              <a:rPr lang="en-US"/>
              <a:t>2. </a:t>
            </a:r>
            <a:r>
              <a:rPr lang="en-US">
                <a:cs typeface="K2D" panose="00000500000000000000" pitchFamily="2" charset="-34"/>
              </a:rPr>
              <a:t>Nội dung thực tập</a:t>
            </a:r>
            <a:endParaRPr lang="en-US"/>
          </a:p>
        </p:txBody>
      </p:sp>
      <p:sp>
        <p:nvSpPr>
          <p:cNvPr id="8" name="Hộp Văn bản 7">
            <a:extLst>
              <a:ext uri="{FF2B5EF4-FFF2-40B4-BE49-F238E27FC236}">
                <a16:creationId xmlns:a16="http://schemas.microsoft.com/office/drawing/2014/main" id="{A436AEF4-C144-52B1-D0CC-0FFA285623D4}"/>
              </a:ext>
            </a:extLst>
          </p:cNvPr>
          <p:cNvSpPr txBox="1"/>
          <p:nvPr/>
        </p:nvSpPr>
        <p:spPr>
          <a:xfrm>
            <a:off x="838202" y="2010626"/>
            <a:ext cx="10515600" cy="2677656"/>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8163" algn="just"/>
            <a:r>
              <a:rPr lang="en-US"/>
              <a:t>- Google Cloud Document AI: Ưu điểm về độ chính xác với tài liệu có cấu trúc.</a:t>
            </a:r>
          </a:p>
          <a:p>
            <a:pPr indent="538163" algn="just"/>
            <a:r>
              <a:rPr lang="en-US"/>
              <a:t>- Ollama: Cung cấp API để tích hợp với các công cụ như n8n, LangChain hoặc các ứng dụng tùy chỉnh.</a:t>
            </a:r>
          </a:p>
          <a:p>
            <a:pPr indent="538163" algn="just"/>
            <a:r>
              <a:rPr lang="en-US"/>
              <a:t>- N8N: Giao diện kéo-thả dễ sử dụng, kết hợp với khả năng viết mã JavaScript/TypeScript, phù hợp cho cả người mới và lập trình viên.</a:t>
            </a:r>
          </a:p>
          <a:p>
            <a:pPr indent="538163" algn="just"/>
            <a:r>
              <a:rPr lang="en-US"/>
              <a:t>So sánh hiệu năng và chi phí giữa các dịch vụ</a:t>
            </a:r>
          </a:p>
        </p:txBody>
      </p:sp>
      <p:sp>
        <p:nvSpPr>
          <p:cNvPr id="3" name="Hộp Văn bản 2">
            <a:extLst>
              <a:ext uri="{FF2B5EF4-FFF2-40B4-BE49-F238E27FC236}">
                <a16:creationId xmlns:a16="http://schemas.microsoft.com/office/drawing/2014/main" id="{E1559658-2470-EBC5-F510-B70B574D2F6E}"/>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2.1 </a:t>
            </a:r>
            <a:r>
              <a:rPr lang="en-US" sz="3600"/>
              <a:t>Đánh giá các nền tảng trích xuất dữ liệu</a:t>
            </a:r>
          </a:p>
        </p:txBody>
      </p:sp>
    </p:spTree>
    <p:extLst>
      <p:ext uri="{BB962C8B-B14F-4D97-AF65-F5344CB8AC3E}">
        <p14:creationId xmlns:p14="http://schemas.microsoft.com/office/powerpoint/2010/main" val="327074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86C08-40E4-6088-86B0-0D90BDFCB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C4A8B-9C64-2E9A-6B24-7BB7CD96873C}"/>
              </a:ext>
            </a:extLst>
          </p:cNvPr>
          <p:cNvSpPr>
            <a:spLocks noGrp="1"/>
          </p:cNvSpPr>
          <p:nvPr>
            <p:ph type="title"/>
          </p:nvPr>
        </p:nvSpPr>
        <p:spPr/>
        <p:txBody>
          <a:bodyPr/>
          <a:lstStyle/>
          <a:p>
            <a:r>
              <a:rPr lang="en-US"/>
              <a:t>2. </a:t>
            </a:r>
            <a:r>
              <a:rPr lang="en-US">
                <a:cs typeface="K2D" panose="00000500000000000000" pitchFamily="2" charset="-34"/>
              </a:rPr>
              <a:t>Nội dung thực tập</a:t>
            </a:r>
            <a:endParaRPr lang="en-US"/>
          </a:p>
        </p:txBody>
      </p:sp>
      <p:sp>
        <p:nvSpPr>
          <p:cNvPr id="8" name="Hộp Văn bản 7">
            <a:extLst>
              <a:ext uri="{FF2B5EF4-FFF2-40B4-BE49-F238E27FC236}">
                <a16:creationId xmlns:a16="http://schemas.microsoft.com/office/drawing/2014/main" id="{B35A2F43-C3F3-4CB9-87ED-CBEF3D5C5CB0}"/>
              </a:ext>
            </a:extLst>
          </p:cNvPr>
          <p:cNvSpPr txBox="1"/>
          <p:nvPr/>
        </p:nvSpPr>
        <p:spPr>
          <a:xfrm>
            <a:off x="838202" y="2010626"/>
            <a:ext cx="10515600" cy="1938992"/>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8163" algn="just"/>
            <a:r>
              <a:rPr lang="vi-VN"/>
              <a:t>- Công nghệ: HTML, CSS, JavaScript cho giao diện.</a:t>
            </a:r>
          </a:p>
          <a:p>
            <a:pPr indent="538163" algn="just"/>
            <a:r>
              <a:rPr lang="vi-VN"/>
              <a:t>- Tính năng: Tải lên mã QR bằng Camera hoặc bằng tệp, nhập dữ liệu bằng giọng nói, chỉnh sửa dữ liệu trích xuất, xuất kết quả dưới dạng tệp.</a:t>
            </a:r>
          </a:p>
          <a:p>
            <a:pPr indent="538163" algn="just"/>
            <a:r>
              <a:rPr lang="vi-VN"/>
              <a:t>- Bảo mật: Áp dụng mã hóa dữ liệu truyền tải và xác thực người dùng để bảo vệ thông tin nhạy cảm.</a:t>
            </a:r>
          </a:p>
        </p:txBody>
      </p:sp>
      <p:sp>
        <p:nvSpPr>
          <p:cNvPr id="3" name="Hộp Văn bản 2">
            <a:extLst>
              <a:ext uri="{FF2B5EF4-FFF2-40B4-BE49-F238E27FC236}">
                <a16:creationId xmlns:a16="http://schemas.microsoft.com/office/drawing/2014/main" id="{4C94E8B3-D74C-68C2-8F7C-4F291CEFC3DA}"/>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2.2 </a:t>
            </a:r>
            <a:r>
              <a:rPr lang="en-US" sz="3600"/>
              <a:t>Phát triển ứng dụng</a:t>
            </a:r>
          </a:p>
        </p:txBody>
      </p:sp>
      <p:grpSp>
        <p:nvGrpSpPr>
          <p:cNvPr id="6" name="Nhóm 5">
            <a:extLst>
              <a:ext uri="{FF2B5EF4-FFF2-40B4-BE49-F238E27FC236}">
                <a16:creationId xmlns:a16="http://schemas.microsoft.com/office/drawing/2014/main" id="{43811F4D-C5B4-BDC1-2FEA-834986ECD2BA}"/>
              </a:ext>
            </a:extLst>
          </p:cNvPr>
          <p:cNvGrpSpPr/>
          <p:nvPr/>
        </p:nvGrpSpPr>
        <p:grpSpPr>
          <a:xfrm>
            <a:off x="3080289" y="3949618"/>
            <a:ext cx="6031422" cy="2403445"/>
            <a:chOff x="1792923" y="3872813"/>
            <a:chExt cx="6031422" cy="2403445"/>
          </a:xfrm>
        </p:grpSpPr>
        <p:pic>
          <p:nvPicPr>
            <p:cNvPr id="3074" name="Picture 2" descr="HTML Logo PNG Transparent – Brands Logos">
              <a:extLst>
                <a:ext uri="{FF2B5EF4-FFF2-40B4-BE49-F238E27FC236}">
                  <a16:creationId xmlns:a16="http://schemas.microsoft.com/office/drawing/2014/main" id="{91610D04-B8F7-5265-9F40-6C80B7E6C4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2923" y="3949618"/>
              <a:ext cx="1650729" cy="23266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o Javascript">
              <a:extLst>
                <a:ext uri="{FF2B5EF4-FFF2-40B4-BE49-F238E27FC236}">
                  <a16:creationId xmlns:a16="http://schemas.microsoft.com/office/drawing/2014/main" id="{70A4E015-FC8C-A3CE-0E05-B9AE041EC99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394" r="22557"/>
            <a:stretch>
              <a:fillRect/>
            </a:stretch>
          </p:blipFill>
          <p:spPr bwMode="auto">
            <a:xfrm>
              <a:off x="5547360" y="3949618"/>
              <a:ext cx="2276985" cy="232664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ss-logo Png">
              <a:extLst>
                <a:ext uri="{FF2B5EF4-FFF2-40B4-BE49-F238E27FC236}">
                  <a16:creationId xmlns:a16="http://schemas.microsoft.com/office/drawing/2014/main" id="{0638056F-3AD9-99BD-3719-229C5758C673}"/>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3687" b="89939" l="6222" r="93000">
                          <a14:foregroundMark x1="7333" y1="23579" x2="10111" y2="36713"/>
                          <a14:foregroundMark x1="63556" y1="38095" x2="67667" y2="55376"/>
                          <a14:foregroundMark x1="67667" y1="55376" x2="75333" y2="60906"/>
                          <a14:foregroundMark x1="75333" y1="60906" x2="69778" y2="43625"/>
                          <a14:foregroundMark x1="69778" y1="43625" x2="67111" y2="42089"/>
                          <a14:foregroundMark x1="58111" y1="37174" x2="48444" y2="51075"/>
                          <a14:foregroundMark x1="48444" y1="51075" x2="58111" y2="75038"/>
                          <a14:foregroundMark x1="58111" y1="75038" x2="84333" y2="58218"/>
                          <a14:foregroundMark x1="84333" y1="58218" x2="76889" y2="41859"/>
                          <a14:foregroundMark x1="76889" y1="41859" x2="56889" y2="38479"/>
                          <a14:foregroundMark x1="56889" y1="38479" x2="50667" y2="39708"/>
                          <a14:foregroundMark x1="93333" y1="21659" x2="89889" y2="30108"/>
                          <a14:foregroundMark x1="89889" y1="30108" x2="89444" y2="30492"/>
                          <a14:foregroundMark x1="33333" y1="5300" x2="25111" y2="5760"/>
                          <a14:foregroundMark x1="29819" y1="12121" x2="30778" y2="14055"/>
                          <a14:foregroundMark x1="26667" y1="5760" x2="28190" y2="8831"/>
                          <a14:foregroundMark x1="30778" y1="14055" x2="38444" y2="13364"/>
                          <a14:foregroundMark x1="36667" y1="3840" x2="23233" y2="6604"/>
                          <a14:foregroundMark x1="53364" y1="11141" x2="54889" y2="11290"/>
                          <a14:foregroundMark x1="42564" y1="10084" x2="43517" y2="10177"/>
                          <a14:foregroundMark x1="31431" y1="8995" x2="32057" y2="9056"/>
                          <a14:foregroundMark x1="24630" y1="8329" x2="28993" y2="8756"/>
                          <a14:foregroundMark x1="72336" y1="7989" x2="74778" y2="7527"/>
                          <a14:foregroundMark x1="61653" y1="10010" x2="67679" y2="8870"/>
                          <a14:foregroundMark x1="54889" y1="11290" x2="57030" y2="10885"/>
                          <a14:foregroundMark x1="38416" y1="3730" x2="38000" y2="3687"/>
                          <a14:foregroundMark x1="60805" y1="6068" x2="43140" y2="4224"/>
                          <a14:foregroundMark x1="67971" y1="6816" x2="61140" y2="6103"/>
                          <a14:foregroundMark x1="74778" y1="7527" x2="72925" y2="7334"/>
                          <a14:foregroundMark x1="38000" y1="3687" x2="33333" y2="5069"/>
                          <a14:foregroundMark x1="50667" y1="31260" x2="46000" y2="45008"/>
                          <a14:foregroundMark x1="46000" y1="45008" x2="75667" y2="43241"/>
                          <a14:foregroundMark x1="75667" y1="43241" x2="53667" y2="30338"/>
                          <a14:foregroundMark x1="53667" y1="30338" x2="35778" y2="38095"/>
                          <a14:foregroundMark x1="35778" y1="38095" x2="42889" y2="41935"/>
                          <a14:foregroundMark x1="58556" y1="30645" x2="48444" y2="42857"/>
                          <a14:foregroundMark x1="48444" y1="42857" x2="73556" y2="46851"/>
                          <a14:foregroundMark x1="73556" y1="46851" x2="77556" y2="30261"/>
                          <a14:foregroundMark x1="77556" y1="30261" x2="58000" y2="31029"/>
                          <a14:foregroundMark x1="58000" y1="31029" x2="56222" y2="32412"/>
                          <a14:foregroundMark x1="6222" y1="22811" x2="6222" y2="22811"/>
                          <a14:foregroundMark x1="62444" y1="49616" x2="50667" y2="45084"/>
                          <a14:foregroundMark x1="50667" y1="45084" x2="64556" y2="50691"/>
                          <a14:foregroundMark x1="64556" y1="50691" x2="51111" y2="48925"/>
                          <a14:foregroundMark x1="51111" y1="48925" x2="57667" y2="44777"/>
                          <a14:foregroundMark x1="61333" y1="13057" x2="72111" y2="13057"/>
                          <a14:foregroundMark x1="49333" y1="68740" x2="62778" y2="66974"/>
                          <a14:foregroundMark x1="62778" y1="66974" x2="47667" y2="71045"/>
                          <a14:foregroundMark x1="47667" y1="71045" x2="49333" y2="74040"/>
                          <a14:backgroundMark x1="33667" y1="9908" x2="39333" y2="9447"/>
                          <a14:backgroundMark x1="31556" y1="9601" x2="35000" y2="9601"/>
                          <a14:backgroundMark x1="29889" y1="10215" x2="29889" y2="10215"/>
                          <a14:backgroundMark x1="30111" y1="9601" x2="30111" y2="9601"/>
                          <a14:backgroundMark x1="29667" y1="9601" x2="29667" y2="9601"/>
                          <a14:backgroundMark x1="21889" y1="6989" x2="22556" y2="9601"/>
                          <a14:backgroundMark x1="20889" y1="6221" x2="20667" y2="10522"/>
                          <a14:backgroundMark x1="21333" y1="5914" x2="17667" y2="9217"/>
                          <a14:backgroundMark x1="67333" y1="7527" x2="72889" y2="7373"/>
                          <a14:backgroundMark x1="48444" y1="11137" x2="53222" y2="11290"/>
                          <a14:backgroundMark x1="43333" y1="10369" x2="50000" y2="10676"/>
                          <a14:backgroundMark x1="29000" y1="8756" x2="29667" y2="12135"/>
                          <a14:backgroundMark x1="40778" y1="3687" x2="40778" y2="6682"/>
                          <a14:backgroundMark x1="39444" y1="10215" x2="40333" y2="10983"/>
                          <a14:backgroundMark x1="40111" y1="9370" x2="40333" y2="11290"/>
                          <a14:backgroundMark x1="59222" y1="9601" x2="59667" y2="12750"/>
                          <a14:backgroundMark x1="58778" y1="6068" x2="58778" y2="7988"/>
                        </a14:backgroundRemoval>
                      </a14:imgEffect>
                    </a14:imgLayer>
                  </a14:imgProps>
                </a:ext>
                <a:ext uri="{28A0092B-C50C-407E-A947-70E740481C1C}">
                  <a14:useLocalDpi xmlns:a14="http://schemas.microsoft.com/office/drawing/2010/main" val="0"/>
                </a:ext>
              </a:extLst>
            </a:blip>
            <a:srcRect l="1763" r="3061" b="10074"/>
            <a:stretch>
              <a:fillRect/>
            </a:stretch>
          </p:blipFill>
          <p:spPr bwMode="auto">
            <a:xfrm>
              <a:off x="3707812" y="3872813"/>
              <a:ext cx="1758268" cy="24034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5711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E097E-F00C-D02E-44A8-B6DDDF32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9AE31-4E99-E446-AF97-8A98D4BCB6C8}"/>
              </a:ext>
            </a:extLst>
          </p:cNvPr>
          <p:cNvSpPr>
            <a:spLocks noGrp="1"/>
          </p:cNvSpPr>
          <p:nvPr>
            <p:ph type="title"/>
          </p:nvPr>
        </p:nvSpPr>
        <p:spPr/>
        <p:txBody>
          <a:bodyPr/>
          <a:lstStyle/>
          <a:p>
            <a:r>
              <a:rPr lang="en-US"/>
              <a:t>2. </a:t>
            </a:r>
            <a:r>
              <a:rPr lang="en-US">
                <a:cs typeface="K2D" panose="00000500000000000000" pitchFamily="2" charset="-34"/>
              </a:rPr>
              <a:t>Nội dung thực tập</a:t>
            </a:r>
            <a:endParaRPr lang="en-US"/>
          </a:p>
        </p:txBody>
      </p:sp>
      <p:sp>
        <p:nvSpPr>
          <p:cNvPr id="8" name="Hộp Văn bản 7">
            <a:extLst>
              <a:ext uri="{FF2B5EF4-FFF2-40B4-BE49-F238E27FC236}">
                <a16:creationId xmlns:a16="http://schemas.microsoft.com/office/drawing/2014/main" id="{63EB542A-D2D1-3CD8-C7D6-D757CA61A877}"/>
              </a:ext>
            </a:extLst>
          </p:cNvPr>
          <p:cNvSpPr txBox="1"/>
          <p:nvPr/>
        </p:nvSpPr>
        <p:spPr>
          <a:xfrm>
            <a:off x="838202" y="2010626"/>
            <a:ext cx="10515600" cy="2308324"/>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indent="538163" algn="just"/>
            <a:r>
              <a:rPr lang="vi-VN"/>
              <a:t>- Khi người dùng nhấn nút microphone trình duyệt sử dụng Web Speech API và bắt đầu lắng nghe và chuyển đổi giọng nói thành văn bản.</a:t>
            </a:r>
          </a:p>
          <a:p>
            <a:pPr indent="538163" algn="just"/>
            <a:r>
              <a:rPr lang="vi-VN"/>
              <a:t>- Kết quả được điền vào ô nhập liệu tương ứng (xác định qua thuộc tính data-target).</a:t>
            </a:r>
          </a:p>
          <a:p>
            <a:pPr indent="538163" algn="just"/>
            <a:r>
              <a:rPr lang="vi-VN"/>
              <a:t>- Xử lý lỗi: Hiển thị thông báo nếu trình duyệt không hỗ trợ API hoặc xảy ra lỗi trong quá trình nhận diện</a:t>
            </a:r>
            <a:r>
              <a:rPr lang="en-US"/>
              <a:t> </a:t>
            </a:r>
            <a:r>
              <a:rPr lang="en-US">
                <a:sym typeface="Wingdings" panose="05000000000000000000" pitchFamily="2" charset="2"/>
              </a:rPr>
              <a:t> </a:t>
            </a:r>
            <a:r>
              <a:rPr lang="en-US"/>
              <a:t>Tắt microphone </a:t>
            </a:r>
            <a:endParaRPr lang="vi-VN"/>
          </a:p>
        </p:txBody>
      </p:sp>
      <p:sp>
        <p:nvSpPr>
          <p:cNvPr id="3" name="Hộp Văn bản 2">
            <a:extLst>
              <a:ext uri="{FF2B5EF4-FFF2-40B4-BE49-F238E27FC236}">
                <a16:creationId xmlns:a16="http://schemas.microsoft.com/office/drawing/2014/main" id="{7E475BC9-079D-6099-74A0-563871594EBE}"/>
              </a:ext>
            </a:extLst>
          </p:cNvPr>
          <p:cNvSpPr txBox="1"/>
          <p:nvPr/>
        </p:nvSpPr>
        <p:spPr>
          <a:xfrm>
            <a:off x="838200" y="1190836"/>
            <a:ext cx="10515600" cy="646331"/>
          </a:xfrm>
          <a:prstGeom prst="rect">
            <a:avLst/>
          </a:prstGeom>
          <a:noFill/>
          <a:ln w="38100">
            <a:solidFill>
              <a:schemeClr val="bg1"/>
            </a:solidFill>
          </a:ln>
        </p:spPr>
        <p:txBody>
          <a:bodyPr wrap="square">
            <a:spAutoFit/>
          </a:bodyPr>
          <a:lstStyle>
            <a:defPPr>
              <a:defRPr lang="en-US"/>
            </a:defPPr>
            <a:lvl1pPr algn="ctr">
              <a:defRPr sz="2400" b="1">
                <a:solidFill>
                  <a:srgbClr val="1F5CAA"/>
                </a:solidFill>
                <a:latin typeface="K2D" panose="00000500000000000000" pitchFamily="2" charset="-34"/>
                <a:cs typeface="K2D" panose="00000500000000000000" pitchFamily="2" charset="-34"/>
              </a:defRPr>
            </a:lvl1pPr>
          </a:lstStyle>
          <a:p>
            <a:pPr algn="l"/>
            <a:r>
              <a:rPr lang="en-US" sz="3600">
                <a:solidFill>
                  <a:srgbClr val="0070C0"/>
                </a:solidFill>
                <a:ea typeface="+mj-ea"/>
              </a:rPr>
              <a:t>2.3 </a:t>
            </a:r>
            <a:r>
              <a:rPr lang="en-US" sz="3600"/>
              <a:t>Nhận diện giọng nói</a:t>
            </a:r>
          </a:p>
        </p:txBody>
      </p:sp>
      <p:pic>
        <p:nvPicPr>
          <p:cNvPr id="7" name="Hình ảnh 6">
            <a:extLst>
              <a:ext uri="{FF2B5EF4-FFF2-40B4-BE49-F238E27FC236}">
                <a16:creationId xmlns:a16="http://schemas.microsoft.com/office/drawing/2014/main" id="{53A2A059-1B96-F16F-30A0-1BEFA5822ED9}"/>
              </a:ext>
            </a:extLst>
          </p:cNvPr>
          <p:cNvPicPr>
            <a:picLocks noChangeAspect="1"/>
          </p:cNvPicPr>
          <p:nvPr/>
        </p:nvPicPr>
        <p:blipFill>
          <a:blip r:embed="rId3"/>
          <a:stretch>
            <a:fillRect/>
          </a:stretch>
        </p:blipFill>
        <p:spPr>
          <a:xfrm>
            <a:off x="1427257" y="4494533"/>
            <a:ext cx="4342433" cy="1591760"/>
          </a:xfrm>
          <a:prstGeom prst="rect">
            <a:avLst/>
          </a:prstGeom>
        </p:spPr>
      </p:pic>
      <p:pic>
        <p:nvPicPr>
          <p:cNvPr id="12" name="Hình ảnh 11">
            <a:extLst>
              <a:ext uri="{FF2B5EF4-FFF2-40B4-BE49-F238E27FC236}">
                <a16:creationId xmlns:a16="http://schemas.microsoft.com/office/drawing/2014/main" id="{2D849249-BF2E-3FF0-E5A5-1BADB0182A0E}"/>
              </a:ext>
            </a:extLst>
          </p:cNvPr>
          <p:cNvPicPr>
            <a:picLocks noChangeAspect="1"/>
          </p:cNvPicPr>
          <p:nvPr/>
        </p:nvPicPr>
        <p:blipFill>
          <a:blip r:embed="rId4"/>
          <a:stretch>
            <a:fillRect/>
          </a:stretch>
        </p:blipFill>
        <p:spPr>
          <a:xfrm>
            <a:off x="6096000" y="4492409"/>
            <a:ext cx="4930301" cy="1593883"/>
          </a:xfrm>
          <a:prstGeom prst="rect">
            <a:avLst/>
          </a:prstGeom>
        </p:spPr>
      </p:pic>
    </p:spTree>
    <p:extLst>
      <p:ext uri="{BB962C8B-B14F-4D97-AF65-F5344CB8AC3E}">
        <p14:creationId xmlns:p14="http://schemas.microsoft.com/office/powerpoint/2010/main" val="40131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5731</TotalTime>
  <Words>5603</Words>
  <Application>Microsoft Office PowerPoint</Application>
  <PresentationFormat>Màn hình rộng</PresentationFormat>
  <Paragraphs>280</Paragraphs>
  <Slides>15</Slides>
  <Notes>12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15</vt:i4>
      </vt:variant>
    </vt:vector>
  </HeadingPairs>
  <TitlesOfParts>
    <vt:vector size="22" baseType="lpstr">
      <vt:lpstr>Wingdings</vt:lpstr>
      <vt:lpstr>K2D</vt:lpstr>
      <vt:lpstr>Readex Pro</vt:lpstr>
      <vt:lpstr>Arial</vt:lpstr>
      <vt:lpstr>Calibri</vt:lpstr>
      <vt:lpstr>Barlow</vt:lpstr>
      <vt:lpstr>Office Theme</vt:lpstr>
      <vt:lpstr>BÁO CÁO THỰC TẬP THỰC TẾ NGÀNH CÔNG NGHỆ THÔNG TIN Mã học phần: CT471 Tên học phần: Thực tập thực tế - CNTT Nhóm: 01</vt:lpstr>
      <vt:lpstr>Bản trình bày PowerPoint</vt:lpstr>
      <vt:lpstr>1. Tổng quan về Trung tâm Công nghệ Phần mềm </vt:lpstr>
      <vt:lpstr>1. Tổng quan về Trung tâm Công nghệ Phần mềm </vt:lpstr>
      <vt:lpstr>1. Tổng quan về Trung tâm Công nghệ Phần mềm </vt:lpstr>
      <vt:lpstr>1. Tổng quan về Trung tâm Công nghệ Phần mềm </vt:lpstr>
      <vt:lpstr>2. Nội dung thực tập</vt:lpstr>
      <vt:lpstr>2. Nội dung thực tập</vt:lpstr>
      <vt:lpstr>2. Nội dung thực tập</vt:lpstr>
      <vt:lpstr>2. Nội dung thực tập</vt:lpstr>
      <vt:lpstr>2. Nội dung thực tập</vt:lpstr>
      <vt:lpstr>2. Nội dung thực tập</vt:lpstr>
      <vt:lpstr>2. Nội dung thực tập</vt:lpstr>
      <vt:lpstr>3. Demo</vt:lpstr>
      <vt:lpstr>CÁM ƠN</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Trần Hải Đăng - B2105540</cp:lastModifiedBy>
  <cp:revision>234</cp:revision>
  <dcterms:created xsi:type="dcterms:W3CDTF">2022-07-01T08:15:51Z</dcterms:created>
  <dcterms:modified xsi:type="dcterms:W3CDTF">2025-07-09T04:28:56Z</dcterms:modified>
</cp:coreProperties>
</file>