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70" r:id="rId4"/>
    <p:sldId id="271" r:id="rId5"/>
    <p:sldId id="272" r:id="rId6"/>
    <p:sldId id="276" r:id="rId7"/>
    <p:sldId id="277" r:id="rId8"/>
    <p:sldId id="274" r:id="rId9"/>
    <p:sldId id="278" r:id="rId10"/>
    <p:sldId id="279" r:id="rId11"/>
    <p:sldId id="280" r:id="rId12"/>
    <p:sldId id="281" r:id="rId13"/>
  </p:sldIdLst>
  <p:sldSz cx="7169150" cy="5376863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4">
          <p15:clr>
            <a:srgbClr val="A4A3A4"/>
          </p15:clr>
        </p15:guide>
        <p15:guide id="2" pos="22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36" y="72"/>
      </p:cViewPr>
      <p:guideLst>
        <p:guide orient="horz" pos="1694"/>
        <p:guide pos="22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ỗ dành sẵn cho Ngà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670DBC-D9F8-4C4F-B4BB-455A4D539585}" type="datetime1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15/11/2023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ỗ dành sẵn cho Ngà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F1242D-F07F-42E6-8666-08C7023CA910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D491D0-8E1B-49C7-849B-A28568D94497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2132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01066" algn="l" defTabSz="602132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02132" algn="l" defTabSz="602132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03199" algn="l" defTabSz="602132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204265" algn="l" defTabSz="602132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505331" algn="l" defTabSz="60213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06397" algn="l" defTabSz="60213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07463" algn="l" defTabSz="60213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08530" algn="l" defTabSz="60213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pPr rtl="0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7119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pPr rtl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1725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vi-VN" smtClean="0"/>
              <a:pPr/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258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8" y="5018405"/>
            <a:ext cx="7167283" cy="358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4966280"/>
            <a:ext cx="7167283" cy="5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223" y="595039"/>
            <a:ext cx="5914549" cy="279596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72" spc="-39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853" y="3493331"/>
            <a:ext cx="5914549" cy="89614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82" cap="all" spc="157" baseline="0">
                <a:solidFill>
                  <a:schemeClr val="tx2"/>
                </a:solidFill>
                <a:latin typeface="+mj-lt"/>
              </a:defRPr>
            </a:lvl1pPr>
            <a:lvl2pPr marL="358445" indent="0" algn="ctr">
              <a:buNone/>
              <a:defRPr sz="1882"/>
            </a:lvl2pPr>
            <a:lvl3pPr marL="716890" indent="0" algn="ctr">
              <a:buNone/>
              <a:defRPr sz="1882"/>
            </a:lvl3pPr>
            <a:lvl4pPr marL="1075334" indent="0" algn="ctr">
              <a:buNone/>
              <a:defRPr sz="1568"/>
            </a:lvl4pPr>
            <a:lvl5pPr marL="1433779" indent="0" algn="ctr">
              <a:buNone/>
              <a:defRPr sz="1568"/>
            </a:lvl5pPr>
            <a:lvl6pPr marL="1792224" indent="0" algn="ctr">
              <a:buNone/>
              <a:defRPr sz="1568"/>
            </a:lvl6pPr>
            <a:lvl7pPr marL="2150669" indent="0" algn="ctr">
              <a:buNone/>
              <a:defRPr sz="1568"/>
            </a:lvl7pPr>
            <a:lvl8pPr marL="2509114" indent="0" algn="ctr">
              <a:buNone/>
              <a:defRPr sz="1568"/>
            </a:lvl8pPr>
            <a:lvl9pPr marL="2867558" indent="0" algn="ctr">
              <a:buNone/>
              <a:defRPr sz="15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10128" y="3405347"/>
            <a:ext cx="5807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88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761328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8" y="5018405"/>
            <a:ext cx="7167283" cy="358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4966280"/>
            <a:ext cx="7167283" cy="5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325199"/>
            <a:ext cx="1545848" cy="45139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325198"/>
            <a:ext cx="4547930" cy="451397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933605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6536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8" y="5018405"/>
            <a:ext cx="7167283" cy="358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4966280"/>
            <a:ext cx="7167283" cy="5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" y="595039"/>
            <a:ext cx="5914549" cy="2795969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27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223" y="3491376"/>
            <a:ext cx="5914549" cy="896144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82" cap="all" spc="157" baseline="0">
                <a:solidFill>
                  <a:schemeClr val="tx2"/>
                </a:solidFill>
                <a:latin typeface="+mj-lt"/>
              </a:defRPr>
            </a:lvl1pPr>
            <a:lvl2pPr marL="358445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10128" y="3405347"/>
            <a:ext cx="5807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120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5223" y="224706"/>
            <a:ext cx="5914549" cy="11374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223" y="1447107"/>
            <a:ext cx="2903506" cy="3154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6266" y="1447109"/>
            <a:ext cx="2903506" cy="3154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103947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5223" y="224706"/>
            <a:ext cx="5914549" cy="11374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223" y="1447356"/>
            <a:ext cx="2903506" cy="57726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68" b="0" cap="all" baseline="0">
                <a:solidFill>
                  <a:schemeClr val="tx2"/>
                </a:solidFill>
              </a:defRPr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23" y="2024622"/>
            <a:ext cx="2903506" cy="2576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6266" y="1447356"/>
            <a:ext cx="2903506" cy="57726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68" b="0" cap="all" baseline="0">
                <a:solidFill>
                  <a:schemeClr val="tx2"/>
                </a:solidFill>
              </a:defRPr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6266" y="2024622"/>
            <a:ext cx="2903506" cy="2576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638167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720306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8" y="5018405"/>
            <a:ext cx="7167283" cy="358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4966280"/>
            <a:ext cx="7167283" cy="5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667252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0"/>
            <a:ext cx="2381949" cy="5376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75646" y="0"/>
            <a:ext cx="37638" cy="5376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" y="465994"/>
            <a:ext cx="1881902" cy="1792288"/>
          </a:xfrm>
        </p:spPr>
        <p:txBody>
          <a:bodyPr anchor="b">
            <a:normAutofit/>
          </a:bodyPr>
          <a:lstStyle>
            <a:lvl1pPr>
              <a:defRPr sz="2822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922" y="573532"/>
            <a:ext cx="3927503" cy="412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" y="2294128"/>
            <a:ext cx="1881902" cy="264932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76">
                <a:solidFill>
                  <a:srgbClr val="FFFFFF"/>
                </a:solidFill>
              </a:defRPr>
            </a:lvl1pPr>
            <a:lvl2pPr marL="358445" indent="0">
              <a:buNone/>
              <a:defRPr sz="941"/>
            </a:lvl2pPr>
            <a:lvl3pPr marL="716890" indent="0">
              <a:buNone/>
              <a:defRPr sz="784"/>
            </a:lvl3pPr>
            <a:lvl4pPr marL="1075334" indent="0">
              <a:buNone/>
              <a:defRPr sz="706"/>
            </a:lvl4pPr>
            <a:lvl5pPr marL="1433779" indent="0">
              <a:buNone/>
              <a:defRPr sz="706"/>
            </a:lvl5pPr>
            <a:lvl6pPr marL="1792224" indent="0">
              <a:buNone/>
              <a:defRPr sz="706"/>
            </a:lvl6pPr>
            <a:lvl7pPr marL="2150669" indent="0">
              <a:buNone/>
              <a:defRPr sz="706"/>
            </a:lvl7pPr>
            <a:lvl8pPr marL="2509114" indent="0">
              <a:buNone/>
              <a:defRPr sz="706"/>
            </a:lvl8pPr>
            <a:lvl9pPr marL="2867558" indent="0">
              <a:buNone/>
              <a:defRPr sz="7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73731" y="5064653"/>
            <a:ext cx="1539739" cy="286268"/>
          </a:xfrm>
        </p:spPr>
        <p:txBody>
          <a:bodyPr/>
          <a:lstStyle>
            <a:lvl1pPr algn="l">
              <a:defRPr/>
            </a:lvl1pPr>
          </a:lstStyle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2853" y="5064653"/>
            <a:ext cx="2733238" cy="28626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6743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883290"/>
            <a:ext cx="7167283" cy="1493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3853556"/>
            <a:ext cx="7167283" cy="5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" y="3978878"/>
            <a:ext cx="5950395" cy="645224"/>
          </a:xfrm>
        </p:spPr>
        <p:txBody>
          <a:bodyPr tIns="0" bIns="0" anchor="b">
            <a:noAutofit/>
          </a:bodyPr>
          <a:lstStyle>
            <a:lvl1pPr>
              <a:defRPr sz="2822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" y="0"/>
            <a:ext cx="7169141" cy="385355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509">
                <a:solidFill>
                  <a:schemeClr val="bg1"/>
                </a:solidFill>
              </a:defRPr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2" y="4631271"/>
            <a:ext cx="5950395" cy="46599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70"/>
              </a:spcAft>
              <a:buNone/>
              <a:defRPr sz="1176">
                <a:solidFill>
                  <a:srgbClr val="FFFFFF"/>
                </a:solidFill>
              </a:defRPr>
            </a:lvl1pPr>
            <a:lvl2pPr marL="358445" indent="0">
              <a:buNone/>
              <a:defRPr sz="941"/>
            </a:lvl2pPr>
            <a:lvl3pPr marL="716890" indent="0">
              <a:buNone/>
              <a:defRPr sz="784"/>
            </a:lvl3pPr>
            <a:lvl4pPr marL="1075334" indent="0">
              <a:buNone/>
              <a:defRPr sz="706"/>
            </a:lvl4pPr>
            <a:lvl5pPr marL="1433779" indent="0">
              <a:buNone/>
              <a:defRPr sz="706"/>
            </a:lvl5pPr>
            <a:lvl6pPr marL="1792224" indent="0">
              <a:buNone/>
              <a:defRPr sz="706"/>
            </a:lvl6pPr>
            <a:lvl7pPr marL="2150669" indent="0">
              <a:buNone/>
              <a:defRPr sz="706"/>
            </a:lvl7pPr>
            <a:lvl8pPr marL="2509114" indent="0">
              <a:buNone/>
              <a:defRPr sz="706"/>
            </a:lvl8pPr>
            <a:lvl9pPr marL="2867558" indent="0">
              <a:buNone/>
              <a:defRPr sz="7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813492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18405"/>
            <a:ext cx="7169151" cy="358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966280"/>
            <a:ext cx="7169151" cy="51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223" y="224706"/>
            <a:ext cx="5914549" cy="1137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223" y="1447107"/>
            <a:ext cx="5914550" cy="31544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225" y="5064653"/>
            <a:ext cx="1453747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rgbClr val="FFFFFF"/>
                </a:solidFill>
              </a:defRPr>
            </a:lvl1pPr>
          </a:lstStyle>
          <a:p>
            <a:fld id="{B2C0B948-E644-4352-B4AE-8A10010BED5D}" type="datetime1">
              <a:rPr lang="vi-VN" smtClean="0"/>
              <a:pPr/>
              <a:t>15/11/2023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7554" y="5064653"/>
            <a:ext cx="283590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 cap="all" baseline="0">
                <a:solidFill>
                  <a:srgbClr val="FFFFFF"/>
                </a:solidFill>
              </a:defRPr>
            </a:lvl1pPr>
          </a:lstStyle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21676" y="5064653"/>
            <a:ext cx="77149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3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1822" y="1362519"/>
            <a:ext cx="58607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7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716890" rtl="0" eaLnBrk="1" latinLnBrk="0" hangingPunct="1">
        <a:lnSpc>
          <a:spcPct val="85000"/>
        </a:lnSpc>
        <a:spcBef>
          <a:spcPct val="0"/>
        </a:spcBef>
        <a:buNone/>
        <a:defRPr sz="3763" kern="1200" spc="-39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1689" indent="-71689" algn="l" defTabSz="716890" rtl="0" eaLnBrk="1" latinLnBrk="0" hangingPunct="1">
        <a:lnSpc>
          <a:spcPct val="90000"/>
        </a:lnSpc>
        <a:spcBef>
          <a:spcPts val="941"/>
        </a:spcBef>
        <a:spcAft>
          <a:spcPts val="15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01094" indent="-143378" algn="l" defTabSz="716890" rtl="0" eaLnBrk="1" latinLnBrk="0" hangingPunct="1">
        <a:lnSpc>
          <a:spcPct val="90000"/>
        </a:lnSpc>
        <a:spcBef>
          <a:spcPts val="157"/>
        </a:spcBef>
        <a:spcAft>
          <a:spcPts val="314"/>
        </a:spcAft>
        <a:buClr>
          <a:schemeClr val="accent1"/>
        </a:buClr>
        <a:buFont typeface="Calibri" pitchFamily="34" charset="0"/>
        <a:buChar char="◦"/>
        <a:defRPr sz="14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44472" indent="-143378" algn="l" defTabSz="716890" rtl="0" eaLnBrk="1" latinLnBrk="0" hangingPunct="1">
        <a:lnSpc>
          <a:spcPct val="90000"/>
        </a:lnSpc>
        <a:spcBef>
          <a:spcPts val="157"/>
        </a:spcBef>
        <a:spcAft>
          <a:spcPts val="314"/>
        </a:spcAft>
        <a:buClr>
          <a:schemeClr val="accent1"/>
        </a:buClr>
        <a:buFont typeface="Calibri" pitchFamily="34" charset="0"/>
        <a:buChar char="◦"/>
        <a:defRPr sz="10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87849" indent="-143378" algn="l" defTabSz="716890" rtl="0" eaLnBrk="1" latinLnBrk="0" hangingPunct="1">
        <a:lnSpc>
          <a:spcPct val="90000"/>
        </a:lnSpc>
        <a:spcBef>
          <a:spcPts val="157"/>
        </a:spcBef>
        <a:spcAft>
          <a:spcPts val="314"/>
        </a:spcAft>
        <a:buClr>
          <a:schemeClr val="accent1"/>
        </a:buClr>
        <a:buFont typeface="Calibri" pitchFamily="34" charset="0"/>
        <a:buChar char="◦"/>
        <a:defRPr sz="10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31227" indent="-143378" algn="l" defTabSz="716890" rtl="0" eaLnBrk="1" latinLnBrk="0" hangingPunct="1">
        <a:lnSpc>
          <a:spcPct val="90000"/>
        </a:lnSpc>
        <a:spcBef>
          <a:spcPts val="157"/>
        </a:spcBef>
        <a:spcAft>
          <a:spcPts val="314"/>
        </a:spcAft>
        <a:buClr>
          <a:schemeClr val="accent1"/>
        </a:buClr>
        <a:buFont typeface="Calibri" pitchFamily="34" charset="0"/>
        <a:buChar char="◦"/>
        <a:defRPr sz="10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62400" indent="-179222" algn="l" defTabSz="716890" rtl="0" eaLnBrk="1" latinLnBrk="0" hangingPunct="1">
        <a:lnSpc>
          <a:spcPct val="90000"/>
        </a:lnSpc>
        <a:spcBef>
          <a:spcPts val="157"/>
        </a:spcBef>
        <a:spcAft>
          <a:spcPts val="314"/>
        </a:spcAft>
        <a:buClr>
          <a:schemeClr val="accent1"/>
        </a:buClr>
        <a:buFont typeface="Calibri" pitchFamily="34" charset="0"/>
        <a:buChar char="◦"/>
        <a:defRPr sz="10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19200" indent="-179222" algn="l" defTabSz="716890" rtl="0" eaLnBrk="1" latinLnBrk="0" hangingPunct="1">
        <a:lnSpc>
          <a:spcPct val="90000"/>
        </a:lnSpc>
        <a:spcBef>
          <a:spcPts val="157"/>
        </a:spcBef>
        <a:spcAft>
          <a:spcPts val="314"/>
        </a:spcAft>
        <a:buClr>
          <a:schemeClr val="accent1"/>
        </a:buClr>
        <a:buFont typeface="Calibri" pitchFamily="34" charset="0"/>
        <a:buChar char="◦"/>
        <a:defRPr sz="10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76000" indent="-179222" algn="l" defTabSz="716890" rtl="0" eaLnBrk="1" latinLnBrk="0" hangingPunct="1">
        <a:lnSpc>
          <a:spcPct val="90000"/>
        </a:lnSpc>
        <a:spcBef>
          <a:spcPts val="157"/>
        </a:spcBef>
        <a:spcAft>
          <a:spcPts val="314"/>
        </a:spcAft>
        <a:buClr>
          <a:schemeClr val="accent1"/>
        </a:buClr>
        <a:buFont typeface="Calibri" pitchFamily="34" charset="0"/>
        <a:buChar char="◦"/>
        <a:defRPr sz="10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332800" indent="-179222" algn="l" defTabSz="716890" rtl="0" eaLnBrk="1" latinLnBrk="0" hangingPunct="1">
        <a:lnSpc>
          <a:spcPct val="90000"/>
        </a:lnSpc>
        <a:spcBef>
          <a:spcPts val="157"/>
        </a:spcBef>
        <a:spcAft>
          <a:spcPts val="314"/>
        </a:spcAft>
        <a:buClr>
          <a:schemeClr val="accent1"/>
        </a:buClr>
        <a:buFont typeface="Calibri" pitchFamily="34" charset="0"/>
        <a:buChar char="◦"/>
        <a:defRPr sz="10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3600" b="1" dirty="0" err="1"/>
              <a:t>Lập</a:t>
            </a:r>
            <a:r>
              <a:rPr lang="en-US" sz="3600" b="1" dirty="0"/>
              <a:t> </a:t>
            </a:r>
            <a:r>
              <a:rPr lang="en-US" sz="3600" b="1" dirty="0" err="1"/>
              <a:t>trình</a:t>
            </a:r>
            <a:r>
              <a:rPr lang="en-US" sz="3600" b="1" dirty="0"/>
              <a:t> </a:t>
            </a:r>
            <a:r>
              <a:rPr lang="en-US" sz="3600" b="1" dirty="0" err="1"/>
              <a:t>cơ</a:t>
            </a:r>
            <a:r>
              <a:rPr lang="en-US" sz="3600" b="1" dirty="0"/>
              <a:t> </a:t>
            </a:r>
            <a:r>
              <a:rPr lang="en-US" sz="3600" b="1" dirty="0" err="1"/>
              <a:t>sở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r>
              <a:rPr lang="en-US" sz="3600" b="1" dirty="0"/>
              <a:t> </a:t>
            </a:r>
            <a:r>
              <a:rPr lang="en-US" sz="3600" b="1" dirty="0" err="1"/>
              <a:t>với</a:t>
            </a:r>
            <a:r>
              <a:rPr lang="en-US" sz="3600" b="1" dirty="0"/>
              <a:t> JDBC</a:t>
            </a:r>
            <a:endParaRPr lang="vi-VN" sz="3600" b="1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4. </a:t>
            </a:r>
            <a:r>
              <a:rPr lang="en-US" sz="2500" b="1" dirty="0" err="1"/>
              <a:t>Truy</a:t>
            </a:r>
            <a:r>
              <a:rPr lang="en-US" sz="2500" b="1" dirty="0"/>
              <a:t> </a:t>
            </a:r>
            <a:r>
              <a:rPr lang="en-US" sz="2500" b="1" dirty="0" err="1"/>
              <a:t>cập</a:t>
            </a:r>
            <a:r>
              <a:rPr lang="en-US" sz="2500" b="1" dirty="0"/>
              <a:t> </a:t>
            </a:r>
            <a:r>
              <a:rPr lang="en-US" sz="2500" b="1" dirty="0" err="1"/>
              <a:t>cơ</a:t>
            </a:r>
            <a:r>
              <a:rPr lang="en-US" sz="2500" b="1" dirty="0"/>
              <a:t> </a:t>
            </a:r>
            <a:r>
              <a:rPr lang="en-US" sz="2500" b="1" dirty="0" err="1"/>
              <a:t>sở</a:t>
            </a:r>
            <a:r>
              <a:rPr lang="en-US" sz="2500" b="1" dirty="0"/>
              <a:t> </a:t>
            </a:r>
            <a:r>
              <a:rPr lang="en-US" sz="2500" b="1" dirty="0" err="1"/>
              <a:t>dữ</a:t>
            </a:r>
            <a:r>
              <a:rPr lang="en-US" sz="2500" b="1" dirty="0"/>
              <a:t> </a:t>
            </a:r>
            <a:r>
              <a:rPr lang="en-US" sz="2500" b="1" dirty="0" err="1"/>
              <a:t>liệu</a:t>
            </a:r>
            <a:r>
              <a:rPr lang="en-US" sz="25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63" y="1622048"/>
            <a:ext cx="5661836" cy="666776"/>
          </a:xfrm>
        </p:spPr>
        <p:txBody>
          <a:bodyPr/>
          <a:lstStyle/>
          <a:p>
            <a:pPr marL="301066" lvl="1" indent="0">
              <a:buNone/>
            </a:pP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URL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:</a:t>
            </a:r>
          </a:p>
          <a:p>
            <a:pPr marL="30106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v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1884" y="2427720"/>
            <a:ext cx="6134582" cy="2016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4. </a:t>
            </a:r>
            <a:r>
              <a:rPr lang="en-US" sz="2500" b="1" dirty="0" err="1"/>
              <a:t>Truy</a:t>
            </a:r>
            <a:r>
              <a:rPr lang="en-US" sz="2500" b="1" dirty="0"/>
              <a:t> </a:t>
            </a:r>
            <a:r>
              <a:rPr lang="en-US" sz="2500" b="1" dirty="0" err="1"/>
              <a:t>cập</a:t>
            </a:r>
            <a:r>
              <a:rPr lang="en-US" sz="2500" b="1" dirty="0"/>
              <a:t> </a:t>
            </a:r>
            <a:r>
              <a:rPr lang="en-US" sz="2500" b="1" dirty="0" err="1"/>
              <a:t>cơ</a:t>
            </a:r>
            <a:r>
              <a:rPr lang="en-US" sz="2500" b="1" dirty="0"/>
              <a:t> </a:t>
            </a:r>
            <a:r>
              <a:rPr lang="en-US" sz="2500" b="1" dirty="0" err="1"/>
              <a:t>sở</a:t>
            </a:r>
            <a:r>
              <a:rPr lang="en-US" sz="2500" b="1" dirty="0"/>
              <a:t> </a:t>
            </a:r>
            <a:r>
              <a:rPr lang="en-US" sz="2500" b="1" dirty="0" err="1"/>
              <a:t>dữ</a:t>
            </a:r>
            <a:r>
              <a:rPr lang="en-US" sz="2500" b="1" dirty="0"/>
              <a:t> </a:t>
            </a:r>
            <a:r>
              <a:rPr lang="en-US" sz="2500" b="1" dirty="0" err="1"/>
              <a:t>liệu</a:t>
            </a:r>
            <a:r>
              <a:rPr lang="en-US" sz="25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 </a:t>
            </a:r>
          </a:p>
          <a:p>
            <a:pPr lvl="0">
              <a:buNone/>
            </a:pPr>
            <a:r>
              <a:rPr lang="en-US" sz="1800" dirty="0" err="1"/>
              <a:t>Bước</a:t>
            </a:r>
            <a:r>
              <a:rPr lang="en-US" sz="1800" dirty="0"/>
              <a:t> 3: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Statement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object Connection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,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	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SQL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Statement </a:t>
            </a:r>
            <a:r>
              <a:rPr lang="en-US" sz="1800" dirty="0" err="1"/>
              <a:t>statement</a:t>
            </a:r>
            <a:r>
              <a:rPr lang="en-US" sz="1800" dirty="0"/>
              <a:t> = </a:t>
            </a:r>
            <a:r>
              <a:rPr lang="en-US" sz="1800" dirty="0" err="1"/>
              <a:t>connection.createStatement</a:t>
            </a:r>
            <a:r>
              <a:rPr lang="en-US" sz="1800" dirty="0"/>
              <a:t>(); </a:t>
            </a:r>
          </a:p>
          <a:p>
            <a:pPr lvl="0">
              <a:buNone/>
            </a:pPr>
            <a:r>
              <a:rPr lang="en-US" sz="1800" dirty="0" err="1"/>
              <a:t>Bước</a:t>
            </a:r>
            <a:r>
              <a:rPr lang="en-US" sz="1800" dirty="0"/>
              <a:t> 4:Thực </a:t>
            </a:r>
            <a:r>
              <a:rPr lang="en-US" sz="1800" dirty="0" err="1"/>
              <a:t>thi</a:t>
            </a:r>
            <a:r>
              <a:rPr lang="en-US" sz="1800" dirty="0"/>
              <a:t> Statement</a:t>
            </a:r>
          </a:p>
          <a:p>
            <a:pPr marL="0" indent="0">
              <a:buNone/>
            </a:pPr>
            <a:r>
              <a:rPr lang="en-US" sz="1800" dirty="0"/>
              <a:t>	+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</a:t>
            </a:r>
            <a:r>
              <a:rPr lang="en-US" sz="1800" dirty="0" err="1"/>
              <a:t>nhật</a:t>
            </a:r>
            <a:r>
              <a:rPr lang="en-US" sz="1800" dirty="0"/>
              <a:t>: </a:t>
            </a:r>
            <a:r>
              <a:rPr lang="en-US" sz="1800" dirty="0" err="1"/>
              <a:t>executeUpdate</a:t>
            </a:r>
            <a:r>
              <a:rPr lang="en-US" sz="1800" dirty="0"/>
              <a:t>(String </a:t>
            </a:r>
            <a:r>
              <a:rPr lang="en-US" sz="1800" dirty="0" err="1"/>
              <a:t>sql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+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sql:executeQuery</a:t>
            </a:r>
            <a:r>
              <a:rPr lang="en-US" sz="1800" dirty="0"/>
              <a:t>(</a:t>
            </a:r>
            <a:r>
              <a:rPr lang="en-US" sz="1800" dirty="0" err="1"/>
              <a:t>Sring</a:t>
            </a:r>
            <a:r>
              <a:rPr lang="en-US" sz="1800" dirty="0"/>
              <a:t> </a:t>
            </a:r>
            <a:r>
              <a:rPr lang="en-US" sz="1800" dirty="0" err="1"/>
              <a:t>sql</a:t>
            </a:r>
            <a:r>
              <a:rPr lang="en-US" sz="1800" dirty="0"/>
              <a:t>), 	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ResultSet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4. </a:t>
            </a:r>
            <a:r>
              <a:rPr lang="en-US" sz="2500" b="1" dirty="0" err="1"/>
              <a:t>Truy</a:t>
            </a:r>
            <a:r>
              <a:rPr lang="en-US" sz="2500" b="1" dirty="0"/>
              <a:t> </a:t>
            </a:r>
            <a:r>
              <a:rPr lang="en-US" sz="2500" b="1" dirty="0" err="1"/>
              <a:t>cập</a:t>
            </a:r>
            <a:r>
              <a:rPr lang="en-US" sz="2500" b="1" dirty="0"/>
              <a:t> </a:t>
            </a:r>
            <a:r>
              <a:rPr lang="en-US" sz="2500" b="1" dirty="0" err="1"/>
              <a:t>cơ</a:t>
            </a:r>
            <a:r>
              <a:rPr lang="en-US" sz="2500" b="1" dirty="0"/>
              <a:t> </a:t>
            </a:r>
            <a:r>
              <a:rPr lang="en-US" sz="2500" b="1" dirty="0" err="1"/>
              <a:t>sở</a:t>
            </a:r>
            <a:r>
              <a:rPr lang="en-US" sz="2500" b="1" dirty="0"/>
              <a:t> </a:t>
            </a:r>
            <a:r>
              <a:rPr lang="en-US" sz="2500" b="1" dirty="0" err="1"/>
              <a:t>dữ</a:t>
            </a:r>
            <a:r>
              <a:rPr lang="en-US" sz="2500" b="1" dirty="0"/>
              <a:t> </a:t>
            </a:r>
            <a:r>
              <a:rPr lang="en-US" sz="2500" b="1" dirty="0" err="1"/>
              <a:t>liệu</a:t>
            </a:r>
            <a:r>
              <a:rPr lang="en-US" sz="2500" b="1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057528"/>
              </p:ext>
            </p:extLst>
          </p:nvPr>
        </p:nvGraphicFramePr>
        <p:xfrm>
          <a:off x="211015" y="2477701"/>
          <a:ext cx="6893170" cy="209226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3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7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Phương</a:t>
                      </a:r>
                      <a:r>
                        <a:rPr lang="en-US" sz="20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thức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807" marR="75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Nội</a:t>
                      </a:r>
                      <a:r>
                        <a:rPr lang="en-US" sz="20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dung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807" marR="7580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resultSet.next()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807" marR="75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 </a:t>
                      </a:r>
                      <a:r>
                        <a:rPr lang="en-US" sz="2000" dirty="0" err="1">
                          <a:effectLst/>
                        </a:rPr>
                        <a:t>chuyển</a:t>
                      </a:r>
                      <a:r>
                        <a:rPr lang="en-US" sz="2000" dirty="0">
                          <a:effectLst/>
                        </a:rPr>
                        <a:t> con </a:t>
                      </a:r>
                      <a:r>
                        <a:rPr lang="en-US" sz="2000" dirty="0" err="1">
                          <a:effectLst/>
                        </a:rPr>
                        <a:t>trỏ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tới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hàng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tiếp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theo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807" marR="7580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4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resultSet.get</a:t>
                      </a:r>
                      <a:r>
                        <a:rPr lang="en-US" sz="2000" dirty="0">
                          <a:effectLst/>
                        </a:rPr>
                        <a:t>…()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807" marR="75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Trả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về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giá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trị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tại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cột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hàng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Vd</a:t>
                      </a:r>
                      <a:r>
                        <a:rPr lang="en-US" sz="2000" dirty="0">
                          <a:effectLst/>
                        </a:rPr>
                        <a:t>: </a:t>
                      </a:r>
                      <a:r>
                        <a:rPr lang="en-US" sz="2000" dirty="0" err="1">
                          <a:effectLst/>
                        </a:rPr>
                        <a:t>resultSet.getString</a:t>
                      </a:r>
                      <a:r>
                        <a:rPr lang="en-US" sz="2000" dirty="0">
                          <a:effectLst/>
                        </a:rPr>
                        <a:t>(2)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807" marR="7580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4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resultSet.previous</a:t>
                      </a:r>
                      <a:r>
                        <a:rPr lang="en-US" sz="2000" dirty="0">
                          <a:effectLst/>
                        </a:rPr>
                        <a:t>()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807" marR="75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Lùi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lại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một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hàng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807" marR="7580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9560" y="1694768"/>
            <a:ext cx="5942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Xử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lý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ResultSet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ResultSet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tập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hợp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các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hàng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bản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ghi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có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thể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lấy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trị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2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sz="2500" b="1" dirty="0"/>
              <a:t>1. JDBC </a:t>
            </a:r>
            <a:r>
              <a:rPr lang="en-US" sz="2500" b="1" dirty="0" err="1"/>
              <a:t>là</a:t>
            </a:r>
            <a:r>
              <a:rPr lang="en-US" sz="2500" b="1" dirty="0"/>
              <a:t> </a:t>
            </a:r>
            <a:r>
              <a:rPr lang="en-US" sz="2500" b="1" dirty="0" err="1"/>
              <a:t>gì</a:t>
            </a:r>
            <a:r>
              <a:rPr lang="en-US" sz="2500" b="1" dirty="0"/>
              <a:t>?</a:t>
            </a:r>
            <a:endParaRPr lang="vi-VN" sz="2500" b="1" dirty="0"/>
          </a:p>
        </p:txBody>
      </p:sp>
      <p:sp>
        <p:nvSpPr>
          <p:cNvPr id="14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sz="1800" b="1" dirty="0"/>
              <a:t>Java API </a:t>
            </a:r>
            <a:r>
              <a:rPr lang="en-US" sz="1800" dirty="0"/>
              <a:t>(Application Programming Interface) 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Java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JDBC.</a:t>
            </a:r>
          </a:p>
          <a:p>
            <a:r>
              <a:rPr lang="en-US" sz="1800" b="1" dirty="0"/>
              <a:t>JDBC </a:t>
            </a:r>
            <a:r>
              <a:rPr lang="en-US" sz="1800" dirty="0"/>
              <a:t>( Java Database Connectivity)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Java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cài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MySQL, SQL Server, Oracle, Access,…</a:t>
            </a:r>
          </a:p>
          <a:p>
            <a:r>
              <a:rPr lang="en-US" sz="1800" dirty="0"/>
              <a:t> </a:t>
            </a:r>
            <a:r>
              <a:rPr lang="en-US" sz="1800" b="1" dirty="0"/>
              <a:t>JDBC API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interface </a:t>
            </a:r>
            <a:r>
              <a:rPr lang="en-US" sz="1800" dirty="0" err="1"/>
              <a:t>và</a:t>
            </a:r>
            <a:r>
              <a:rPr lang="en-US" sz="1800" dirty="0"/>
              <a:t> class.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1. JDBC </a:t>
            </a:r>
            <a:r>
              <a:rPr lang="en-US" sz="2500" b="1" dirty="0" err="1"/>
              <a:t>là</a:t>
            </a:r>
            <a:r>
              <a:rPr lang="en-US" sz="2500" b="1" dirty="0"/>
              <a:t> </a:t>
            </a:r>
            <a:r>
              <a:rPr lang="en-US" sz="2500" b="1" dirty="0" err="1"/>
              <a:t>gì</a:t>
            </a:r>
            <a:r>
              <a:rPr lang="en-US" sz="2500" b="1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82" y="1447800"/>
            <a:ext cx="2935310" cy="31543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2. </a:t>
            </a:r>
            <a:r>
              <a:rPr lang="en-US" sz="2500" b="1" dirty="0" err="1"/>
              <a:t>Các</a:t>
            </a:r>
            <a:r>
              <a:rPr lang="en-US" sz="2500" b="1" dirty="0"/>
              <a:t> </a:t>
            </a:r>
            <a:r>
              <a:rPr lang="en-US" sz="2500" b="1" dirty="0" err="1"/>
              <a:t>thành</a:t>
            </a:r>
            <a:r>
              <a:rPr lang="en-US" sz="2500" b="1" dirty="0"/>
              <a:t> </a:t>
            </a:r>
            <a:r>
              <a:rPr lang="en-US" sz="2500" b="1" dirty="0" err="1"/>
              <a:t>phần</a:t>
            </a:r>
            <a:r>
              <a:rPr lang="en-US" sz="2500" b="1" dirty="0"/>
              <a:t> </a:t>
            </a:r>
            <a:r>
              <a:rPr lang="en-US" sz="2500" b="1" dirty="0" err="1"/>
              <a:t>của</a:t>
            </a:r>
            <a:r>
              <a:rPr lang="en-US" sz="2500" b="1" dirty="0"/>
              <a:t>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b="1" dirty="0"/>
              <a:t>Driver</a:t>
            </a:r>
            <a:r>
              <a:rPr lang="vi-VN" sz="1800" dirty="0"/>
              <a:t>: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,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lạc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endParaRPr lang="en-US" sz="1800" dirty="0"/>
          </a:p>
          <a:p>
            <a:pPr fontAlgn="base"/>
            <a:r>
              <a:rPr lang="vi-VN" sz="1800" b="1" dirty="0"/>
              <a:t>Connection</a:t>
            </a:r>
            <a:r>
              <a:rPr lang="vi-VN" sz="1800" dirty="0"/>
              <a:t>: Biểu thị kết nối tới cơ sở dữ liệu</a:t>
            </a:r>
            <a:endParaRPr lang="en-US" sz="1800" dirty="0"/>
          </a:p>
          <a:p>
            <a:pPr fontAlgn="base"/>
            <a:r>
              <a:rPr lang="vi-VN" sz="1800" b="1" dirty="0"/>
              <a:t>Statement</a:t>
            </a:r>
            <a:r>
              <a:rPr lang="en-US" sz="1800" b="1" dirty="0"/>
              <a:t>: </a:t>
            </a:r>
            <a:r>
              <a:rPr lang="vi-VN" sz="1800" dirty="0"/>
              <a:t> Đối tượng dùng để thực thi các câu lệnh SQL như insert</a:t>
            </a:r>
            <a:r>
              <a:rPr lang="en-US" sz="1800" dirty="0"/>
              <a:t>, </a:t>
            </a:r>
            <a:r>
              <a:rPr lang="vi-VN" sz="1800" dirty="0"/>
              <a:t>update, delete</a:t>
            </a:r>
            <a:r>
              <a:rPr lang="en-US" sz="1800" dirty="0"/>
              <a:t>, </a:t>
            </a:r>
            <a:r>
              <a:rPr lang="vi-VN" sz="1800" dirty="0"/>
              <a:t>select …</a:t>
            </a:r>
          </a:p>
          <a:p>
            <a:pPr fontAlgn="base"/>
            <a:r>
              <a:rPr lang="vi-VN" sz="1800" b="1" dirty="0"/>
              <a:t>ResultSet</a:t>
            </a:r>
            <a:r>
              <a:rPr lang="vi-VN" sz="1800" dirty="0"/>
              <a:t> – biểu diễn một tập kết quả trong cơ sở dữ liệu tạo ra bởi việc sử dụng một câu lệnh SQL là SELECT.</a:t>
            </a:r>
            <a:endParaRPr lang="en-US" sz="1800" dirty="0"/>
          </a:p>
          <a:p>
            <a:pPr fontAlgn="base"/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b="1" dirty="0" err="1"/>
              <a:t>SQLException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ngoại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r>
              <a:rPr lang="en-US" sz="1800" dirty="0"/>
              <a:t>.</a:t>
            </a:r>
            <a:endParaRPr lang="vi-VN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2. </a:t>
            </a:r>
            <a:r>
              <a:rPr lang="en-US" sz="2500" b="1" dirty="0" err="1"/>
              <a:t>Các</a:t>
            </a:r>
            <a:r>
              <a:rPr lang="en-US" sz="2500" b="1" dirty="0"/>
              <a:t> </a:t>
            </a:r>
            <a:r>
              <a:rPr lang="en-US" sz="2500" b="1" dirty="0" err="1"/>
              <a:t>thành</a:t>
            </a:r>
            <a:r>
              <a:rPr lang="en-US" sz="2500" b="1" dirty="0"/>
              <a:t> </a:t>
            </a:r>
            <a:r>
              <a:rPr lang="en-US" sz="2500" b="1" dirty="0" err="1"/>
              <a:t>phần</a:t>
            </a:r>
            <a:r>
              <a:rPr lang="en-US" sz="2500" b="1" dirty="0"/>
              <a:t> </a:t>
            </a:r>
            <a:r>
              <a:rPr lang="en-US" sz="2500" b="1" dirty="0" err="1"/>
              <a:t>của</a:t>
            </a:r>
            <a:r>
              <a:rPr lang="en-US" sz="2500" b="1" dirty="0"/>
              <a:t> JDBC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538033"/>
            <a:ext cx="5915025" cy="29738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3. </a:t>
            </a:r>
            <a:r>
              <a:rPr lang="en-US" sz="2500" b="1" dirty="0" err="1"/>
              <a:t>Cách</a:t>
            </a:r>
            <a:r>
              <a:rPr lang="en-US" sz="2500" b="1" dirty="0"/>
              <a:t> Java </a:t>
            </a:r>
            <a:r>
              <a:rPr lang="en-US" sz="2500" b="1" dirty="0" err="1"/>
              <a:t>kết</a:t>
            </a:r>
            <a:r>
              <a:rPr lang="en-US" sz="2500" b="1" dirty="0"/>
              <a:t> </a:t>
            </a:r>
            <a:r>
              <a:rPr lang="en-US" sz="2500" b="1" dirty="0" err="1"/>
              <a:t>nối</a:t>
            </a:r>
            <a:r>
              <a:rPr lang="en-US" sz="25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b="1" dirty="0"/>
              <a:t>Java</a:t>
            </a:r>
            <a:r>
              <a:rPr lang="vi-VN" sz="1800" dirty="0"/>
              <a:t> sử dụng </a:t>
            </a:r>
            <a:r>
              <a:rPr lang="vi-VN" sz="1800" b="1" dirty="0"/>
              <a:t>JDBC</a:t>
            </a:r>
            <a:r>
              <a:rPr lang="vi-VN" sz="1800" dirty="0"/>
              <a:t> để làm việc với các cơ sở dữ liệu.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834"/>
            <a:ext cx="7169150" cy="2627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3. </a:t>
            </a:r>
            <a:r>
              <a:rPr lang="en-US" sz="2500" b="1" dirty="0" err="1"/>
              <a:t>Cách</a:t>
            </a:r>
            <a:r>
              <a:rPr lang="en-US" sz="2500" b="1" dirty="0"/>
              <a:t> Java </a:t>
            </a:r>
            <a:r>
              <a:rPr lang="en-US" sz="2500" b="1" dirty="0" err="1"/>
              <a:t>kết</a:t>
            </a:r>
            <a:r>
              <a:rPr lang="en-US" sz="2500" b="1" dirty="0"/>
              <a:t> </a:t>
            </a:r>
            <a:r>
              <a:rPr lang="en-US" sz="2500" b="1" dirty="0" err="1"/>
              <a:t>nối</a:t>
            </a:r>
            <a:r>
              <a:rPr lang="en-US" sz="25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z="1800" dirty="0"/>
              <a:t>Cách 1: </a:t>
            </a:r>
            <a:r>
              <a:rPr lang="en-US" sz="1800" dirty="0"/>
              <a:t>C</a:t>
            </a:r>
            <a:r>
              <a:rPr lang="vi-VN" sz="1800" dirty="0"/>
              <a:t>ung cấp thư viện Driver điều khiển loại cơ sở dữ liệu đó</a:t>
            </a:r>
            <a:r>
              <a:rPr lang="en-US" sz="1800" dirty="0"/>
              <a:t>. </a:t>
            </a:r>
            <a:r>
              <a:rPr lang="en-US" sz="1800" dirty="0" err="1"/>
              <a:t>Có</a:t>
            </a:r>
            <a:r>
              <a:rPr lang="en-US" sz="1800" dirty="0"/>
              <a:t> 4 </a:t>
            </a:r>
            <a:r>
              <a:rPr lang="en-US" sz="1800" dirty="0" err="1"/>
              <a:t>loại</a:t>
            </a:r>
            <a:r>
              <a:rPr lang="en-US" sz="1800" dirty="0"/>
              <a:t> JDBC Drivers:</a:t>
            </a:r>
          </a:p>
          <a:p>
            <a:pPr marL="701116" lvl="1" indent="-400050">
              <a:buNone/>
            </a:pPr>
            <a:r>
              <a:rPr lang="en-US" sz="1800" dirty="0"/>
              <a:t>JDBC-ODBC bridge driver</a:t>
            </a:r>
          </a:p>
          <a:p>
            <a:pPr marL="701116" lvl="1" indent="-400050">
              <a:buNone/>
            </a:pPr>
            <a:r>
              <a:rPr lang="en-US" sz="1800" dirty="0"/>
              <a:t>Native-API driver</a:t>
            </a:r>
          </a:p>
          <a:p>
            <a:pPr marL="701116" lvl="1" indent="-400050">
              <a:buNone/>
            </a:pPr>
            <a:r>
              <a:rPr lang="en-US" sz="1800" dirty="0"/>
              <a:t>Network Protocol driver</a:t>
            </a:r>
          </a:p>
          <a:p>
            <a:pPr marL="701116" lvl="1" indent="-400050">
              <a:buNone/>
            </a:pPr>
            <a:r>
              <a:rPr lang="en-US" sz="1800"/>
              <a:t>Protocol thin</a:t>
            </a:r>
            <a:endParaRPr lang="en-US" sz="1800" dirty="0"/>
          </a:p>
          <a:p>
            <a:endParaRPr lang="vi-VN" sz="1800" dirty="0"/>
          </a:p>
          <a:p>
            <a:r>
              <a:rPr lang="vi-VN" sz="1800" dirty="0"/>
              <a:t>Cách 2: Khai báo một </a:t>
            </a:r>
            <a:r>
              <a:rPr lang="vi-VN" sz="1800" b="1" i="1" dirty="0"/>
              <a:t>"ODBC DataSource"</a:t>
            </a:r>
            <a:r>
              <a:rPr lang="vi-VN" sz="1800" dirty="0"/>
              <a:t>, và sử dụng cầu nối </a:t>
            </a:r>
            <a:r>
              <a:rPr lang="vi-VN" sz="1800" b="1" dirty="0"/>
              <a:t>JDBC-ODBC</a:t>
            </a:r>
            <a:r>
              <a:rPr lang="vi-VN" sz="1800" dirty="0"/>
              <a:t> để kết nối với </a:t>
            </a:r>
            <a:r>
              <a:rPr lang="vi-VN" sz="1800" b="1" i="1" dirty="0"/>
              <a:t>"ODBC DataSource"</a:t>
            </a:r>
            <a:r>
              <a:rPr lang="vi-VN" sz="1800" dirty="0"/>
              <a:t> kia. Cầu nối </a:t>
            </a:r>
            <a:r>
              <a:rPr lang="vi-VN" sz="1800" b="1" dirty="0"/>
              <a:t>JDBC-ODBC</a:t>
            </a:r>
            <a:r>
              <a:rPr lang="vi-VN" sz="1800" dirty="0"/>
              <a:t> là thứ có sẵn trong </a:t>
            </a:r>
            <a:r>
              <a:rPr lang="vi-VN" sz="1800" b="1" dirty="0"/>
              <a:t>JDBC API</a:t>
            </a:r>
            <a:r>
              <a:rPr lang="vi-VN" sz="18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3. </a:t>
            </a:r>
            <a:r>
              <a:rPr lang="en-US" sz="2500" b="1" dirty="0" err="1"/>
              <a:t>Cách</a:t>
            </a:r>
            <a:r>
              <a:rPr lang="en-US" sz="2500" b="1" dirty="0"/>
              <a:t> Java </a:t>
            </a:r>
            <a:r>
              <a:rPr lang="en-US" sz="2500" b="1" dirty="0" err="1"/>
              <a:t>kết</a:t>
            </a:r>
            <a:r>
              <a:rPr lang="en-US" sz="2500" b="1" dirty="0"/>
              <a:t> </a:t>
            </a:r>
            <a:r>
              <a:rPr lang="en-US" sz="2500" b="1" dirty="0" err="1"/>
              <a:t>nối</a:t>
            </a:r>
            <a:r>
              <a:rPr lang="en-US" sz="2500" b="1" dirty="0"/>
              <a:t>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48" y="1447800"/>
            <a:ext cx="4218778" cy="31543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1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4. </a:t>
            </a:r>
            <a:r>
              <a:rPr lang="en-US" sz="2500" b="1" dirty="0" err="1"/>
              <a:t>Truy</a:t>
            </a:r>
            <a:r>
              <a:rPr lang="en-US" sz="2500" b="1" dirty="0"/>
              <a:t> </a:t>
            </a:r>
            <a:r>
              <a:rPr lang="en-US" sz="2500" b="1" dirty="0" err="1"/>
              <a:t>cập</a:t>
            </a:r>
            <a:r>
              <a:rPr lang="en-US" sz="2500" b="1" dirty="0"/>
              <a:t> </a:t>
            </a:r>
            <a:r>
              <a:rPr lang="en-US" sz="2500" b="1" dirty="0" err="1"/>
              <a:t>cơ</a:t>
            </a:r>
            <a:r>
              <a:rPr lang="en-US" sz="2500" b="1" dirty="0"/>
              <a:t> </a:t>
            </a:r>
            <a:r>
              <a:rPr lang="en-US" sz="2500" b="1" dirty="0" err="1"/>
              <a:t>sở</a:t>
            </a:r>
            <a:r>
              <a:rPr lang="en-US" sz="2500" b="1" dirty="0"/>
              <a:t> </a:t>
            </a:r>
            <a:r>
              <a:rPr lang="en-US" sz="2500" b="1" dirty="0" err="1"/>
              <a:t>dữ</a:t>
            </a:r>
            <a:r>
              <a:rPr lang="en-US" sz="2500" b="1" dirty="0"/>
              <a:t> </a:t>
            </a:r>
            <a:r>
              <a:rPr lang="en-US" sz="2500" b="1" dirty="0" err="1"/>
              <a:t>liệu</a:t>
            </a:r>
            <a:r>
              <a:rPr lang="en-US" sz="25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84" y="1717609"/>
            <a:ext cx="6018835" cy="338682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err="1"/>
              <a:t>Bước</a:t>
            </a:r>
            <a:r>
              <a:rPr lang="en-US" sz="1800" dirty="0"/>
              <a:t> 1: </a:t>
            </a:r>
            <a:r>
              <a:rPr lang="en-US" sz="1800" dirty="0" err="1"/>
              <a:t>Tải</a:t>
            </a:r>
            <a:r>
              <a:rPr lang="en-US" sz="1800" dirty="0"/>
              <a:t> Driver </a:t>
            </a:r>
          </a:p>
          <a:p>
            <a:pPr>
              <a:buNone/>
            </a:pPr>
            <a:r>
              <a:rPr lang="en-US" sz="1800" dirty="0"/>
              <a:t>  </a:t>
            </a:r>
            <a:r>
              <a:rPr lang="en-US" sz="1800" dirty="0" err="1"/>
              <a:t>Class.forName</a:t>
            </a:r>
            <a:r>
              <a:rPr lang="en-US" sz="1800" dirty="0"/>
              <a:t>("</a:t>
            </a:r>
            <a:r>
              <a:rPr lang="en-US" sz="1800" dirty="0" err="1"/>
              <a:t>JDBCDriverClass</a:t>
            </a:r>
            <a:r>
              <a:rPr lang="en-US" sz="1800" dirty="0"/>
              <a:t>"); //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 err="1"/>
              <a:t>tải</a:t>
            </a:r>
            <a:r>
              <a:rPr lang="en-US" sz="1800" dirty="0"/>
              <a:t> driver </a:t>
            </a:r>
            <a:r>
              <a:rPr lang="en-US" sz="1800" dirty="0" err="1"/>
              <a:t>thích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.</a:t>
            </a:r>
          </a:p>
          <a:p>
            <a:pPr lvl="0">
              <a:buNone/>
            </a:pPr>
            <a:r>
              <a:rPr lang="en-US" sz="1800" dirty="0" err="1"/>
              <a:t>Bước</a:t>
            </a:r>
            <a:r>
              <a:rPr lang="en-US" sz="1800" dirty="0"/>
              <a:t> 2: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connections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ta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	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tĩnh</a:t>
            </a:r>
            <a:r>
              <a:rPr lang="en-US" sz="1800" dirty="0"/>
              <a:t> </a:t>
            </a:r>
            <a:r>
              <a:rPr lang="en-US" sz="1800" dirty="0" err="1"/>
              <a:t>getConnection</a:t>
            </a:r>
            <a:r>
              <a:rPr lang="en-US" sz="1800" dirty="0"/>
              <a:t> (</a:t>
            </a:r>
            <a:r>
              <a:rPr lang="en-US" sz="1800" dirty="0" err="1"/>
              <a:t>databaseURL</a:t>
            </a:r>
            <a:r>
              <a:rPr lang="en-US" sz="1800" dirty="0"/>
              <a:t>)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	</a:t>
            </a:r>
            <a:r>
              <a:rPr lang="en-US" sz="1800" dirty="0" err="1"/>
              <a:t>trúc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Connection </a:t>
            </a:r>
            <a:r>
              <a:rPr lang="en-US" sz="1800" dirty="0" err="1"/>
              <a:t>connection</a:t>
            </a:r>
            <a:r>
              <a:rPr lang="en-US" sz="1800" dirty="0"/>
              <a:t> = 	</a:t>
            </a:r>
            <a:r>
              <a:rPr lang="en-US" sz="1800" dirty="0" err="1"/>
              <a:t>DriverManager.getConnection</a:t>
            </a:r>
            <a:r>
              <a:rPr lang="en-US" sz="1800" dirty="0"/>
              <a:t>(</a:t>
            </a:r>
            <a:r>
              <a:rPr lang="en-US" sz="1800" dirty="0" err="1"/>
              <a:t>databaseURL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databaseURL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duy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	</a:t>
            </a:r>
            <a:r>
              <a:rPr lang="en-US" sz="1800" dirty="0" err="1"/>
              <a:t>của</a:t>
            </a:r>
            <a:r>
              <a:rPr lang="en-US" sz="1800" dirty="0"/>
              <a:t> 	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Internet.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289367"/>
            <a:ext cx="1169043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hủ đề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583</Words>
  <Application>Microsoft Office PowerPoint</Application>
  <PresentationFormat>B5 (ISO) Paper (176x250 mm)</PresentationFormat>
  <Paragraphs>57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</vt:lpstr>
      <vt:lpstr>Lập trình cơ sở dữ liệu với JDBC</vt:lpstr>
      <vt:lpstr>1. JDBC là gì?</vt:lpstr>
      <vt:lpstr>1. JDBC là gì?</vt:lpstr>
      <vt:lpstr>2. Các thành phần của JDBC</vt:lpstr>
      <vt:lpstr>2. Các thành phần của JDBC</vt:lpstr>
      <vt:lpstr>3. Cách Java kết nối databases</vt:lpstr>
      <vt:lpstr>3. Cách Java kết nối databases</vt:lpstr>
      <vt:lpstr>3. Cách Java kết nối databases</vt:lpstr>
      <vt:lpstr>4. Truy cập cơ sở dữ liệu </vt:lpstr>
      <vt:lpstr>4. Truy cập cơ sở dữ liệu </vt:lpstr>
      <vt:lpstr>4. Truy cập cơ sở dữ liệu </vt:lpstr>
      <vt:lpstr>4. Truy cập cơ sở dữ liệu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Le Quang Dao</dc:creator>
  <cp:lastModifiedBy>Manh Son Nguyen</cp:lastModifiedBy>
  <cp:revision>24</cp:revision>
  <dcterms:created xsi:type="dcterms:W3CDTF">2018-10-31T03:48:07Z</dcterms:created>
  <dcterms:modified xsi:type="dcterms:W3CDTF">2023-11-15T06:57:34Z</dcterms:modified>
</cp:coreProperties>
</file>