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64" r:id="rId3"/>
    <p:sldId id="350" r:id="rId4"/>
    <p:sldId id="260" r:id="rId5"/>
    <p:sldId id="343" r:id="rId6"/>
    <p:sldId id="34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57" r:id="rId27"/>
    <p:sldId id="263" r:id="rId28"/>
    <p:sldId id="288" r:id="rId29"/>
    <p:sldId id="327" r:id="rId30"/>
    <p:sldId id="328" r:id="rId31"/>
    <p:sldId id="329" r:id="rId32"/>
    <p:sldId id="330" r:id="rId33"/>
    <p:sldId id="335" r:id="rId34"/>
    <p:sldId id="331" r:id="rId35"/>
    <p:sldId id="332" r:id="rId36"/>
    <p:sldId id="333" r:id="rId37"/>
    <p:sldId id="334" r:id="rId38"/>
    <p:sldId id="336" r:id="rId39"/>
    <p:sldId id="340" r:id="rId40"/>
    <p:sldId id="337" r:id="rId41"/>
    <p:sldId id="345" r:id="rId42"/>
    <p:sldId id="346" r:id="rId43"/>
    <p:sldId id="347" r:id="rId44"/>
    <p:sldId id="348" r:id="rId45"/>
    <p:sldId id="349" r:id="rId46"/>
    <p:sldId id="25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mator" initials="L" lastIdx="1" clrIdx="0">
    <p:extLst>
      <p:ext uri="{19B8F6BF-5375-455C-9EA6-DF929625EA0E}">
        <p15:presenceInfo xmlns:p15="http://schemas.microsoft.com/office/powerpoint/2012/main" userId="Leom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45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5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9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27" y="1700013"/>
            <a:ext cx="10882184" cy="59010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Chào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endParaRPr lang="en-US" sz="3000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99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13011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CHUCVU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MACV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chức vụ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TENCHUCVU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tên chức vụ</a:t>
            </a:r>
          </a:p>
          <a:p>
            <a:pPr marL="0" indent="0">
              <a:buNone/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56" y="2204085"/>
            <a:ext cx="4559001" cy="2293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8C012A-6A90-4BD0-BC50-5D21202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50" y="484286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615984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LUONG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BACLUONG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bậc </a:t>
            </a:r>
            <a:r>
              <a:rPr lang="vi-VN" sz="1600">
                <a:latin typeface="+mj-lt"/>
                <a:cs typeface="Arial" panose="020B0604020202020204" pitchFamily="34" charset="0"/>
              </a:rPr>
              <a:t>lương của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LUONGCOBAN: lương cơ bản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HESOLUONG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hệ số lương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>
                <a:latin typeface="+mj-lt"/>
                <a:cs typeface="Arial" panose="020B0604020202020204" pitchFamily="34" charset="0"/>
              </a:rPr>
              <a:t>LUONGPHUCAP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lương phụ cấp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LUONGPHUCAP, LUONGCOBAN, LUONGTHEONGAY)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09" y="2194560"/>
            <a:ext cx="4303181" cy="29888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94B51E-B961-4365-B8AB-777F03E9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3355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TRINHDO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MATD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trình độ(khóa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TENTRINHDO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</a:t>
            </a:r>
            <a:r>
              <a:rPr lang="vi-VN" sz="1600">
                <a:latin typeface="+mj-lt"/>
                <a:cs typeface="Arial" panose="020B0604020202020204" pitchFamily="34" charset="0"/>
              </a:rPr>
              <a:t>tên trình độ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TRINHDO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TENTRINHDO)</a:t>
            </a: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48" y="2057401"/>
            <a:ext cx="5817598" cy="22606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7C7C1C-699C-4149-9079-3D10B893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2416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HOPDONG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MAHD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hợp đồng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LOAIHOPDONG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loại </a:t>
            </a:r>
            <a:r>
              <a:rPr lang="vi-VN" sz="1600">
                <a:latin typeface="+mj-lt"/>
                <a:cs typeface="Arial" panose="020B0604020202020204" pitchFamily="34" charset="0"/>
              </a:rPr>
              <a:t>hợp đồng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HOPDONG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LOAIHOPDONG)</a:t>
            </a: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6" y="2057400"/>
            <a:ext cx="6057552" cy="26216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487346-2D7C-4D53-A7EB-BADFBD47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31259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>
                <a:latin typeface="+mj-lt"/>
                <a:cs typeface="Arial" panose="020B0604020202020204" pitchFamily="34" charset="0"/>
              </a:rPr>
              <a:t>BAOHIEM</a:t>
            </a:r>
            <a:endParaRPr lang="vi-VN" sz="1600" b="1" dirty="0">
              <a:latin typeface="+mj-lt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MABH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mã bảo hiểm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TENBAOHIEM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tên bảo hiểm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vi-VN" sz="1600">
                <a:latin typeface="+mj-lt"/>
                <a:cs typeface="Arial" panose="020B0604020202020204" pitchFamily="34" charset="0"/>
              </a:rPr>
              <a:t>CHIPHI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: chi phí đóng của </a:t>
            </a:r>
            <a:r>
              <a:rPr lang="vi-VN" sz="1600">
                <a:latin typeface="+mj-lt"/>
                <a:cs typeface="Arial" panose="020B0604020202020204" pitchFamily="34" charset="0"/>
              </a:rPr>
              <a:t>bảo hiểm</a:t>
            </a:r>
          </a:p>
          <a:p>
            <a:pPr marL="0" indent="0">
              <a:buNone/>
            </a:pPr>
            <a:r>
              <a:rPr lang="en-US" sz="1600" b="1">
                <a:latin typeface="TIMES" panose="02020603050405020304" pitchFamily="18" charset="0"/>
                <a:cs typeface="TIMES" panose="02020603050405020304" pitchFamily="18" charset="0"/>
              </a:rPr>
              <a:t>BAOHIEM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sz="1600">
                <a:latin typeface="TIMES" panose="02020603050405020304" pitchFamily="18" charset="0"/>
                <a:cs typeface="TIMES" panose="02020603050405020304" pitchFamily="18" charset="0"/>
              </a:rPr>
              <a:t>, TENBAOHIEM, CHIPHI)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849" y="2057401"/>
            <a:ext cx="5637690" cy="31353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D317C-B70C-411B-BD21-31EEDA76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97" y="2173142"/>
            <a:ext cx="602803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CHAMCONG</a:t>
            </a:r>
          </a:p>
          <a:p>
            <a:pPr marL="0" indent="0">
              <a:buNone/>
            </a:pPr>
            <a:r>
              <a:rPr lang="vi-VN" sz="1600" dirty="0">
                <a:latin typeface="+mj-lt"/>
                <a:cs typeface="Arial" panose="020B0604020202020204" pitchFamily="34" charset="0"/>
              </a:rPr>
              <a:t>- NGAY: ngày chấm công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-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TRANGTHAI: xác định nhân viên có đi làm hay nghỉ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sz="1600" u="sng" dirty="0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 TRANGTHAI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sz="16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Tx/>
              <a:buChar char="-"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9" y="2173142"/>
            <a:ext cx="5048527" cy="24812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B32E94-8399-450E-8103-5862DB8C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074" y="1670791"/>
            <a:ext cx="6873240" cy="4308388"/>
          </a:xfrm>
        </p:spPr>
        <p:txBody>
          <a:bodyPr>
            <a:no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NHANVIEN và PHONGBAN</a:t>
            </a:r>
            <a:endParaRPr lang="vi-VN" b="1" dirty="0">
              <a:latin typeface="+mj-lt"/>
              <a:cs typeface="Arial" panose="020B0604020202020204" pitchFamily="34" charset="0"/>
            </a:endParaRP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Trưởng phòng: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trưởng phòng là nhân viên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nhân viên là trưởng phòng hoặc không của một phòng ban</a:t>
            </a:r>
          </a:p>
          <a:p>
            <a:r>
              <a:rPr lang="vi-VN" i="1" dirty="0">
                <a:latin typeface="+mj-lt"/>
                <a:cs typeface="Arial" panose="020B0604020202020204" pitchFamily="34" charset="0"/>
              </a:rPr>
              <a:t>Làm việc:</a:t>
            </a:r>
          </a:p>
          <a:p>
            <a:r>
              <a:rPr lang="vi-VN" dirty="0">
                <a:latin typeface="+mj-lt"/>
                <a:cs typeface="Arial" panose="020B0604020202020204" pitchFamily="34" charset="0"/>
              </a:rPr>
              <a:t>- Một phòng ban có một hoặc nhiều nhân viên làm việc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- </a:t>
            </a:r>
            <a:r>
              <a:rPr lang="vi-VN" dirty="0">
                <a:latin typeface="+mj-lt"/>
                <a:cs typeface="Arial" panose="020B0604020202020204" pitchFamily="34" charset="0"/>
              </a:rPr>
              <a:t>Một nhân viên làm tại một 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u="sng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, TENPHONGBAN, DIACHI, 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TRUONGPHONG</a:t>
            </a:r>
            <a:r>
              <a:rPr lang="vi-VN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39" y="1670791"/>
            <a:ext cx="3171825" cy="48587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D77D16-CA23-4180-BD7E-742C96B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879757" cy="23025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NHANVIEN</a:t>
            </a:r>
          </a:p>
          <a:p>
            <a:r>
              <a:rPr lang="vi-VN" i="1" dirty="0">
                <a:latin typeface="TIMES" panose="02020603050405020304" pitchFamily="18" charset="0"/>
                <a:cs typeface="TIMES" panose="02020603050405020304" pitchFamily="18" charset="0"/>
              </a:rPr>
              <a:t>Quản lý: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Một nhân viên quản lý 1 hoặc nhiều nhân viên khác</a:t>
            </a:r>
          </a:p>
          <a:p>
            <a:pPr marL="285750" indent="-285750">
              <a:buFont typeface="TIMES" panose="02020603050405020304" pitchFamily="18" charset="0"/>
              <a:buChar char="‐"/>
            </a:pP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Một nhân viên được quản lý bởi một nhân viên hoặc không quản lý bởi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nhân viên nào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MAQL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)</a:t>
            </a:r>
          </a:p>
          <a:p>
            <a:pPr marL="342900" indent="-342900">
              <a:buFontTx/>
              <a:buChar char="-"/>
            </a:pPr>
            <a:endParaRPr lang="vi-V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7" y="2158315"/>
            <a:ext cx="5180613" cy="10050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9527780-5B4E-4ACB-90A6-337B1493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FC77A-C982-4AF0-88DE-4912AC142EEA}"/>
              </a:ext>
            </a:extLst>
          </p:cNvPr>
          <p:cNvSpPr txBox="1">
            <a:spLocks/>
          </p:cNvSpPr>
          <p:nvPr/>
        </p:nvSpPr>
        <p:spPr>
          <a:xfrm>
            <a:off x="685800" y="4798043"/>
            <a:ext cx="10056265" cy="230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4926226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  <a:cs typeface="Arial" panose="020B0604020202020204" pitchFamily="34" charset="0"/>
              </a:rPr>
              <a:t>PHONGBAN </a:t>
            </a:r>
            <a:r>
              <a:rPr lang="vi-VN" b="1" dirty="0">
                <a:latin typeface="+mj-lt"/>
                <a:cs typeface="Arial" panose="020B0604020202020204" pitchFamily="34" charset="0"/>
              </a:rPr>
              <a:t>và D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vi-VN" b="1">
                <a:latin typeface="+mj-lt"/>
                <a:cs typeface="Arial" panose="020B0604020202020204" pitchFamily="34" charset="0"/>
              </a:rPr>
              <a:t>AN</a:t>
            </a:r>
          </a:p>
          <a:p>
            <a:r>
              <a:rPr lang="vi-VN" i="1">
                <a:latin typeface="+mj-lt"/>
                <a:cs typeface="Arial" panose="020B0604020202020204" pitchFamily="34" charset="0"/>
              </a:rPr>
              <a:t>Quản lý:</a:t>
            </a:r>
          </a:p>
          <a:p>
            <a:r>
              <a:rPr lang="vi-VN">
                <a:latin typeface="+mj-lt"/>
                <a:cs typeface="Arial" panose="020B0604020202020204" pitchFamily="34" charset="0"/>
              </a:rPr>
              <a:t>-      Phòng </a:t>
            </a:r>
            <a:r>
              <a:rPr lang="vi-VN" dirty="0">
                <a:latin typeface="+mj-lt"/>
                <a:cs typeface="Arial" panose="020B0604020202020204" pitchFamily="34" charset="0"/>
              </a:rPr>
              <a:t>ban quản lý một hoặc </a:t>
            </a:r>
            <a:r>
              <a:rPr lang="vi-VN">
                <a:latin typeface="+mj-lt"/>
                <a:cs typeface="Arial" panose="020B0604020202020204" pitchFamily="34" charset="0"/>
              </a:rPr>
              <a:t>nhiều đề án</a:t>
            </a:r>
            <a:endParaRPr lang="vi-VN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vi-VN">
                <a:latin typeface="+mj-lt"/>
                <a:cs typeface="Arial" panose="020B0604020202020204" pitchFamily="34" charset="0"/>
              </a:rPr>
              <a:t>Đề án được quản lý </a:t>
            </a:r>
            <a:r>
              <a:rPr lang="vi-VN" dirty="0">
                <a:latin typeface="+mj-lt"/>
                <a:cs typeface="Arial" panose="020B0604020202020204" pitchFamily="34" charset="0"/>
              </a:rPr>
              <a:t>bởi một </a:t>
            </a:r>
            <a:r>
              <a:rPr lang="vi-VN">
                <a:latin typeface="+mj-lt"/>
                <a:cs typeface="Arial" panose="020B0604020202020204" pitchFamily="34" charset="0"/>
              </a:rPr>
              <a:t>phòng ban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TENDEAN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6" y="1729945"/>
            <a:ext cx="5649098" cy="39973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0254F2-5368-4EE2-BC88-5BA5D1B9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0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6752968" cy="2825577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 DEAN</a:t>
            </a: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vào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đề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án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đề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án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làm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việc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NHANVIEN_DEAN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THOIGIAN)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1729945"/>
            <a:ext cx="3224290" cy="47140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8E138C1-81B6-4A7A-9475-E121024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711" y="792083"/>
            <a:ext cx="9758289" cy="1293028"/>
          </a:xfrm>
        </p:spPr>
        <p:txBody>
          <a:bodyPr>
            <a:noAutofit/>
          </a:bodyPr>
          <a:lstStyle/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7596" y="3108011"/>
            <a:ext cx="104902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VÀ </a:t>
            </a:r>
            <a:r>
              <a:rPr lang="en-US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</a:t>
            </a: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DỮ LIỆU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vi-VN" sz="3600" b="1">
                <a:ln/>
                <a:solidFill>
                  <a:srgbClr val="7F22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SỰ</a:t>
            </a:r>
            <a:endParaRPr lang="en-US" sz="3600" b="1">
              <a:ln/>
              <a:solidFill>
                <a:srgbClr val="7F229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1200" cap="none" spc="0" normalizeH="0" baseline="0" noProof="0" dirty="0">
              <a:ln/>
              <a:solidFill>
                <a:srgbClr val="7F229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7162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542056" cy="2265404"/>
          </a:xfrm>
        </p:spPr>
        <p:txBody>
          <a:bodyPr>
            <a:noAutofit/>
          </a:bodyPr>
          <a:lstStyle/>
          <a:p>
            <a:r>
              <a:rPr lang="vi-VN" b="1" dirty="0">
                <a:latin typeface="+mj-lt"/>
              </a:rPr>
              <a:t>NHANVIEN và HOPDONG</a:t>
            </a:r>
          </a:p>
          <a:p>
            <a:r>
              <a:rPr lang="vi-VN" i="1" dirty="0">
                <a:latin typeface="+mj-lt"/>
              </a:rPr>
              <a:t>Có:</a:t>
            </a:r>
          </a:p>
          <a:p>
            <a:r>
              <a:rPr lang="vi-VN" dirty="0">
                <a:latin typeface="+mj-lt"/>
              </a:rPr>
              <a:t>- Một nhân viên chỉ có duy nhất một hợp đồng lao động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Một hợp đồng lao động được sở hưu bởi nhiều 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NHANVIEN_HOPDONG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MAHD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NGAYBATDAU, NGAYKETTHUC)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56" y="2158314"/>
            <a:ext cx="5844437" cy="24301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D0BB64-FCE9-4B27-A2D9-249425E0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1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7" y="2323072"/>
            <a:ext cx="5690286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</a:rPr>
              <a:t>NHANVIEN và TRINHDO</a:t>
            </a:r>
            <a:endParaRPr lang="vi-VN" b="1" dirty="0">
              <a:latin typeface="+mj-lt"/>
            </a:endParaRPr>
          </a:p>
          <a:p>
            <a:r>
              <a:rPr lang="vi-VN" i="1" dirty="0">
                <a:latin typeface="+mj-lt"/>
              </a:rPr>
              <a:t>Đạt:</a:t>
            </a:r>
          </a:p>
          <a:p>
            <a:r>
              <a:rPr lang="vi-VN" dirty="0">
                <a:latin typeface="+mj-lt"/>
              </a:rPr>
              <a:t>- Một nhân </a:t>
            </a:r>
            <a:r>
              <a:rPr lang="vi-VN">
                <a:latin typeface="+mj-lt"/>
              </a:rPr>
              <a:t>viên </a:t>
            </a:r>
            <a:r>
              <a:rPr lang="vi-VN" dirty="0">
                <a:latin typeface="+mj-lt"/>
              </a:rPr>
              <a:t>chỉ đạt duy nhất </a:t>
            </a:r>
            <a:r>
              <a:rPr lang="vi-VN">
                <a:latin typeface="+mj-lt"/>
              </a:rPr>
              <a:t>trình </a:t>
            </a:r>
            <a:r>
              <a:rPr lang="vi-VN" dirty="0">
                <a:latin typeface="+mj-lt"/>
              </a:rPr>
              <a:t>độ học vấn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Một trình độ học vấn có thể được đạt bởi nhiều 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MAPB,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MATD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6" y="2158315"/>
            <a:ext cx="5743575" cy="7905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6EABDBB-9F5D-46CE-A0B7-98588BFA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051222"/>
            <a:ext cx="5486399" cy="4060370"/>
          </a:xfrm>
        </p:spPr>
        <p:txBody>
          <a:bodyPr>
            <a:norm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BAOHIEM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không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loại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bảo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hiểm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loại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bảo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hiểm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không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vào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cùng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tham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gia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r>
              <a:rPr lang="vi-VN" b="1">
                <a:latin typeface="TIMES" panose="02020603050405020304" pitchFamily="18" charset="0"/>
                <a:cs typeface="TIMES" panose="02020603050405020304" pitchFamily="18" charset="0"/>
              </a:rPr>
              <a:t>NHANVIEN_BAOHIEM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>
                <a:latin typeface="TIMES" panose="02020603050405020304" pitchFamily="18" charset="0"/>
                <a:cs typeface="TIMES" panose="02020603050405020304" pitchFamily="18" charset="0"/>
              </a:rPr>
              <a:t>MABH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80503"/>
            <a:ext cx="5671749" cy="8484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540246-A174-4DAA-BFA0-3E0EAF40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5871519" cy="4060370"/>
          </a:xfrm>
        </p:spPr>
        <p:txBody>
          <a:bodyPr>
            <a:normAutofit/>
          </a:bodyPr>
          <a:lstStyle/>
          <a:p>
            <a:r>
              <a:rPr lang="vi-VN" b="1">
                <a:latin typeface="+mj-lt"/>
              </a:rPr>
              <a:t>NHANVIEN và LUONG</a:t>
            </a:r>
            <a:endParaRPr lang="vi-VN" b="1" dirty="0">
              <a:latin typeface="+mj-lt"/>
            </a:endParaRPr>
          </a:p>
          <a:p>
            <a:r>
              <a:rPr lang="vi-VN" i="1" dirty="0">
                <a:latin typeface="+mj-lt"/>
              </a:rPr>
              <a:t>Hưởng:</a:t>
            </a:r>
          </a:p>
          <a:p>
            <a:r>
              <a:rPr lang="vi-VN" dirty="0">
                <a:latin typeface="+mj-lt"/>
              </a:rPr>
              <a:t>- Một nhân viên chỉ hưởng duy nhất một mức lương</a:t>
            </a:r>
          </a:p>
          <a:p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Một mức lương lại được hưởng bởi một hoặc nhiều nhân viên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NHANVIEN_LUONG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BACLUONG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LUONGPHAT, LUONGTHUONG)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9" y="1999993"/>
            <a:ext cx="5127280" cy="2495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F303C8-7F20-423E-BDCB-2D764F72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158315"/>
            <a:ext cx="6028038" cy="4060370"/>
          </a:xfrm>
        </p:spPr>
        <p:txBody>
          <a:bodyPr>
            <a:normAutofit/>
          </a:bodyPr>
          <a:lstStyle/>
          <a:p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NHANVIEN </a:t>
            </a:r>
            <a:r>
              <a:rPr lang="en-US" b="1" err="1">
                <a:latin typeface="TIMES" panose="02020603050405020304" pitchFamily="18" charset="0"/>
                <a:cs typeface="TIMES" panose="02020603050405020304" pitchFamily="18" charset="0"/>
              </a:rPr>
              <a:t>và</a:t>
            </a:r>
            <a:r>
              <a:rPr lang="en-US" b="1">
                <a:latin typeface="TIMES" panose="02020603050405020304" pitchFamily="18" charset="0"/>
                <a:cs typeface="TIMES" panose="02020603050405020304" pitchFamily="18" charset="0"/>
              </a:rPr>
              <a:t> CHUCVU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Đảm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i="1" dirty="0" err="1">
                <a:latin typeface="TIMES" panose="02020603050405020304" pitchFamily="18" charset="0"/>
                <a:cs typeface="TIMES" panose="02020603050405020304" pitchFamily="18" charset="0"/>
              </a:rPr>
              <a:t>nhiệm</a:t>
            </a:r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chỉ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thể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chức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vụ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chức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vụ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một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hoặc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có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nhiều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nhân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viên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đảm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nhiệm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MAPB, MATD, MABH,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MACV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86" y="2158315"/>
            <a:ext cx="5743575" cy="790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2773F9-451D-477D-AA08-07EA60F6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484" y="2281727"/>
            <a:ext cx="6815556" cy="3936958"/>
          </a:xfrm>
        </p:spPr>
        <p:txBody>
          <a:bodyPr>
            <a:normAutofit/>
          </a:bodyPr>
          <a:lstStyle/>
          <a:p>
            <a:r>
              <a:rPr lang="vi-VN" b="1" dirty="0">
                <a:latin typeface="TIMES" panose="02020603050405020304" pitchFamily="18" charset="0"/>
                <a:cs typeface="TIMES" panose="02020603050405020304" pitchFamily="18" charset="0"/>
              </a:rPr>
              <a:t>NHANVIEN và CHAMCONG</a:t>
            </a:r>
          </a:p>
          <a:p>
            <a:r>
              <a:rPr lang="vi-VN" i="1" dirty="0">
                <a:latin typeface="TIMES" panose="02020603050405020304" pitchFamily="18" charset="0"/>
                <a:cs typeface="TIMES" panose="02020603050405020304" pitchFamily="18" charset="0"/>
              </a:rPr>
              <a:t>Chấm công:</a:t>
            </a:r>
          </a:p>
          <a:p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- Một nhân viên chấm công mỗi ngày 1 lần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Chấm công vào 1 ngày được chấm công bởi nhiều nhân viên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CHAMCONG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u="sng" dirty="0">
                <a:latin typeface="TIMES" panose="02020603050405020304" pitchFamily="18" charset="0"/>
                <a:cs typeface="TIMES" panose="02020603050405020304" pitchFamily="18" charset="0"/>
              </a:rPr>
              <a:t>NGAY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</a:t>
            </a:r>
            <a:r>
              <a:rPr lang="vi-VN" dirty="0">
                <a:latin typeface="TIMES" panose="02020603050405020304" pitchFamily="18" charset="0"/>
                <a:cs typeface="TIMES" panose="02020603050405020304" pitchFamily="18" charset="0"/>
              </a:rPr>
              <a:t> TRANGTHAI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en-US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86" y="2158315"/>
            <a:ext cx="5362575" cy="7905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08FC3B-291E-4776-9EF5-9E9ED124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0" y="639315"/>
            <a:ext cx="7774458" cy="1031476"/>
          </a:xfrm>
        </p:spPr>
        <p:txBody>
          <a:bodyPr>
            <a:normAutofit fontScale="90000"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MỐI QUAN HỆ GIỮA CÁC THỰC THỂ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1219200"/>
            <a:ext cx="3385751" cy="158166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0" y="-1"/>
            <a:ext cx="780947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8772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4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0774" y="1259877"/>
            <a:ext cx="10641226" cy="588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vi-VN" u="sng" dirty="0">
                <a:latin typeface="Times New Roman" panose="02020603050405020304" pitchFamily="18" charset="0"/>
                <a:ea typeface="Calibri" panose="020F0502020204030204" pitchFamily="34" charset="0"/>
              </a:rPr>
              <a:t>NV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 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O, TENLOT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TEN, 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GAYSINH, GIOITINH, DIACHI, SDT, Mail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MAQL, MAPB, MACV, MATD)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DIACHI, TENPHONGBAN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TRUONGPHONG)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TENDEAN,  MAPB)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NHANVIEN_DEAN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THOIGIAN)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LOAIHOPDONG)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NHANVIEN_HOPDONG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NGAYBATDAU, NGAYKETTHUC)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TENBAOHIEM, CHIPHI)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NHANVIEN_BAOHIEM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LUONGPHUCAP, LUONGCOBAN, LUONGTHEONGAY)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NHANVIEN_LUONG(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LUONGTHUONG, LUONGPHAT)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TENTRINHDO)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TENCHUCVU)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TRANGTHAI)</a:t>
            </a:r>
          </a:p>
          <a:p>
            <a:pPr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582" y="1293339"/>
            <a:ext cx="116924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HO,  TENLOT,  TEN,  N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GAYSINH,  GIOITINH, DIACHI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SDT,  MAIL,  MAQL,  MAPB,  MACV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,  MATD)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72B06C-ABAE-4BD4-B823-5CF25317C067}"/>
              </a:ext>
            </a:extLst>
          </p:cNvPr>
          <p:cNvSpPr/>
          <p:nvPr/>
        </p:nvSpPr>
        <p:spPr>
          <a:xfrm>
            <a:off x="499582" y="1763622"/>
            <a:ext cx="3708875" cy="3467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	MANV → HO,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    	MANV → TENLOT,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TEN,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NGAYSINH,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GIOITINH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SDT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MAIL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MAQL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MANV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BA348-CE92-4E1D-BD99-B10A60C22805}"/>
              </a:ext>
            </a:extLst>
          </p:cNvPr>
          <p:cNvSpPr/>
          <p:nvPr/>
        </p:nvSpPr>
        <p:spPr>
          <a:xfrm>
            <a:off x="4876799" y="1763622"/>
            <a:ext cx="7361589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21642" y="3120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898" y="1412219"/>
            <a:ext cx="701082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PHONGBAN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TENPHONGBAN,  DIACHI,  T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RUONGPHONG)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622FA-C004-45C6-BB1D-5764563BD0A8}"/>
              </a:ext>
            </a:extLst>
          </p:cNvPr>
          <p:cNvSpPr/>
          <p:nvPr/>
        </p:nvSpPr>
        <p:spPr>
          <a:xfrm>
            <a:off x="176898" y="2086748"/>
            <a:ext cx="3823245" cy="158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TENPHONGBAN,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DIACHI,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TRUONGPHONG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B3BC-185E-4442-A29D-19A76EE64371}"/>
              </a:ext>
            </a:extLst>
          </p:cNvPr>
          <p:cNvSpPr/>
          <p:nvPr/>
        </p:nvSpPr>
        <p:spPr>
          <a:xfrm>
            <a:off x="5181172" y="2086748"/>
            <a:ext cx="7010828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MAPB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78528"/>
              </p:ext>
            </p:extLst>
          </p:nvPr>
        </p:nvGraphicFramePr>
        <p:xfrm>
          <a:off x="2644345" y="2186001"/>
          <a:ext cx="706806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033">
                  <a:extLst>
                    <a:ext uri="{9D8B030D-6E8A-4147-A177-3AD203B41FA5}">
                      <a16:colId xmlns:a16="http://schemas.microsoft.com/office/drawing/2014/main" val="882360401"/>
                    </a:ext>
                  </a:extLst>
                </a:gridCol>
                <a:gridCol w="3534033">
                  <a:extLst>
                    <a:ext uri="{9D8B030D-6E8A-4147-A177-3AD203B41FA5}">
                      <a16:colId xmlns:a16="http://schemas.microsoft.com/office/drawing/2014/main" val="32182055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Thành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viên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Phước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Trần Xuân Sơn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5951071092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3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3560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4032" y="1603020"/>
            <a:ext cx="3913974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CHUCVU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TENCHUCVU)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0D36-3BF4-4051-A2DE-5BE67B20B96E}"/>
              </a:ext>
            </a:extLst>
          </p:cNvPr>
          <p:cNvSpPr/>
          <p:nvPr/>
        </p:nvSpPr>
        <p:spPr>
          <a:xfrm>
            <a:off x="1024032" y="2267001"/>
            <a:ext cx="3573799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MACV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TENCHUCVU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E636A-74AD-410E-9DB7-209F2F0A4CD8}"/>
              </a:ext>
            </a:extLst>
          </p:cNvPr>
          <p:cNvSpPr/>
          <p:nvPr/>
        </p:nvSpPr>
        <p:spPr>
          <a:xfrm>
            <a:off x="5132174" y="1559391"/>
            <a:ext cx="6956852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MACV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596" y="1809670"/>
            <a:ext cx="4026686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TRINHDO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TENTRINHDO)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MATD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TENTRINHDO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3397D-5D09-4C24-AFEC-288CC586C5C5}"/>
              </a:ext>
            </a:extLst>
          </p:cNvPr>
          <p:cNvSpPr/>
          <p:nvPr/>
        </p:nvSpPr>
        <p:spPr>
          <a:xfrm>
            <a:off x="5231026" y="1809670"/>
            <a:ext cx="6643815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MATD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133" y="1417349"/>
            <a:ext cx="8776531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LUONG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LUONGCOBAN,  LUONGPHUCAP,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LUONGTHEONGAY)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7ABEA-0C38-4535-A65C-1152F499DAD9}"/>
              </a:ext>
            </a:extLst>
          </p:cNvPr>
          <p:cNvSpPr/>
          <p:nvPr/>
        </p:nvSpPr>
        <p:spPr>
          <a:xfrm>
            <a:off x="243133" y="1894148"/>
            <a:ext cx="4648912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LUONGCOBAN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LUONGNANGCAO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LUONGTHEONGAY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B7A43-9B26-4B76-8089-8DA8378F299C}"/>
              </a:ext>
            </a:extLst>
          </p:cNvPr>
          <p:cNvSpPr/>
          <p:nvPr/>
        </p:nvSpPr>
        <p:spPr>
          <a:xfrm>
            <a:off x="5476813" y="1894148"/>
            <a:ext cx="6792097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492" y="1498217"/>
            <a:ext cx="8047135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_LUONG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BACLUONG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LUONGTHUONG,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LUONGPHAT)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216AC-65FF-4F85-854A-5B759D9238C6}"/>
              </a:ext>
            </a:extLst>
          </p:cNvPr>
          <p:cNvSpPr/>
          <p:nvPr/>
        </p:nvSpPr>
        <p:spPr>
          <a:xfrm>
            <a:off x="259492" y="1981858"/>
            <a:ext cx="5037437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 BACLUONG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LUONGTHUONG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 BACLUONG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LUONGPHAT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4FF4-B8BA-46A4-AC1C-327C4EF6BF8F}"/>
              </a:ext>
            </a:extLst>
          </p:cNvPr>
          <p:cNvSpPr/>
          <p:nvPr/>
        </p:nvSpPr>
        <p:spPr>
          <a:xfrm>
            <a:off x="5296929" y="1981858"/>
            <a:ext cx="6897383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 MANV, BACLUONG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793" y="1454880"/>
            <a:ext cx="4269031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HOPDONG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LOAIHOPDONG)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LOAIHOPDONG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A5BFF-92A8-4A0E-B584-4F5339BBBB86}"/>
              </a:ext>
            </a:extLst>
          </p:cNvPr>
          <p:cNvSpPr/>
          <p:nvPr/>
        </p:nvSpPr>
        <p:spPr>
          <a:xfrm>
            <a:off x="5099222" y="1836972"/>
            <a:ext cx="6989804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562" y="1466333"/>
            <a:ext cx="1158651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_HOPDONG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MAHD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NGAYBATDAU,  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NGAYKETTHUC)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9B50-2C15-471B-B41E-06E93E8C8472}"/>
              </a:ext>
            </a:extLst>
          </p:cNvPr>
          <p:cNvSpPr/>
          <p:nvPr/>
        </p:nvSpPr>
        <p:spPr>
          <a:xfrm>
            <a:off x="296562" y="1992116"/>
            <a:ext cx="4531812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NGAYBATDAU,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MANV, 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MAHD 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NGAYKETTHUC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}</a:t>
            </a:r>
            <a:endParaRPr lang="en-US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81DC4-1769-407F-9371-3D5A4E91CAE7}"/>
              </a:ext>
            </a:extLst>
          </p:cNvPr>
          <p:cNvSpPr/>
          <p:nvPr/>
        </p:nvSpPr>
        <p:spPr>
          <a:xfrm>
            <a:off x="4998055" y="1992116"/>
            <a:ext cx="6897383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 MANV, MAHD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464" y="1499224"/>
            <a:ext cx="4827603" cy="117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BAOHIEM</a:t>
            </a: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TENBAOHIEM,  CHIPHI)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{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TENBAOHIEM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vi-VN" sz="160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CHIPHI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7036F-E74E-455D-8C7A-675F046DE5EC}"/>
              </a:ext>
            </a:extLst>
          </p:cNvPr>
          <p:cNvSpPr/>
          <p:nvPr/>
        </p:nvSpPr>
        <p:spPr>
          <a:xfrm>
            <a:off x="4827373" y="1917524"/>
            <a:ext cx="7261653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1NF: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2NF: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3NF: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232" y="1437097"/>
            <a:ext cx="11821298" cy="352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NHAVIEN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_BAOHIEM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MABH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1600" u="sng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E6DDF-9D38-4A7C-8247-77785B210D2D}"/>
              </a:ext>
            </a:extLst>
          </p:cNvPr>
          <p:cNvSpPr/>
          <p:nvPr/>
        </p:nvSpPr>
        <p:spPr>
          <a:xfrm>
            <a:off x="4654377" y="1789886"/>
            <a:ext cx="7142206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MABH, MANV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340" y="1548712"/>
            <a:ext cx="4311593" cy="158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DEAN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TENDEAN,  MAPB)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TENDEAN, </a:t>
            </a:r>
            <a:endParaRPr lang="vi-VN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→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A44BA2-E3BC-4622-AE2B-86142FECC9EB}"/>
              </a:ext>
            </a:extLst>
          </p:cNvPr>
          <p:cNvSpPr/>
          <p:nvPr/>
        </p:nvSpPr>
        <p:spPr>
          <a:xfrm>
            <a:off x="4199009" y="1982801"/>
            <a:ext cx="7890017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MAPB</a:t>
            </a: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518" y="1482809"/>
            <a:ext cx="11705967" cy="7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NHANVIEN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_DEAN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vi-VN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THOIGIAN)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MANV → </a:t>
            </a:r>
            <a:r>
              <a:rPr lang="vi-VN" sz="16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THOIGIAN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3E93E-1901-4750-BB64-E08E4898D00C}"/>
              </a:ext>
            </a:extLst>
          </p:cNvPr>
          <p:cNvSpPr/>
          <p:nvPr/>
        </p:nvSpPr>
        <p:spPr>
          <a:xfrm>
            <a:off x="4839731" y="1864901"/>
            <a:ext cx="7352269" cy="439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MADA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732" y="56437"/>
            <a:ext cx="6163011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82148" y="968582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ACBDB59E-8A11-4FD8-BB4D-3D42FB5A16BD}"/>
              </a:ext>
            </a:extLst>
          </p:cNvPr>
          <p:cNvSpPr/>
          <p:nvPr/>
        </p:nvSpPr>
        <p:spPr>
          <a:xfrm>
            <a:off x="5871322" y="1840881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4CD0EAB5-731E-4937-A50D-D7FD6BC5383C}"/>
              </a:ext>
            </a:extLst>
          </p:cNvPr>
          <p:cNvSpPr/>
          <p:nvPr/>
        </p:nvSpPr>
        <p:spPr>
          <a:xfrm>
            <a:off x="5871322" y="3489702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MÔ HÌNH DỮ LIỆU THỰC THỂ LIÊN KẾT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4469FF93-C6E8-4244-B15F-ECBB8EFC82A1}"/>
              </a:ext>
            </a:extLst>
          </p:cNvPr>
          <p:cNvSpPr/>
          <p:nvPr/>
        </p:nvSpPr>
        <p:spPr>
          <a:xfrm>
            <a:off x="1082148" y="6128775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CÂU LỆNH SQL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06C994B6-783F-4723-BF81-F5E95EC4F9EF}"/>
              </a:ext>
            </a:extLst>
          </p:cNvPr>
          <p:cNvSpPr/>
          <p:nvPr/>
        </p:nvSpPr>
        <p:spPr>
          <a:xfrm>
            <a:off x="1082148" y="4387016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0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QUAN HỆ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200B138-8D6E-4615-BBD0-6D575C200CFF}"/>
              </a:ext>
            </a:extLst>
          </p:cNvPr>
          <p:cNvSpPr/>
          <p:nvPr/>
        </p:nvSpPr>
        <p:spPr>
          <a:xfrm>
            <a:off x="5871322" y="5284330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CHUẨN HÓA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385298C1-9761-4B0A-B076-791273706B5A}"/>
              </a:ext>
            </a:extLst>
          </p:cNvPr>
          <p:cNvSpPr/>
          <p:nvPr/>
        </p:nvSpPr>
        <p:spPr>
          <a:xfrm>
            <a:off x="1082148" y="2687089"/>
            <a:ext cx="5526044" cy="6501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vi-VN" b="1"/>
              <a:t>MỐI QUAN HỆ GIỮA CÁC THỰC THỂ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FE0E9-48BF-4437-96B4-FEF941466CA2}"/>
              </a:ext>
            </a:extLst>
          </p:cNvPr>
          <p:cNvSpPr/>
          <p:nvPr/>
        </p:nvSpPr>
        <p:spPr>
          <a:xfrm>
            <a:off x="5058033" y="1955127"/>
            <a:ext cx="6544961" cy="467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1NF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là nguyên tố, không chưa giá trị phức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gây lặp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Không chứa các thuộc tính có thể tính toán từ các thuộc tính khác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Xác định được trường thuộc tính khóa chính là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MANV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2NF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1NF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thuộc tính không khóa phụ thuộc hoàn toàn vào khóa chính, không phụ thuộc 1 phần vào khóa ch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í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3NF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Thoải mãn 2NF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Các trường thuộc tính không khóa phụ thuộc trực tiếp vào khóa chính, không phụ thuộc bắc cầu thông qua thuộc tính khác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C4454-4495-409B-AD48-54E5BA7EA15A}"/>
              </a:ext>
            </a:extLst>
          </p:cNvPr>
          <p:cNvSpPr/>
          <p:nvPr/>
        </p:nvSpPr>
        <p:spPr>
          <a:xfrm>
            <a:off x="201828" y="1573035"/>
            <a:ext cx="6096001" cy="7641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CHAMCONG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,  TRANGTHAI)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{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MANV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NGAY </a:t>
            </a:r>
            <a:r>
              <a:rPr lang="vi-VN" sz="1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→ TRANGTHAI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FB450-2DEF-4FDF-B3C3-9C353A62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832844"/>
            <a:ext cx="7020905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DAE-549B-4DC3-A5B6-55305706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79" y="3153507"/>
            <a:ext cx="298174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50AC4-16F1-49B6-BEA8-3881AF3D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30" y="1752366"/>
            <a:ext cx="7039957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639B-C465-4903-ADF9-D1149AAA7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530" y="3763994"/>
            <a:ext cx="3419837" cy="1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CD96-9BD2-4A5D-B949-7ED76906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0" y="2127642"/>
            <a:ext cx="592537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67102-815A-47A3-9752-87F5036A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1920377"/>
            <a:ext cx="444879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CEF6A-4417-4481-AEDC-600373F6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17" y="1920377"/>
            <a:ext cx="173379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96929" y="261863"/>
            <a:ext cx="6792097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LỆNH SQL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A272A-C49F-4BEA-A0A6-9F665429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6" y="2004582"/>
            <a:ext cx="7135221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F22A2-03C5-40B0-9E22-285AE2D578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16751" y="2004582"/>
            <a:ext cx="201739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87" y="2710248"/>
            <a:ext cx="10931610" cy="832021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BẠN ĐÃ LẮNG NGHE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36" y="109153"/>
            <a:ext cx="1348946" cy="13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6379289" y="397376"/>
            <a:ext cx="593627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4031506" y="2325787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KÌ CÔNG NGHIỆP HÓA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ĐẠI HÓA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120E3-0BE7-46CD-92AA-A01E0BD86C80}"/>
              </a:ext>
            </a:extLst>
          </p:cNvPr>
          <p:cNvSpPr/>
          <p:nvPr/>
        </p:nvSpPr>
        <p:spPr>
          <a:xfrm>
            <a:off x="4031506" y="2325786"/>
            <a:ext cx="3542270" cy="14004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E642B5-67F5-476B-A079-08CB05471898}"/>
              </a:ext>
            </a:extLst>
          </p:cNvPr>
          <p:cNvSpPr/>
          <p:nvPr/>
        </p:nvSpPr>
        <p:spPr>
          <a:xfrm>
            <a:off x="4480469" y="5832197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NHIỀU THÀNH TỰU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B3EB8-0584-46CD-AC7D-8D99E1B0BD4E}"/>
              </a:ext>
            </a:extLst>
          </p:cNvPr>
          <p:cNvSpPr/>
          <p:nvPr/>
        </p:nvSpPr>
        <p:spPr>
          <a:xfrm>
            <a:off x="7573777" y="4918239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MŨI NHỌN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CD349E-6D04-4D38-8F81-0E0DB3AFCE8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709334" y="3726219"/>
            <a:ext cx="3093307" cy="116880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312F9-16CB-43B9-A322-4E5547DB020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802641" y="3726219"/>
            <a:ext cx="3093309" cy="1192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0118E0-8090-4DDC-A57D-7232EA18647F}"/>
              </a:ext>
            </a:extLst>
          </p:cNvPr>
          <p:cNvSpPr/>
          <p:nvPr/>
        </p:nvSpPr>
        <p:spPr>
          <a:xfrm>
            <a:off x="1387161" y="4895023"/>
            <a:ext cx="2644346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PHÁT TRIỂN MẠNH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8E3CAE-102B-4A1E-B24D-8D777A16898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02641" y="3726219"/>
            <a:ext cx="1" cy="21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9632F07-1147-4EA8-8380-2F7BBCC99FE7}"/>
              </a:ext>
            </a:extLst>
          </p:cNvPr>
          <p:cNvSpPr/>
          <p:nvPr/>
        </p:nvSpPr>
        <p:spPr>
          <a:xfrm>
            <a:off x="8322024" y="2358700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NÔNG NGHIỆP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3C7175-D7C8-4555-8871-A63B89E5C3D4}"/>
              </a:ext>
            </a:extLst>
          </p:cNvPr>
          <p:cNvSpPr/>
          <p:nvPr/>
        </p:nvSpPr>
        <p:spPr>
          <a:xfrm>
            <a:off x="8322023" y="3066943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CÔNG NGHIỆP</a:t>
            </a:r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9BE53B2-C892-4380-BB16-BA936CA80965}"/>
              </a:ext>
            </a:extLst>
          </p:cNvPr>
          <p:cNvSpPr/>
          <p:nvPr/>
        </p:nvSpPr>
        <p:spPr>
          <a:xfrm>
            <a:off x="8333624" y="5361554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Y TẾ</a:t>
            </a:r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3740C0C-3EAD-4FEA-A719-C8ACD2BF4550}"/>
              </a:ext>
            </a:extLst>
          </p:cNvPr>
          <p:cNvSpPr/>
          <p:nvPr/>
        </p:nvSpPr>
        <p:spPr>
          <a:xfrm>
            <a:off x="8327028" y="4560343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GIÁO DỤC</a:t>
            </a:r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FB0FE1-9678-4836-B8D5-AB83682F32F2}"/>
              </a:ext>
            </a:extLst>
          </p:cNvPr>
          <p:cNvSpPr/>
          <p:nvPr/>
        </p:nvSpPr>
        <p:spPr>
          <a:xfrm>
            <a:off x="8333624" y="3860127"/>
            <a:ext cx="2482815" cy="452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KINH TẾ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15156 0.1509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B4515A-B592-43AA-A8D6-E498CBC67D1D}"/>
              </a:ext>
            </a:extLst>
          </p:cNvPr>
          <p:cNvSpPr txBox="1">
            <a:spLocks/>
          </p:cNvSpPr>
          <p:nvPr/>
        </p:nvSpPr>
        <p:spPr>
          <a:xfrm>
            <a:off x="6442992" y="352084"/>
            <a:ext cx="574900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 DO CHỌN ĐỀ TÀI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4BF1-CAEE-4A41-802D-47DD5706A80E}"/>
              </a:ext>
            </a:extLst>
          </p:cNvPr>
          <p:cNvSpPr/>
          <p:nvPr/>
        </p:nvSpPr>
        <p:spPr>
          <a:xfrm>
            <a:off x="619966" y="3318072"/>
            <a:ext cx="3010734" cy="104939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 NGHIỆP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B19126-6F85-4557-8D26-29F99EC5A7E2}"/>
              </a:ext>
            </a:extLst>
          </p:cNvPr>
          <p:cNvSpPr/>
          <p:nvPr/>
        </p:nvSpPr>
        <p:spPr>
          <a:xfrm>
            <a:off x="6095997" y="3359803"/>
            <a:ext cx="3010733" cy="1049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LIỆU</a:t>
            </a:r>
          </a:p>
          <a:p>
            <a:pPr algn="ctr"/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NHÂN VIÊN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A94002-7AB4-46E5-B738-371C8BB349A7}"/>
              </a:ext>
            </a:extLst>
          </p:cNvPr>
          <p:cNvSpPr/>
          <p:nvPr/>
        </p:nvSpPr>
        <p:spPr>
          <a:xfrm>
            <a:off x="3874990" y="3423685"/>
            <a:ext cx="1976717" cy="838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THIẾT KẾ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6F7ECD-DD70-467B-BF09-C9A6C1017930}"/>
              </a:ext>
            </a:extLst>
          </p:cNvPr>
          <p:cNvSpPr/>
          <p:nvPr/>
        </p:nvSpPr>
        <p:spPr>
          <a:xfrm>
            <a:off x="3752602" y="1886498"/>
            <a:ext cx="2054786" cy="93347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ĐẠI TRÀ</a:t>
            </a: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50F349-CF50-4358-B0EC-A5C444C5DD87}"/>
              </a:ext>
            </a:extLst>
          </p:cNvPr>
          <p:cNvSpPr/>
          <p:nvPr/>
        </p:nvSpPr>
        <p:spPr>
          <a:xfrm>
            <a:off x="3752602" y="4865568"/>
            <a:ext cx="2054787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THIẾU KIẾM SOÁT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52C25-700F-4C05-B733-65D0B99E5781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779995" y="2819970"/>
            <a:ext cx="0" cy="801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A9B41A-0718-4587-883C-36DEFA7F5816}"/>
              </a:ext>
            </a:extLst>
          </p:cNvPr>
          <p:cNvCxnSpPr>
            <a:cxnSpLocks/>
          </p:cNvCxnSpPr>
          <p:nvPr/>
        </p:nvCxnSpPr>
        <p:spPr>
          <a:xfrm>
            <a:off x="4771025" y="4008328"/>
            <a:ext cx="2" cy="85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2EA73-FC12-4DAF-B5D9-7D3C094FADB4}"/>
              </a:ext>
            </a:extLst>
          </p:cNvPr>
          <p:cNvSpPr/>
          <p:nvPr/>
        </p:nvSpPr>
        <p:spPr>
          <a:xfrm>
            <a:off x="9350188" y="2743200"/>
            <a:ext cx="2725257" cy="34269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137804-3753-4C9B-A027-A37DBDCEDD20}"/>
              </a:ext>
            </a:extLst>
          </p:cNvPr>
          <p:cNvSpPr/>
          <p:nvPr/>
        </p:nvSpPr>
        <p:spPr>
          <a:xfrm>
            <a:off x="9547411" y="288362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HIỆU QUẢ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9D97F-66B8-47D3-9FBE-F0F1E7DE2D9F}"/>
              </a:ext>
            </a:extLst>
          </p:cNvPr>
          <p:cNvSpPr/>
          <p:nvPr/>
        </p:nvSpPr>
        <p:spPr>
          <a:xfrm>
            <a:off x="9350188" y="2031560"/>
            <a:ext cx="2725257" cy="7116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/>
              <a:t>NGƯỜI QUẢN LÝ</a:t>
            </a:r>
          </a:p>
          <a:p>
            <a:pPr algn="ctr"/>
            <a:r>
              <a:rPr lang="vi-VN" b="1"/>
              <a:t>NHÂN SỰ</a:t>
            </a:r>
            <a:endParaRPr lang="en-US" b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08BCF1-8BB8-49AB-89E8-493AC470DFD6}"/>
              </a:ext>
            </a:extLst>
          </p:cNvPr>
          <p:cNvSpPr/>
          <p:nvPr/>
        </p:nvSpPr>
        <p:spPr>
          <a:xfrm>
            <a:off x="9547411" y="3705017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NHANH CHÓNG</a:t>
            </a:r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41A1E5-BE77-4F7C-A7F9-EA3536377840}"/>
              </a:ext>
            </a:extLst>
          </p:cNvPr>
          <p:cNvSpPr/>
          <p:nvPr/>
        </p:nvSpPr>
        <p:spPr>
          <a:xfrm>
            <a:off x="9547411" y="4526412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CHINH XÁC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8220817-BCA2-4488-8A93-056E350A6DF1}"/>
              </a:ext>
            </a:extLst>
          </p:cNvPr>
          <p:cNvSpPr/>
          <p:nvPr/>
        </p:nvSpPr>
        <p:spPr>
          <a:xfrm>
            <a:off x="9547411" y="5389118"/>
            <a:ext cx="2402542" cy="61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TRÁNH MẤT MÁT</a:t>
            </a:r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909784-16C2-4BFF-975B-8C63A68751D1}"/>
              </a:ext>
            </a:extLst>
          </p:cNvPr>
          <p:cNvCxnSpPr>
            <a:cxnSpLocks/>
          </p:cNvCxnSpPr>
          <p:nvPr/>
        </p:nvCxnSpPr>
        <p:spPr>
          <a:xfrm>
            <a:off x="9478358" y="2890357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A08D68-F6B2-4178-920E-FA368A9BE60B}"/>
              </a:ext>
            </a:extLst>
          </p:cNvPr>
          <p:cNvCxnSpPr>
            <a:cxnSpLocks/>
          </p:cNvCxnSpPr>
          <p:nvPr/>
        </p:nvCxnSpPr>
        <p:spPr>
          <a:xfrm flipV="1">
            <a:off x="9478358" y="2890357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5D6A82-9E02-4B0D-8070-34D1CEF3DD49}"/>
              </a:ext>
            </a:extLst>
          </p:cNvPr>
          <p:cNvCxnSpPr>
            <a:cxnSpLocks/>
          </p:cNvCxnSpPr>
          <p:nvPr/>
        </p:nvCxnSpPr>
        <p:spPr>
          <a:xfrm>
            <a:off x="9478358" y="3700024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E93B9E-EF1E-4FA1-82D2-E044CD62BDA8}"/>
              </a:ext>
            </a:extLst>
          </p:cNvPr>
          <p:cNvCxnSpPr>
            <a:cxnSpLocks/>
          </p:cNvCxnSpPr>
          <p:nvPr/>
        </p:nvCxnSpPr>
        <p:spPr>
          <a:xfrm flipV="1">
            <a:off x="9478358" y="3700024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5CEFFC-C4D5-42E7-9091-AD4EB7E5E835}"/>
              </a:ext>
            </a:extLst>
          </p:cNvPr>
          <p:cNvCxnSpPr>
            <a:cxnSpLocks/>
          </p:cNvCxnSpPr>
          <p:nvPr/>
        </p:nvCxnSpPr>
        <p:spPr>
          <a:xfrm>
            <a:off x="9478358" y="4526412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49DD28-A190-4884-A198-BE6A6F4E5796}"/>
              </a:ext>
            </a:extLst>
          </p:cNvPr>
          <p:cNvCxnSpPr>
            <a:cxnSpLocks/>
          </p:cNvCxnSpPr>
          <p:nvPr/>
        </p:nvCxnSpPr>
        <p:spPr>
          <a:xfrm flipV="1">
            <a:off x="9478358" y="4526412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EFD8FF-FB07-416B-9CF8-B73D0205D448}"/>
              </a:ext>
            </a:extLst>
          </p:cNvPr>
          <p:cNvCxnSpPr>
            <a:cxnSpLocks/>
          </p:cNvCxnSpPr>
          <p:nvPr/>
        </p:nvCxnSpPr>
        <p:spPr>
          <a:xfrm>
            <a:off x="9478358" y="5377390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CBD21D-EB69-49F1-BDE4-F961DC67EB8B}"/>
              </a:ext>
            </a:extLst>
          </p:cNvPr>
          <p:cNvCxnSpPr>
            <a:cxnSpLocks/>
          </p:cNvCxnSpPr>
          <p:nvPr/>
        </p:nvCxnSpPr>
        <p:spPr>
          <a:xfrm flipV="1">
            <a:off x="9478358" y="5377390"/>
            <a:ext cx="2537253" cy="606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F9FE48E-B92A-4051-8944-207D075C2A61}"/>
              </a:ext>
            </a:extLst>
          </p:cNvPr>
          <p:cNvSpPr/>
          <p:nvPr/>
        </p:nvSpPr>
        <p:spPr>
          <a:xfrm>
            <a:off x="3758870" y="1886498"/>
            <a:ext cx="2054786" cy="93347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CHÍNH XÁC</a:t>
            </a:r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18B2CB-AE88-44CC-9178-EC56C7D8E887}"/>
              </a:ext>
            </a:extLst>
          </p:cNvPr>
          <p:cNvSpPr/>
          <p:nvPr/>
        </p:nvSpPr>
        <p:spPr>
          <a:xfrm>
            <a:off x="3758870" y="4865568"/>
            <a:ext cx="2054787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CẶN KẼ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" grpId="0" animBg="1"/>
      <p:bldP spid="3" grpId="0" animBg="1"/>
      <p:bldP spid="3" grpId="1" animBg="1"/>
      <p:bldP spid="20" grpId="0" animBg="1"/>
      <p:bldP spid="20" grpId="1" animBg="1"/>
      <p:bldP spid="27" grpId="0" animBg="1"/>
      <p:bldP spid="28" grpId="0" animBg="1"/>
      <p:bldP spid="36" grpId="0" animBg="1"/>
      <p:bldP spid="37" grpId="0" animBg="1"/>
      <p:bldP spid="38" grpId="0" animBg="1"/>
      <p:bldP spid="40" grpId="0" animBg="1"/>
      <p:bldP spid="82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3514"/>
            <a:ext cx="5451390" cy="436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MANV: mã nhân viên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HO: họ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TENLOT: tên lót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TEN: tên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NGAYSINH: ngày sinh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DIACHI: địa chỉ nơi ở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GIOITINH: giới tính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SDT: số điện thoại của nhân viên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MAIL: địa chỉ email của nhân viên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NHANVIEN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MANV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HO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TENLOT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TEN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NGAYSINH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DIACHI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GIOITIN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H, 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SDT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vi-VN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1189" y="2866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62" y="1248923"/>
            <a:ext cx="4090215" cy="55564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F86F92-8B16-4767-BC39-B582E608F48E}"/>
              </a:ext>
            </a:extLst>
          </p:cNvPr>
          <p:cNvSpPr txBox="1">
            <a:spLocks/>
          </p:cNvSpPr>
          <p:nvPr/>
        </p:nvSpPr>
        <p:spPr>
          <a:xfrm>
            <a:off x="4596714" y="303053"/>
            <a:ext cx="7774458" cy="1031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362" y="2222569"/>
            <a:ext cx="504773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PHONGBAN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MAPB: mã phòng ban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DIACHI: địa chỉ của phòng ban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TENPHONGBAN: tên phòng ban</a:t>
            </a:r>
          </a:p>
          <a:p>
            <a:pPr marL="0" indent="0">
              <a:buNone/>
            </a:pPr>
            <a:r>
              <a:rPr lang="vi-VN" sz="1600" b="1" dirty="0">
                <a:latin typeface="TIMES" panose="02020603050405020304" pitchFamily="18" charset="0"/>
                <a:cs typeface="TIMES" panose="02020603050405020304" pitchFamily="18" charset="0"/>
              </a:rPr>
              <a:t>PHONGBAN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vi-VN" sz="1600" u="sng" dirty="0">
                <a:latin typeface="TIMES" panose="02020603050405020304" pitchFamily="18" charset="0"/>
                <a:cs typeface="TIMES" panose="02020603050405020304" pitchFamily="18" charset="0"/>
              </a:rPr>
              <a:t>MAPB</a:t>
            </a:r>
            <a:r>
              <a:rPr lang="vi-VN" sz="1600" dirty="0">
                <a:latin typeface="TIMES" panose="02020603050405020304" pitchFamily="18" charset="0"/>
                <a:cs typeface="TIMES" panose="02020603050405020304" pitchFamily="18" charset="0"/>
              </a:rPr>
              <a:t>, TENPHONGBAN, DIACHI)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71" y="2194560"/>
            <a:ext cx="4748259" cy="32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72449" cy="183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600" b="1" dirty="0">
                <a:latin typeface="+mj-lt"/>
                <a:cs typeface="Arial" panose="020B0604020202020204" pitchFamily="34" charset="0"/>
              </a:rPr>
              <a:t>DEAN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MADA: mã đề án (khóa chính)</a:t>
            </a:r>
          </a:p>
          <a:p>
            <a:pPr>
              <a:buFont typeface="Times New Roman" panose="02020603050405020304" pitchFamily="18" charset="0"/>
              <a:buChar char="‐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  </a:t>
            </a:r>
            <a:r>
              <a:rPr lang="vi-VN" sz="1600" dirty="0">
                <a:latin typeface="+mj-lt"/>
                <a:cs typeface="Arial" panose="020B0604020202020204" pitchFamily="34" charset="0"/>
              </a:rPr>
              <a:t>TENDEAN: tên đề án</a:t>
            </a:r>
          </a:p>
          <a:p>
            <a:pPr marL="0" indent="0">
              <a:buNone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DEAN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sz="1600" u="sng" dirty="0">
                <a:latin typeface="TIMES" panose="02020603050405020304" pitchFamily="18" charset="0"/>
                <a:cs typeface="TIMES" panose="02020603050405020304" pitchFamily="18" charset="0"/>
              </a:rPr>
              <a:t>MADA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, TENDEAN)</a:t>
            </a:r>
          </a:p>
          <a:p>
            <a:pPr marL="0" indent="0">
              <a:buNone/>
            </a:pP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86" y="2203186"/>
            <a:ext cx="4293883" cy="28188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3F5ADC-7347-4668-AFC3-0B0BFFA9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666" y="698469"/>
            <a:ext cx="7774458" cy="1031476"/>
          </a:xfrm>
        </p:spPr>
        <p:txBody>
          <a:bodyPr>
            <a:normAutofit fontScale="90000"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vi-VN" b="1" cap="none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THỰC THỂ VÀ THUỘC TÍNH</a:t>
            </a:r>
            <a:endParaRPr lang="en-US" b="1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2338</TotalTime>
  <Words>2996</Words>
  <Application>Microsoft Office PowerPoint</Application>
  <PresentationFormat>Widescreen</PresentationFormat>
  <Paragraphs>389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Century Gothic</vt:lpstr>
      <vt:lpstr>TIMES</vt:lpstr>
      <vt:lpstr>Times New Roman</vt:lpstr>
      <vt:lpstr>Vapor Trail</vt:lpstr>
      <vt:lpstr>Chào MừNG các bạn đến với nhóm của chúng tôi</vt:lpstr>
      <vt:lpstr>Đề tài</vt:lpstr>
      <vt:lpstr>PowerPoint Presentation</vt:lpstr>
      <vt:lpstr>Nội dung chính</vt:lpstr>
      <vt:lpstr>PowerPoint Presentation</vt:lpstr>
      <vt:lpstr>PowerPoint Presentation</vt:lpstr>
      <vt:lpstr>PowerPoint Presentation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CÁC THỰC THỂ VÀ THUỘC TÍNH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MỐI QUAN HỆ GIỮA CÁC THỰC THỂ </vt:lpstr>
      <vt:lpstr>Mô hình ER</vt:lpstr>
      <vt:lpstr>Mô hình Quan 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Lê Trần Xuân</dc:creator>
  <cp:lastModifiedBy>Leomator</cp:lastModifiedBy>
  <cp:revision>126</cp:revision>
  <dcterms:created xsi:type="dcterms:W3CDTF">2020-06-27T08:25:30Z</dcterms:created>
  <dcterms:modified xsi:type="dcterms:W3CDTF">2020-07-09T06:33:49Z</dcterms:modified>
</cp:coreProperties>
</file>