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5" r:id="rId1"/>
  </p:sldMasterIdLst>
  <p:sldIdLst>
    <p:sldId id="256" r:id="rId2"/>
    <p:sldId id="264" r:id="rId3"/>
    <p:sldId id="350" r:id="rId4"/>
    <p:sldId id="260" r:id="rId5"/>
    <p:sldId id="343" r:id="rId6"/>
    <p:sldId id="344" r:id="rId7"/>
    <p:sldId id="265" r:id="rId8"/>
    <p:sldId id="351" r:id="rId9"/>
    <p:sldId id="352" r:id="rId10"/>
    <p:sldId id="353" r:id="rId11"/>
    <p:sldId id="354" r:id="rId12"/>
    <p:sldId id="355" r:id="rId13"/>
    <p:sldId id="356" r:id="rId14"/>
    <p:sldId id="357" r:id="rId15"/>
    <p:sldId id="358" r:id="rId16"/>
    <p:sldId id="274" r:id="rId17"/>
    <p:sldId id="360" r:id="rId18"/>
    <p:sldId id="361" r:id="rId19"/>
    <p:sldId id="362" r:id="rId20"/>
    <p:sldId id="363" r:id="rId21"/>
    <p:sldId id="364" r:id="rId22"/>
    <p:sldId id="366" r:id="rId23"/>
    <p:sldId id="367" r:id="rId24"/>
    <p:sldId id="368" r:id="rId25"/>
    <p:sldId id="369" r:id="rId26"/>
    <p:sldId id="257" r:id="rId27"/>
    <p:sldId id="263" r:id="rId28"/>
    <p:sldId id="288" r:id="rId29"/>
    <p:sldId id="370" r:id="rId30"/>
    <p:sldId id="371" r:id="rId31"/>
    <p:sldId id="372" r:id="rId32"/>
    <p:sldId id="377" r:id="rId33"/>
    <p:sldId id="378" r:id="rId34"/>
    <p:sldId id="373" r:id="rId35"/>
    <p:sldId id="374" r:id="rId36"/>
    <p:sldId id="375" r:id="rId37"/>
    <p:sldId id="376" r:id="rId38"/>
    <p:sldId id="379" r:id="rId39"/>
    <p:sldId id="380" r:id="rId40"/>
    <p:sldId id="381" r:id="rId41"/>
    <p:sldId id="382" r:id="rId42"/>
    <p:sldId id="345" r:id="rId43"/>
    <p:sldId id="346" r:id="rId44"/>
    <p:sldId id="347" r:id="rId45"/>
    <p:sldId id="348" r:id="rId46"/>
    <p:sldId id="349" r:id="rId47"/>
    <p:sldId id="258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omator" initials="L" lastIdx="1" clrIdx="0">
    <p:extLst>
      <p:ext uri="{19B8F6BF-5375-455C-9EA6-DF929625EA0E}">
        <p15:presenceInfo xmlns:p15="http://schemas.microsoft.com/office/powerpoint/2012/main" userId="Leom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18" autoAdjust="0"/>
    <p:restoredTop sz="94660"/>
  </p:normalViewPr>
  <p:slideViewPr>
    <p:cSldViewPr snapToGrid="0">
      <p:cViewPr>
        <p:scale>
          <a:sx n="100" d="100"/>
          <a:sy n="100" d="100"/>
        </p:scale>
        <p:origin x="1296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919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768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7/10/20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143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7/10/20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0459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7/10/20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090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218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485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7966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7/10/20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533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763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7/10/20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73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169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265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97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98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258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731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24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9027" y="1700013"/>
            <a:ext cx="10882184" cy="590106"/>
          </a:xfrm>
        </p:spPr>
        <p:txBody>
          <a:bodyPr>
            <a:noAutofit/>
          </a:bodyPr>
          <a:lstStyle/>
          <a:p>
            <a:pPr algn="ctr"/>
            <a:r>
              <a:rPr lang="en-US" sz="3000" b="1" dirty="0" err="1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Chào</a:t>
            </a:r>
            <a:r>
              <a:rPr lang="en-US" sz="3000" b="1" dirty="0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MừNG</a:t>
            </a:r>
            <a:r>
              <a:rPr lang="en-US" sz="3000" b="1" dirty="0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000" b="1" dirty="0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US" sz="3000" b="1" dirty="0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3000" b="1" dirty="0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3000" b="1" dirty="0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3000" b="1" dirty="0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3000" b="1" dirty="0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chúng</a:t>
            </a:r>
            <a:r>
              <a:rPr lang="en-US" sz="3000" b="1" dirty="0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tôi</a:t>
            </a:r>
            <a:endParaRPr lang="en-US" sz="3000" b="1" dirty="0">
              <a:solidFill>
                <a:srgbClr val="FF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336" y="109153"/>
            <a:ext cx="1348946" cy="134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68990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53514"/>
            <a:ext cx="5451390" cy="43651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sz="1600" b="1">
                <a:latin typeface="+mj-lt"/>
                <a:cs typeface="Arial" panose="020B0604020202020204" pitchFamily="34" charset="0"/>
              </a:rPr>
              <a:t>CHUCVU</a:t>
            </a:r>
          </a:p>
          <a:p>
            <a:pPr>
              <a:buFont typeface="Times New Roman" panose="02020603050405020304" pitchFamily="18" charset="0"/>
              <a:buChar char="‐"/>
            </a:pPr>
            <a:r>
              <a:rPr lang="en-US" sz="1600">
                <a:latin typeface="+mj-lt"/>
                <a:cs typeface="Arial" panose="020B0604020202020204" pitchFamily="34" charset="0"/>
              </a:rPr>
              <a:t>  </a:t>
            </a:r>
            <a:r>
              <a:rPr lang="vi-VN" sz="1600">
                <a:latin typeface="+mj-lt"/>
                <a:cs typeface="Arial" panose="020B0604020202020204" pitchFamily="34" charset="0"/>
              </a:rPr>
              <a:t>MACV: mã chức vụ (khóa chính)</a:t>
            </a:r>
          </a:p>
          <a:p>
            <a:pPr>
              <a:buFont typeface="Times New Roman" panose="02020603050405020304" pitchFamily="18" charset="0"/>
              <a:buChar char="‐"/>
            </a:pPr>
            <a:r>
              <a:rPr lang="en-US" sz="1600">
                <a:latin typeface="+mj-lt"/>
                <a:cs typeface="Arial" panose="020B0604020202020204" pitchFamily="34" charset="0"/>
              </a:rPr>
              <a:t>  </a:t>
            </a:r>
            <a:r>
              <a:rPr lang="vi-VN" sz="1600">
                <a:latin typeface="+mj-lt"/>
                <a:cs typeface="Arial" panose="020B0604020202020204" pitchFamily="34" charset="0"/>
              </a:rPr>
              <a:t>TENCHUCVU: tên chức vụ</a:t>
            </a:r>
          </a:p>
          <a:p>
            <a:pPr marL="0" indent="0">
              <a:buNone/>
            </a:pPr>
            <a:r>
              <a:rPr lang="en-US" sz="1600" b="1">
                <a:latin typeface="Times New Roman" panose="02020603050405020304" pitchFamily="18" charset="0"/>
                <a:ea typeface="Calibri" panose="020F0502020204030204" pitchFamily="34" charset="0"/>
              </a:rPr>
              <a:t>CHUCVU</a:t>
            </a: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1600" u="sng">
                <a:latin typeface="Times New Roman" panose="02020603050405020304" pitchFamily="18" charset="0"/>
                <a:ea typeface="Calibri" panose="020F0502020204030204" pitchFamily="34" charset="0"/>
              </a:rPr>
              <a:t>MACV</a:t>
            </a: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, TENCHUCVU)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61189" y="28667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4F86F92-8B16-4767-BC39-B582E608F48E}"/>
              </a:ext>
            </a:extLst>
          </p:cNvPr>
          <p:cNvSpPr txBox="1">
            <a:spLocks/>
          </p:cNvSpPr>
          <p:nvPr/>
        </p:nvSpPr>
        <p:spPr>
          <a:xfrm>
            <a:off x="4596714" y="303053"/>
            <a:ext cx="7774458" cy="10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vi-VN" b="1" cap="none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CÁC THỰC THỂ VÀ THUỘC TÍNH</a:t>
            </a:r>
            <a:endParaRPr lang="en-US" b="1" cap="none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715BD0-3FB6-4873-AA61-B449FDEB77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690" y="1742504"/>
            <a:ext cx="4559001" cy="229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262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53514"/>
            <a:ext cx="5451390" cy="43651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sz="1600" b="1">
                <a:latin typeface="+mj-lt"/>
                <a:cs typeface="Arial" panose="020B0604020202020204" pitchFamily="34" charset="0"/>
              </a:rPr>
              <a:t>LUONG</a:t>
            </a:r>
          </a:p>
          <a:p>
            <a:pPr>
              <a:buFont typeface="Times New Roman" panose="02020603050405020304" pitchFamily="18" charset="0"/>
              <a:buChar char="‐"/>
            </a:pPr>
            <a:r>
              <a:rPr lang="en-US" sz="1600">
                <a:latin typeface="+mj-lt"/>
                <a:cs typeface="Arial" panose="020B0604020202020204" pitchFamily="34" charset="0"/>
              </a:rPr>
              <a:t>  </a:t>
            </a:r>
            <a:r>
              <a:rPr lang="vi-VN" sz="1600">
                <a:latin typeface="+mj-lt"/>
                <a:cs typeface="Arial" panose="020B0604020202020204" pitchFamily="34" charset="0"/>
              </a:rPr>
              <a:t>BACLUONG: bậc lương của nhân viên (khóa chính)</a:t>
            </a:r>
          </a:p>
          <a:p>
            <a:pPr>
              <a:buFont typeface="Times New Roman" panose="02020603050405020304" pitchFamily="18" charset="0"/>
              <a:buChar char="‐"/>
            </a:pPr>
            <a:r>
              <a:rPr lang="en-US" sz="1600">
                <a:latin typeface="+mj-lt"/>
                <a:cs typeface="Arial" panose="020B0604020202020204" pitchFamily="34" charset="0"/>
              </a:rPr>
              <a:t>  </a:t>
            </a:r>
            <a:r>
              <a:rPr lang="vi-VN" sz="1600">
                <a:latin typeface="+mj-lt"/>
                <a:cs typeface="Arial" panose="020B0604020202020204" pitchFamily="34" charset="0"/>
              </a:rPr>
              <a:t>LUONGCOBAN: lương cơ bản</a:t>
            </a:r>
          </a:p>
          <a:p>
            <a:pPr>
              <a:buFont typeface="Times New Roman" panose="02020603050405020304" pitchFamily="18" charset="0"/>
              <a:buChar char="‐"/>
            </a:pPr>
            <a:r>
              <a:rPr lang="en-US" sz="1600">
                <a:latin typeface="+mj-lt"/>
                <a:cs typeface="Arial" panose="020B0604020202020204" pitchFamily="34" charset="0"/>
              </a:rPr>
              <a:t>  </a:t>
            </a:r>
            <a:r>
              <a:rPr lang="vi-VN" sz="1600">
                <a:latin typeface="+mj-lt"/>
                <a:cs typeface="Arial" panose="020B0604020202020204" pitchFamily="34" charset="0"/>
              </a:rPr>
              <a:t>HESOLUONG: hệ số lương</a:t>
            </a:r>
          </a:p>
          <a:p>
            <a:pPr>
              <a:buFont typeface="Times New Roman" panose="02020603050405020304" pitchFamily="18" charset="0"/>
              <a:buChar char="‐"/>
            </a:pPr>
            <a:r>
              <a:rPr lang="en-US" sz="1600">
                <a:latin typeface="+mj-lt"/>
                <a:cs typeface="Arial" panose="020B0604020202020204" pitchFamily="34" charset="0"/>
              </a:rPr>
              <a:t>  </a:t>
            </a:r>
            <a:r>
              <a:rPr lang="vi-VN" sz="1600">
                <a:latin typeface="+mj-lt"/>
                <a:cs typeface="Arial" panose="020B0604020202020204" pitchFamily="34" charset="0"/>
              </a:rPr>
              <a:t>LUONGPHUCAP: lương phụ cấp</a:t>
            </a:r>
          </a:p>
          <a:p>
            <a:pPr marL="0" indent="0">
              <a:buNone/>
            </a:pPr>
            <a:r>
              <a:rPr lang="en-US" sz="1600" b="1">
                <a:latin typeface="TIMES" panose="02020603050405020304" pitchFamily="18" charset="0"/>
                <a:cs typeface="TIMES" panose="02020603050405020304" pitchFamily="18" charset="0"/>
              </a:rPr>
              <a:t>LUONG</a:t>
            </a:r>
            <a:r>
              <a:rPr lang="en-US" sz="160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sz="1600" u="sng">
                <a:latin typeface="TIMES" panose="02020603050405020304" pitchFamily="18" charset="0"/>
                <a:cs typeface="TIMES" panose="02020603050405020304" pitchFamily="18" charset="0"/>
              </a:rPr>
              <a:t>BACLUONG</a:t>
            </a:r>
            <a:r>
              <a:rPr lang="en-US" sz="1600">
                <a:latin typeface="TIMES" panose="02020603050405020304" pitchFamily="18" charset="0"/>
                <a:cs typeface="TIMES" panose="02020603050405020304" pitchFamily="18" charset="0"/>
              </a:rPr>
              <a:t>, LUONGPHUCAP, LUONGCOBAN, LUONGTHEONGAY)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61189" y="28667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4F86F92-8B16-4767-BC39-B582E608F48E}"/>
              </a:ext>
            </a:extLst>
          </p:cNvPr>
          <p:cNvSpPr txBox="1">
            <a:spLocks/>
          </p:cNvSpPr>
          <p:nvPr/>
        </p:nvSpPr>
        <p:spPr>
          <a:xfrm>
            <a:off x="4596714" y="303053"/>
            <a:ext cx="7774458" cy="10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vi-VN" b="1" cap="none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CÁC THỰC THỂ VÀ THUỘC TÍNH</a:t>
            </a:r>
            <a:endParaRPr lang="en-US" b="1" cap="none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AFB512-921F-4EA2-9F3A-64F57E7E07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9384" y="1853514"/>
            <a:ext cx="4303181" cy="298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27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53514"/>
            <a:ext cx="5451390" cy="43651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sz="1600" b="1">
                <a:latin typeface="+mj-lt"/>
                <a:cs typeface="Arial" panose="020B0604020202020204" pitchFamily="34" charset="0"/>
              </a:rPr>
              <a:t>TRINHDO</a:t>
            </a:r>
          </a:p>
          <a:p>
            <a:pPr>
              <a:buFont typeface="Times New Roman" panose="02020603050405020304" pitchFamily="18" charset="0"/>
              <a:buChar char="‐"/>
            </a:pPr>
            <a:r>
              <a:rPr lang="vi-VN" sz="1600">
                <a:latin typeface="+mj-lt"/>
                <a:cs typeface="Arial" panose="020B0604020202020204" pitchFamily="34" charset="0"/>
              </a:rPr>
              <a:t>MATD: mã trình độ(khóa chính)</a:t>
            </a:r>
          </a:p>
          <a:p>
            <a:pPr>
              <a:buFont typeface="Times New Roman" panose="02020603050405020304" pitchFamily="18" charset="0"/>
              <a:buChar char="‐"/>
            </a:pPr>
            <a:r>
              <a:rPr lang="vi-VN" sz="1600">
                <a:latin typeface="+mj-lt"/>
                <a:cs typeface="Arial" panose="020B0604020202020204" pitchFamily="34" charset="0"/>
              </a:rPr>
              <a:t>TENTRINHDO: tên trình độ</a:t>
            </a:r>
          </a:p>
          <a:p>
            <a:pPr marL="0" indent="0">
              <a:buNone/>
            </a:pPr>
            <a:r>
              <a:rPr lang="en-US" sz="1600" b="1">
                <a:latin typeface="TIMES" panose="02020603050405020304" pitchFamily="18" charset="0"/>
                <a:cs typeface="TIMES" panose="02020603050405020304" pitchFamily="18" charset="0"/>
              </a:rPr>
              <a:t>TRINHDO</a:t>
            </a:r>
            <a:r>
              <a:rPr lang="en-US" sz="160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sz="1600" u="sng">
                <a:latin typeface="TIMES" panose="02020603050405020304" pitchFamily="18" charset="0"/>
                <a:cs typeface="TIMES" panose="02020603050405020304" pitchFamily="18" charset="0"/>
              </a:rPr>
              <a:t>MATD</a:t>
            </a:r>
            <a:r>
              <a:rPr lang="en-US" sz="1600">
                <a:latin typeface="TIMES" panose="02020603050405020304" pitchFamily="18" charset="0"/>
                <a:cs typeface="TIMES" panose="02020603050405020304" pitchFamily="18" charset="0"/>
              </a:rPr>
              <a:t>, TENTRINHDO)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61189" y="28667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4F86F92-8B16-4767-BC39-B582E608F48E}"/>
              </a:ext>
            </a:extLst>
          </p:cNvPr>
          <p:cNvSpPr txBox="1">
            <a:spLocks/>
          </p:cNvSpPr>
          <p:nvPr/>
        </p:nvSpPr>
        <p:spPr>
          <a:xfrm>
            <a:off x="4596714" y="303053"/>
            <a:ext cx="7774458" cy="10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vi-VN" b="1" cap="none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CÁC THỰC THỂ VÀ THUỘC TÍNH</a:t>
            </a:r>
            <a:endParaRPr lang="en-US" b="1" cap="none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8999C6-2ABC-4E9F-854F-D6EE70554B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550" y="2057401"/>
            <a:ext cx="5218295" cy="190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31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53514"/>
            <a:ext cx="5451390" cy="43651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sz="1600" b="1">
                <a:latin typeface="+mj-lt"/>
                <a:cs typeface="Arial" panose="020B0604020202020204" pitchFamily="34" charset="0"/>
              </a:rPr>
              <a:t>HOPDONG</a:t>
            </a:r>
          </a:p>
          <a:p>
            <a:pPr>
              <a:buFont typeface="Times New Roman" panose="02020603050405020304" pitchFamily="18" charset="0"/>
              <a:buChar char="‐"/>
            </a:pPr>
            <a:r>
              <a:rPr lang="vi-VN" sz="1600">
                <a:latin typeface="+mj-lt"/>
                <a:cs typeface="Arial" panose="020B0604020202020204" pitchFamily="34" charset="0"/>
              </a:rPr>
              <a:t>MAHD: mã hợp đồng (khóa chính)</a:t>
            </a:r>
          </a:p>
          <a:p>
            <a:pPr>
              <a:buFont typeface="Times New Roman" panose="02020603050405020304" pitchFamily="18" charset="0"/>
              <a:buChar char="‐"/>
            </a:pPr>
            <a:r>
              <a:rPr lang="vi-VN" sz="1600">
                <a:latin typeface="+mj-lt"/>
                <a:cs typeface="Arial" panose="020B0604020202020204" pitchFamily="34" charset="0"/>
              </a:rPr>
              <a:t>LOAIHOPDONG: loại hợp đồng</a:t>
            </a:r>
          </a:p>
          <a:p>
            <a:pPr marL="0" indent="0">
              <a:buNone/>
            </a:pPr>
            <a:r>
              <a:rPr lang="en-US" sz="1600" b="1">
                <a:latin typeface="TIMES" panose="02020603050405020304" pitchFamily="18" charset="0"/>
                <a:cs typeface="TIMES" panose="02020603050405020304" pitchFamily="18" charset="0"/>
              </a:rPr>
              <a:t>HOPDONG</a:t>
            </a:r>
            <a:r>
              <a:rPr lang="en-US" sz="160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sz="1600" u="sng">
                <a:latin typeface="TIMES" panose="02020603050405020304" pitchFamily="18" charset="0"/>
                <a:cs typeface="TIMES" panose="02020603050405020304" pitchFamily="18" charset="0"/>
              </a:rPr>
              <a:t>MAHD</a:t>
            </a:r>
            <a:r>
              <a:rPr lang="en-US" sz="1600">
                <a:latin typeface="TIMES" panose="02020603050405020304" pitchFamily="18" charset="0"/>
                <a:cs typeface="TIMES" panose="02020603050405020304" pitchFamily="18" charset="0"/>
              </a:rPr>
              <a:t>, LOAIHOPDONG)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61189" y="28667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4F86F92-8B16-4767-BC39-B582E608F48E}"/>
              </a:ext>
            </a:extLst>
          </p:cNvPr>
          <p:cNvSpPr txBox="1">
            <a:spLocks/>
          </p:cNvSpPr>
          <p:nvPr/>
        </p:nvSpPr>
        <p:spPr>
          <a:xfrm>
            <a:off x="4596714" y="303053"/>
            <a:ext cx="7774458" cy="10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vi-VN" b="1" cap="none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CÁC THỰC THỂ VÀ THUỘC TÍNH</a:t>
            </a:r>
            <a:endParaRPr lang="en-US" b="1" cap="none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C5045E-3AF9-4354-860B-CBE9A72470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611" y="1836008"/>
            <a:ext cx="5572376" cy="206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748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53514"/>
            <a:ext cx="5451390" cy="43651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sz="1600" b="1">
                <a:latin typeface="+mj-lt"/>
                <a:cs typeface="Arial" panose="020B0604020202020204" pitchFamily="34" charset="0"/>
              </a:rPr>
              <a:t>BAOHIEM</a:t>
            </a:r>
          </a:p>
          <a:p>
            <a:pPr>
              <a:buFont typeface="Times New Roman" panose="02020603050405020304" pitchFamily="18" charset="0"/>
              <a:buChar char="‐"/>
            </a:pPr>
            <a:r>
              <a:rPr lang="vi-VN" sz="1600">
                <a:latin typeface="+mj-lt"/>
                <a:cs typeface="Arial" panose="020B0604020202020204" pitchFamily="34" charset="0"/>
              </a:rPr>
              <a:t>MABH: mã bảo hiểm (khóa chính)</a:t>
            </a:r>
          </a:p>
          <a:p>
            <a:pPr>
              <a:buFont typeface="Times New Roman" panose="02020603050405020304" pitchFamily="18" charset="0"/>
              <a:buChar char="‐"/>
            </a:pPr>
            <a:r>
              <a:rPr lang="vi-VN" sz="1600">
                <a:latin typeface="+mj-lt"/>
                <a:cs typeface="Arial" panose="020B0604020202020204" pitchFamily="34" charset="0"/>
              </a:rPr>
              <a:t>TENBAOHIEM: tên bảo hiểm</a:t>
            </a:r>
          </a:p>
          <a:p>
            <a:pPr>
              <a:buFont typeface="Times New Roman" panose="02020603050405020304" pitchFamily="18" charset="0"/>
              <a:buChar char="‐"/>
            </a:pPr>
            <a:r>
              <a:rPr lang="vi-VN" sz="1600">
                <a:latin typeface="+mj-lt"/>
                <a:cs typeface="Arial" panose="020B0604020202020204" pitchFamily="34" charset="0"/>
              </a:rPr>
              <a:t>CHIPHI: chi phí đóng của bảo hiểm</a:t>
            </a:r>
          </a:p>
          <a:p>
            <a:pPr marL="0" indent="0">
              <a:buNone/>
            </a:pPr>
            <a:r>
              <a:rPr lang="en-US" sz="1600" b="1">
                <a:latin typeface="TIMES" panose="02020603050405020304" pitchFamily="18" charset="0"/>
                <a:cs typeface="TIMES" panose="02020603050405020304" pitchFamily="18" charset="0"/>
              </a:rPr>
              <a:t>BAOHIEM</a:t>
            </a:r>
            <a:r>
              <a:rPr lang="en-US" sz="160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sz="1600" u="sng">
                <a:latin typeface="TIMES" panose="02020603050405020304" pitchFamily="18" charset="0"/>
                <a:cs typeface="TIMES" panose="02020603050405020304" pitchFamily="18" charset="0"/>
              </a:rPr>
              <a:t>MABH</a:t>
            </a:r>
            <a:r>
              <a:rPr lang="en-US" sz="1600">
                <a:latin typeface="TIMES" panose="02020603050405020304" pitchFamily="18" charset="0"/>
                <a:cs typeface="TIMES" panose="02020603050405020304" pitchFamily="18" charset="0"/>
              </a:rPr>
              <a:t>, TENBAOHIEM, CHIPHI)</a:t>
            </a:r>
          </a:p>
          <a:p>
            <a:pPr marL="0" indent="0">
              <a:buNone/>
            </a:pPr>
            <a:endParaRPr lang="en-US" sz="1600" dirty="0"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61189" y="28667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4F86F92-8B16-4767-BC39-B582E608F48E}"/>
              </a:ext>
            </a:extLst>
          </p:cNvPr>
          <p:cNvSpPr txBox="1">
            <a:spLocks/>
          </p:cNvSpPr>
          <p:nvPr/>
        </p:nvSpPr>
        <p:spPr>
          <a:xfrm>
            <a:off x="4596714" y="303053"/>
            <a:ext cx="7774458" cy="10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vi-VN" b="1" cap="none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CÁC THỰC THỂ VÀ THUỘC TÍNH</a:t>
            </a:r>
            <a:endParaRPr lang="en-US" b="1" cap="none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04C5F8-A1C5-43C2-BA56-7A899182B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470" y="1483773"/>
            <a:ext cx="5637690" cy="313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29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53514"/>
            <a:ext cx="5451390" cy="43651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sz="1600" b="1">
                <a:latin typeface="+mj-lt"/>
                <a:cs typeface="Arial" panose="020B0604020202020204" pitchFamily="34" charset="0"/>
              </a:rPr>
              <a:t>CHAMCONG</a:t>
            </a:r>
          </a:p>
          <a:p>
            <a:pPr marL="0" indent="0">
              <a:buNone/>
            </a:pPr>
            <a:r>
              <a:rPr lang="vi-VN" sz="1600">
                <a:latin typeface="+mj-lt"/>
                <a:cs typeface="Arial" panose="020B0604020202020204" pitchFamily="34" charset="0"/>
              </a:rPr>
              <a:t>- NGAY: ngày chấm công</a:t>
            </a:r>
          </a:p>
          <a:p>
            <a:pPr marL="0" indent="0">
              <a:buNone/>
            </a:pPr>
            <a:r>
              <a:rPr lang="en-US" sz="1600">
                <a:latin typeface="+mj-lt"/>
                <a:cs typeface="Arial" panose="020B0604020202020204" pitchFamily="34" charset="0"/>
              </a:rPr>
              <a:t>- </a:t>
            </a:r>
            <a:r>
              <a:rPr lang="vi-VN" sz="1600">
                <a:latin typeface="+mj-lt"/>
                <a:cs typeface="Arial" panose="020B0604020202020204" pitchFamily="34" charset="0"/>
              </a:rPr>
              <a:t>TRANGTHAI: xác định nhân viên có đi làm hay nghỉ</a:t>
            </a:r>
            <a:endParaRPr lang="vi-VN" sz="16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61189" y="28667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4F86F92-8B16-4767-BC39-B582E608F48E}"/>
              </a:ext>
            </a:extLst>
          </p:cNvPr>
          <p:cNvSpPr txBox="1">
            <a:spLocks/>
          </p:cNvSpPr>
          <p:nvPr/>
        </p:nvSpPr>
        <p:spPr>
          <a:xfrm>
            <a:off x="4596714" y="303053"/>
            <a:ext cx="7774458" cy="10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vi-VN" b="1" cap="none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CÁC THỰC THỂ VÀ THUỘC TÍNH</a:t>
            </a:r>
            <a:endParaRPr lang="en-US" b="1" cap="none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77F2D7-5766-48CC-9B8D-D3859E471CA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078" y="1554863"/>
            <a:ext cx="5048527" cy="248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944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7074" y="1670791"/>
            <a:ext cx="5910861" cy="4308388"/>
          </a:xfrm>
        </p:spPr>
        <p:txBody>
          <a:bodyPr>
            <a:noAutofit/>
          </a:bodyPr>
          <a:lstStyle/>
          <a:p>
            <a:r>
              <a:rPr lang="vi-VN" b="1">
                <a:latin typeface="+mj-lt"/>
                <a:cs typeface="Arial" panose="020B0604020202020204" pitchFamily="34" charset="0"/>
              </a:rPr>
              <a:t>NHANVIEN và PHONGBAN</a:t>
            </a:r>
            <a:endParaRPr lang="vi-VN" b="1" dirty="0">
              <a:latin typeface="+mj-lt"/>
              <a:cs typeface="Arial" panose="020B0604020202020204" pitchFamily="34" charset="0"/>
            </a:endParaRPr>
          </a:p>
          <a:p>
            <a:r>
              <a:rPr lang="vi-VN" i="1" dirty="0">
                <a:latin typeface="+mj-lt"/>
                <a:cs typeface="Arial" panose="020B0604020202020204" pitchFamily="34" charset="0"/>
              </a:rPr>
              <a:t>Trưởng phòng:</a:t>
            </a:r>
          </a:p>
          <a:p>
            <a:r>
              <a:rPr lang="vi-VN" dirty="0">
                <a:latin typeface="+mj-lt"/>
                <a:cs typeface="Arial" panose="020B0604020202020204" pitchFamily="34" charset="0"/>
              </a:rPr>
              <a:t>- Một phòng ban có một trưởng phòng là nhân viên</a:t>
            </a:r>
          </a:p>
          <a:p>
            <a:r>
              <a:rPr lang="vi-VN" dirty="0">
                <a:latin typeface="+mj-lt"/>
                <a:cs typeface="Arial" panose="020B0604020202020204" pitchFamily="34" charset="0"/>
              </a:rPr>
              <a:t>- Một nhân viên là trưởng phòng hoặc không của một phòng ban</a:t>
            </a:r>
          </a:p>
          <a:p>
            <a:r>
              <a:rPr lang="vi-VN" i="1" dirty="0">
                <a:latin typeface="+mj-lt"/>
                <a:cs typeface="Arial" panose="020B0604020202020204" pitchFamily="34" charset="0"/>
              </a:rPr>
              <a:t>Làm việc:</a:t>
            </a:r>
          </a:p>
          <a:p>
            <a:r>
              <a:rPr lang="vi-VN" dirty="0">
                <a:latin typeface="+mj-lt"/>
                <a:cs typeface="Arial" panose="020B0604020202020204" pitchFamily="34" charset="0"/>
              </a:rPr>
              <a:t>- Một phòng ban có một hoặc nhiều nhân viên làm việc</a:t>
            </a:r>
          </a:p>
          <a:p>
            <a:r>
              <a:rPr lang="en-US" dirty="0">
                <a:latin typeface="+mj-lt"/>
                <a:cs typeface="Arial" panose="020B0604020202020204" pitchFamily="34" charset="0"/>
              </a:rPr>
              <a:t>- </a:t>
            </a:r>
            <a:r>
              <a:rPr lang="vi-VN" dirty="0">
                <a:latin typeface="+mj-lt"/>
                <a:cs typeface="Arial" panose="020B0604020202020204" pitchFamily="34" charset="0"/>
              </a:rPr>
              <a:t>Một nhân viên làm tại một phòng ban</a:t>
            </a:r>
            <a:endParaRPr lang="en-US" dirty="0">
              <a:latin typeface="+mj-lt"/>
              <a:cs typeface="Arial" panose="020B0604020202020204" pitchFamily="34" charset="0"/>
            </a:endParaRPr>
          </a:p>
          <a:p>
            <a:r>
              <a:rPr lang="en-US" b="1" dirty="0">
                <a:latin typeface="TIMES" panose="02020603050405020304" pitchFamily="18" charset="0"/>
                <a:cs typeface="TIMES" panose="02020603050405020304" pitchFamily="18" charset="0"/>
              </a:rPr>
              <a:t>NHANVIEN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u="sng" dirty="0">
                <a:latin typeface="TIMES" panose="02020603050405020304" pitchFamily="18" charset="0"/>
                <a:cs typeface="TIMES" panose="02020603050405020304" pitchFamily="18" charset="0"/>
              </a:rPr>
              <a:t>MANV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vi-VN" dirty="0">
                <a:latin typeface="TIMES" panose="02020603050405020304" pitchFamily="18" charset="0"/>
                <a:cs typeface="TIMES" panose="02020603050405020304" pitchFamily="18" charset="0"/>
              </a:rPr>
              <a:t>HO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vi-VN" dirty="0">
                <a:latin typeface="TIMES" panose="02020603050405020304" pitchFamily="18" charset="0"/>
                <a:cs typeface="TIMES" panose="02020603050405020304" pitchFamily="18" charset="0"/>
              </a:rPr>
              <a:t>TENLOT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vi-VN" dirty="0">
                <a:latin typeface="TIMES" panose="02020603050405020304" pitchFamily="18" charset="0"/>
                <a:cs typeface="TIMES" panose="02020603050405020304" pitchFamily="18" charset="0"/>
              </a:rPr>
              <a:t>TEN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vi-VN" dirty="0">
                <a:latin typeface="TIMES" panose="02020603050405020304" pitchFamily="18" charset="0"/>
                <a:cs typeface="TIMES" panose="02020603050405020304" pitchFamily="18" charset="0"/>
              </a:rPr>
              <a:t>NGAYSINH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vi-VN" dirty="0">
                <a:latin typeface="TIMES" panose="02020603050405020304" pitchFamily="18" charset="0"/>
                <a:cs typeface="TIMES" panose="02020603050405020304" pitchFamily="18" charset="0"/>
              </a:rPr>
              <a:t>DIACHI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vi-VN" dirty="0">
                <a:latin typeface="TIMES" panose="02020603050405020304" pitchFamily="18" charset="0"/>
                <a:cs typeface="TIMES" panose="02020603050405020304" pitchFamily="18" charset="0"/>
              </a:rPr>
              <a:t>GIOITIN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H, </a:t>
            </a:r>
            <a:r>
              <a:rPr lang="vi-VN" dirty="0">
                <a:latin typeface="TIMES" panose="02020603050405020304" pitchFamily="18" charset="0"/>
                <a:cs typeface="TIMES" panose="02020603050405020304" pitchFamily="18" charset="0"/>
              </a:rPr>
              <a:t>SDT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MAPB</a:t>
            </a:r>
            <a:r>
              <a:rPr lang="en-US"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  <a:endParaRPr lang="vi-VN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vi-VN" b="1">
                <a:latin typeface="TIMES" panose="02020603050405020304" pitchFamily="18" charset="0"/>
                <a:cs typeface="TIMES" panose="02020603050405020304" pitchFamily="18" charset="0"/>
              </a:rPr>
              <a:t>PHONGBAN</a:t>
            </a:r>
            <a:r>
              <a:rPr lang="vi-VN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vi-VN" u="sng">
                <a:latin typeface="TIMES" panose="02020603050405020304" pitchFamily="18" charset="0"/>
                <a:cs typeface="TIMES" panose="02020603050405020304" pitchFamily="18" charset="0"/>
              </a:rPr>
              <a:t>MAPB</a:t>
            </a:r>
            <a:r>
              <a:rPr lang="vi-VN">
                <a:latin typeface="TIMES" panose="02020603050405020304" pitchFamily="18" charset="0"/>
                <a:cs typeface="TIMES" panose="02020603050405020304" pitchFamily="18" charset="0"/>
              </a:rPr>
              <a:t>, TENPHONGBAN, DIACHI, </a:t>
            </a:r>
            <a:r>
              <a:rPr lang="vi-VN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TRUONGPHONG</a:t>
            </a:r>
            <a:r>
              <a:rPr lang="vi-VN"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339" y="1670791"/>
            <a:ext cx="3171825" cy="485870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2D77D16-CA23-4180-BD7E-742C96B49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639315"/>
            <a:ext cx="8771238" cy="1031476"/>
          </a:xfrm>
        </p:spPr>
        <p:txBody>
          <a:bodyPr>
            <a:noAutofit/>
          </a:bodyPr>
          <a:lstStyle/>
          <a:p>
            <a:pPr algn="ctr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vi-VN" sz="3600" b="1" cap="none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MỐI QUAN HỆ GIỮA CÁC THỰC THỂ</a:t>
            </a:r>
            <a:b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600" b="1" cap="none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20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7074" y="1670791"/>
            <a:ext cx="5910861" cy="4308388"/>
          </a:xfrm>
        </p:spPr>
        <p:txBody>
          <a:bodyPr>
            <a:noAutofit/>
          </a:bodyPr>
          <a:lstStyle/>
          <a:p>
            <a:r>
              <a:rPr lang="en-US" b="1">
                <a:latin typeface="TIMES" panose="02020603050405020304" pitchFamily="18" charset="0"/>
                <a:cs typeface="TIMES" panose="02020603050405020304" pitchFamily="18" charset="0"/>
              </a:rPr>
              <a:t>NHANVIEN và NHANVIEN</a:t>
            </a:r>
          </a:p>
          <a:p>
            <a:r>
              <a:rPr lang="vi-VN" i="1">
                <a:latin typeface="TIMES" panose="02020603050405020304" pitchFamily="18" charset="0"/>
                <a:cs typeface="TIMES" panose="02020603050405020304" pitchFamily="18" charset="0"/>
              </a:rPr>
              <a:t>Quản lý:</a:t>
            </a:r>
          </a:p>
          <a:p>
            <a:pPr marL="285750" indent="-285750">
              <a:buFont typeface="TIMES" panose="02020603050405020304" pitchFamily="18" charset="0"/>
              <a:buChar char="‐"/>
            </a:pPr>
            <a:r>
              <a:rPr lang="vi-VN">
                <a:latin typeface="TIMES" panose="02020603050405020304" pitchFamily="18" charset="0"/>
                <a:cs typeface="TIMES" panose="02020603050405020304" pitchFamily="18" charset="0"/>
              </a:rPr>
              <a:t>Một nhân viên quản lý 1 hoặc nhiều nhân viên khác</a:t>
            </a:r>
          </a:p>
          <a:p>
            <a:pPr marL="285750" indent="-285750">
              <a:buFont typeface="TIMES" panose="02020603050405020304" pitchFamily="18" charset="0"/>
              <a:buChar char="‐"/>
            </a:pPr>
            <a:r>
              <a:rPr lang="vi-VN">
                <a:latin typeface="TIMES" panose="02020603050405020304" pitchFamily="18" charset="0"/>
                <a:cs typeface="TIMES" panose="02020603050405020304" pitchFamily="18" charset="0"/>
              </a:rPr>
              <a:t>Một nhân viên được quản lý bởi một nhân viên hoặc không quản lý bởi</a:t>
            </a:r>
            <a:r>
              <a:rPr lang="en-US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vi-VN">
                <a:latin typeface="TIMES" panose="02020603050405020304" pitchFamily="18" charset="0"/>
                <a:cs typeface="TIMES" panose="02020603050405020304" pitchFamily="18" charset="0"/>
              </a:rPr>
              <a:t>nhân viên nào</a:t>
            </a:r>
          </a:p>
          <a:p>
            <a:r>
              <a:rPr lang="en-US" b="1">
                <a:latin typeface="TIMES" panose="02020603050405020304" pitchFamily="18" charset="0"/>
                <a:cs typeface="TIMES" panose="02020603050405020304" pitchFamily="18" charset="0"/>
              </a:rPr>
              <a:t>NHANVIEN</a:t>
            </a:r>
            <a:r>
              <a:rPr lang="en-US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u="sng">
                <a:latin typeface="TIMES" panose="02020603050405020304" pitchFamily="18" charset="0"/>
                <a:cs typeface="TIMES" panose="02020603050405020304" pitchFamily="18" charset="0"/>
              </a:rPr>
              <a:t>MANV</a:t>
            </a:r>
            <a:r>
              <a:rPr lang="en-US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vi-VN">
                <a:latin typeface="TIMES" panose="02020603050405020304" pitchFamily="18" charset="0"/>
                <a:cs typeface="TIMES" panose="02020603050405020304" pitchFamily="18" charset="0"/>
              </a:rPr>
              <a:t>HO</a:t>
            </a:r>
            <a:r>
              <a:rPr lang="en-US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vi-VN">
                <a:latin typeface="TIMES" panose="02020603050405020304" pitchFamily="18" charset="0"/>
                <a:cs typeface="TIMES" panose="02020603050405020304" pitchFamily="18" charset="0"/>
              </a:rPr>
              <a:t>TENLOT</a:t>
            </a:r>
            <a:r>
              <a:rPr lang="en-US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vi-VN">
                <a:latin typeface="TIMES" panose="02020603050405020304" pitchFamily="18" charset="0"/>
                <a:cs typeface="TIMES" panose="02020603050405020304" pitchFamily="18" charset="0"/>
              </a:rPr>
              <a:t>TEN</a:t>
            </a:r>
            <a:r>
              <a:rPr lang="en-US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vi-VN">
                <a:latin typeface="TIMES" panose="02020603050405020304" pitchFamily="18" charset="0"/>
                <a:cs typeface="TIMES" panose="02020603050405020304" pitchFamily="18" charset="0"/>
              </a:rPr>
              <a:t>NGAYSINH</a:t>
            </a:r>
            <a:r>
              <a:rPr lang="en-US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vi-VN">
                <a:latin typeface="TIMES" panose="02020603050405020304" pitchFamily="18" charset="0"/>
                <a:cs typeface="TIMES" panose="02020603050405020304" pitchFamily="18" charset="0"/>
              </a:rPr>
              <a:t>DIACHI</a:t>
            </a:r>
            <a:r>
              <a:rPr lang="en-US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vi-VN">
                <a:latin typeface="TIMES" panose="02020603050405020304" pitchFamily="18" charset="0"/>
                <a:cs typeface="TIMES" panose="02020603050405020304" pitchFamily="18" charset="0"/>
              </a:rPr>
              <a:t>GIOITIN</a:t>
            </a:r>
            <a:r>
              <a:rPr lang="en-US">
                <a:latin typeface="TIMES" panose="02020603050405020304" pitchFamily="18" charset="0"/>
                <a:cs typeface="TIMES" panose="02020603050405020304" pitchFamily="18" charset="0"/>
              </a:rPr>
              <a:t>H, </a:t>
            </a:r>
            <a:r>
              <a:rPr lang="vi-VN">
                <a:latin typeface="TIMES" panose="02020603050405020304" pitchFamily="18" charset="0"/>
                <a:cs typeface="TIMES" panose="02020603050405020304" pitchFamily="18" charset="0"/>
              </a:rPr>
              <a:t>SDT</a:t>
            </a:r>
            <a:r>
              <a:rPr lang="en-US">
                <a:latin typeface="TIMES" panose="02020603050405020304" pitchFamily="18" charset="0"/>
                <a:cs typeface="TIMES" panose="02020603050405020304" pitchFamily="18" charset="0"/>
              </a:rPr>
              <a:t>, MAPB, </a:t>
            </a:r>
            <a:r>
              <a:rPr 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MAQL</a:t>
            </a:r>
            <a:r>
              <a:rPr lang="en-US">
                <a:latin typeface="TIMES" panose="02020603050405020304" pitchFamily="18" charset="0"/>
                <a:cs typeface="TIMES" panose="02020603050405020304" pitchFamily="18" charset="0"/>
              </a:rPr>
              <a:t> )</a:t>
            </a:r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2D77D16-CA23-4180-BD7E-742C96B49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639315"/>
            <a:ext cx="8771238" cy="1031476"/>
          </a:xfrm>
        </p:spPr>
        <p:txBody>
          <a:bodyPr>
            <a:noAutofit/>
          </a:bodyPr>
          <a:lstStyle/>
          <a:p>
            <a:pPr algn="ctr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vi-VN" sz="3600" b="1" cap="none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MỐI QUAN HỆ GIỮA CÁC THỰC THỂ</a:t>
            </a:r>
            <a:b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600" b="1" cap="none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1FA375-57E3-4639-A772-037B09950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1059" y="1959115"/>
            <a:ext cx="4719295" cy="91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070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7074" y="1670791"/>
            <a:ext cx="5910861" cy="4308388"/>
          </a:xfrm>
        </p:spPr>
        <p:txBody>
          <a:bodyPr>
            <a:noAutofit/>
          </a:bodyPr>
          <a:lstStyle/>
          <a:p>
            <a:r>
              <a:rPr lang="vi-VN" b="1">
                <a:latin typeface="+mj-lt"/>
                <a:cs typeface="Arial" panose="020B0604020202020204" pitchFamily="34" charset="0"/>
              </a:rPr>
              <a:t>PHONGBAN và D</a:t>
            </a:r>
            <a:r>
              <a:rPr lang="en-US" b="1">
                <a:latin typeface="TIMES" panose="02020603050405020304" pitchFamily="18" charset="0"/>
                <a:cs typeface="TIMES" panose="02020603050405020304" pitchFamily="18" charset="0"/>
              </a:rPr>
              <a:t>E</a:t>
            </a:r>
            <a:r>
              <a:rPr lang="vi-VN" b="1">
                <a:latin typeface="+mj-lt"/>
                <a:cs typeface="Arial" panose="020B0604020202020204" pitchFamily="34" charset="0"/>
              </a:rPr>
              <a:t>AN</a:t>
            </a:r>
          </a:p>
          <a:p>
            <a:r>
              <a:rPr lang="vi-VN" i="1">
                <a:latin typeface="+mj-lt"/>
                <a:cs typeface="Arial" panose="020B0604020202020204" pitchFamily="34" charset="0"/>
              </a:rPr>
              <a:t>Quản lý:</a:t>
            </a:r>
          </a:p>
          <a:p>
            <a:r>
              <a:rPr lang="vi-VN">
                <a:latin typeface="+mj-lt"/>
                <a:cs typeface="Arial" panose="020B0604020202020204" pitchFamily="34" charset="0"/>
              </a:rPr>
              <a:t>-      Phòng ban quản lý một hoặc nhiều đề án</a:t>
            </a:r>
          </a:p>
          <a:p>
            <a:pPr marL="342900" indent="-342900">
              <a:buFontTx/>
              <a:buChar char="-"/>
            </a:pPr>
            <a:r>
              <a:rPr lang="vi-VN">
                <a:latin typeface="+mj-lt"/>
                <a:cs typeface="Arial" panose="020B0604020202020204" pitchFamily="34" charset="0"/>
              </a:rPr>
              <a:t>Đề án được quản lý bởi một phòng ban</a:t>
            </a:r>
            <a:endParaRPr lang="en-US">
              <a:latin typeface="+mj-lt"/>
              <a:cs typeface="Arial" panose="020B0604020202020204" pitchFamily="34" charset="0"/>
            </a:endParaRPr>
          </a:p>
          <a:p>
            <a:r>
              <a:rPr lang="en-US" b="1">
                <a:latin typeface="TIMES" panose="02020603050405020304" pitchFamily="18" charset="0"/>
                <a:cs typeface="TIMES" panose="02020603050405020304" pitchFamily="18" charset="0"/>
              </a:rPr>
              <a:t>DEAN</a:t>
            </a:r>
            <a:r>
              <a:rPr lang="en-US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u="sng">
                <a:latin typeface="TIMES" panose="02020603050405020304" pitchFamily="18" charset="0"/>
                <a:cs typeface="TIMES" panose="02020603050405020304" pitchFamily="18" charset="0"/>
              </a:rPr>
              <a:t>MADA</a:t>
            </a:r>
            <a:r>
              <a:rPr lang="en-US">
                <a:latin typeface="TIMES" panose="02020603050405020304" pitchFamily="18" charset="0"/>
                <a:cs typeface="TIMES" panose="02020603050405020304" pitchFamily="18" charset="0"/>
              </a:rPr>
              <a:t>, TENDEAN, </a:t>
            </a:r>
            <a:r>
              <a:rPr 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MAPB</a:t>
            </a:r>
            <a:r>
              <a:rPr lang="en-US"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2D77D16-CA23-4180-BD7E-742C96B49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639315"/>
            <a:ext cx="8771238" cy="1031476"/>
          </a:xfrm>
        </p:spPr>
        <p:txBody>
          <a:bodyPr>
            <a:noAutofit/>
          </a:bodyPr>
          <a:lstStyle/>
          <a:p>
            <a:pPr algn="ctr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vi-VN" sz="3600" b="1" cap="none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MỐI QUAN HỆ GIỮA CÁC THỰC THỂ</a:t>
            </a:r>
            <a:b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600" b="1" cap="none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F8F06D-CF15-4B3F-96D4-A7402B62F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399" y="1705802"/>
            <a:ext cx="5649098" cy="399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264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7074" y="1670791"/>
            <a:ext cx="5910861" cy="4308388"/>
          </a:xfrm>
        </p:spPr>
        <p:txBody>
          <a:bodyPr>
            <a:noAutofit/>
          </a:bodyPr>
          <a:lstStyle/>
          <a:p>
            <a:r>
              <a:rPr lang="en-US" b="1">
                <a:latin typeface="TIMES" panose="02020603050405020304" pitchFamily="18" charset="0"/>
                <a:cs typeface="TIMES" panose="02020603050405020304" pitchFamily="18" charset="0"/>
              </a:rPr>
              <a:t>NHANVIEN và DEAN</a:t>
            </a:r>
          </a:p>
          <a:p>
            <a:r>
              <a:rPr lang="en-US" i="1">
                <a:latin typeface="TIMES" panose="02020603050405020304" pitchFamily="18" charset="0"/>
                <a:cs typeface="TIMES" panose="02020603050405020304" pitchFamily="18" charset="0"/>
              </a:rPr>
              <a:t>Tham gia:</a:t>
            </a:r>
          </a:p>
          <a:p>
            <a:pPr marL="285750" indent="-285750">
              <a:buFont typeface="Times New Roman" panose="02020603050405020304" pitchFamily="18" charset="0"/>
              <a:buChar char="‐"/>
            </a:pPr>
            <a:r>
              <a:rPr lang="en-US">
                <a:latin typeface="TIMES" panose="02020603050405020304" pitchFamily="18" charset="0"/>
                <a:cs typeface="TIMES" panose="02020603050405020304" pitchFamily="18" charset="0"/>
              </a:rPr>
              <a:t>Một nhân viên có thể tham gia vào một hoặc nhiều đề án</a:t>
            </a:r>
          </a:p>
          <a:p>
            <a:pPr marL="285750" indent="-285750">
              <a:buFont typeface="Times New Roman" panose="02020603050405020304" pitchFamily="18" charset="0"/>
              <a:buChar char="‐"/>
            </a:pPr>
            <a:r>
              <a:rPr lang="en-US">
                <a:latin typeface="TIMES" panose="02020603050405020304" pitchFamily="18" charset="0"/>
                <a:cs typeface="TIMES" panose="02020603050405020304" pitchFamily="18" charset="0"/>
              </a:rPr>
              <a:t>Một đề án có thể có một hoặc nhiều nhân viên tham gia làm việc</a:t>
            </a:r>
          </a:p>
          <a:p>
            <a:r>
              <a:rPr lang="en-US" b="1">
                <a:latin typeface="TIMES" panose="02020603050405020304" pitchFamily="18" charset="0"/>
                <a:cs typeface="TIMES" panose="02020603050405020304" pitchFamily="18" charset="0"/>
              </a:rPr>
              <a:t>NHANVIEN_DEAN</a:t>
            </a:r>
            <a:r>
              <a:rPr lang="en-US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u="sng">
                <a:latin typeface="TIMES" panose="02020603050405020304" pitchFamily="18" charset="0"/>
                <a:cs typeface="TIMES" panose="02020603050405020304" pitchFamily="18" charset="0"/>
              </a:rPr>
              <a:t>MANV</a:t>
            </a:r>
            <a:r>
              <a:rPr lang="en-US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en-US" u="sng">
                <a:latin typeface="TIMES" panose="02020603050405020304" pitchFamily="18" charset="0"/>
                <a:cs typeface="TIMES" panose="02020603050405020304" pitchFamily="18" charset="0"/>
              </a:rPr>
              <a:t>MADA</a:t>
            </a:r>
            <a:r>
              <a:rPr lang="en-US">
                <a:latin typeface="TIMES" panose="02020603050405020304" pitchFamily="18" charset="0"/>
                <a:cs typeface="TIMES" panose="02020603050405020304" pitchFamily="18" charset="0"/>
              </a:rPr>
              <a:t>, THOIGIAN)</a:t>
            </a:r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2D77D16-CA23-4180-BD7E-742C96B49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639315"/>
            <a:ext cx="8771238" cy="1031476"/>
          </a:xfrm>
        </p:spPr>
        <p:txBody>
          <a:bodyPr>
            <a:noAutofit/>
          </a:bodyPr>
          <a:lstStyle/>
          <a:p>
            <a:pPr algn="ctr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vi-VN" sz="3600" b="1" cap="none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MỐI QUAN HỆ GIỮA CÁC THỰC THỂ</a:t>
            </a:r>
            <a:b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600" b="1" cap="none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D41715-9290-414D-BF8D-846CAEAB3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985" y="1467954"/>
            <a:ext cx="3224290" cy="471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75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3711" y="792083"/>
            <a:ext cx="9758289" cy="1293028"/>
          </a:xfrm>
        </p:spPr>
        <p:txBody>
          <a:bodyPr>
            <a:noAutofit/>
          </a:bodyPr>
          <a:lstStyle/>
          <a:p>
            <a:pPr algn="ctr"/>
            <a:r>
              <a:rPr lang="vi-VN" sz="4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Đề tài</a:t>
            </a:r>
            <a:endParaRPr lang="en-US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87596" y="3108011"/>
            <a:ext cx="1049021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>
              <a:defRPr/>
            </a:pPr>
            <a:r>
              <a:rPr lang="vi-VN" sz="3600" b="1">
                <a:ln/>
                <a:solidFill>
                  <a:srgbClr val="7F22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NGHIÊN CỨU VÀ </a:t>
            </a:r>
            <a:r>
              <a:rPr lang="en-US" sz="3600" b="1">
                <a:ln/>
                <a:solidFill>
                  <a:srgbClr val="7F22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 DỰNG CƠ</a:t>
            </a:r>
            <a:r>
              <a:rPr lang="vi-VN" sz="3600" b="1">
                <a:ln/>
                <a:solidFill>
                  <a:srgbClr val="7F22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SỞ DỮ LIỆU</a:t>
            </a:r>
            <a:endParaRPr lang="en-US" sz="3600" b="1">
              <a:ln/>
              <a:solidFill>
                <a:srgbClr val="7F229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vi-VN" sz="3600" b="1">
                <a:ln/>
                <a:solidFill>
                  <a:srgbClr val="7F22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LÝ NHÂN SỰ</a:t>
            </a:r>
            <a:endParaRPr lang="en-US" sz="3600" b="1">
              <a:ln/>
              <a:solidFill>
                <a:srgbClr val="7F229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i="0" u="none" strike="noStrike" kern="1200" cap="none" spc="0" normalizeH="0" baseline="0" noProof="0" dirty="0">
              <a:ln/>
              <a:solidFill>
                <a:srgbClr val="7F2294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347162"/>
      </p:ext>
    </p:extLst>
  </p:cSld>
  <p:clrMapOvr>
    <a:masterClrMapping/>
  </p:clrMapOvr>
  <p:transition spd="slow">
    <p:randomBar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7074" y="1670791"/>
            <a:ext cx="5910861" cy="4308388"/>
          </a:xfrm>
        </p:spPr>
        <p:txBody>
          <a:bodyPr>
            <a:noAutofit/>
          </a:bodyPr>
          <a:lstStyle/>
          <a:p>
            <a:r>
              <a:rPr lang="vi-VN" b="1">
                <a:latin typeface="+mj-lt"/>
              </a:rPr>
              <a:t>NHANVIEN và HOPDONG</a:t>
            </a:r>
          </a:p>
          <a:p>
            <a:r>
              <a:rPr lang="vi-VN" i="1">
                <a:latin typeface="+mj-lt"/>
              </a:rPr>
              <a:t>Có:</a:t>
            </a:r>
          </a:p>
          <a:p>
            <a:r>
              <a:rPr lang="vi-VN">
                <a:latin typeface="+mj-lt"/>
              </a:rPr>
              <a:t>- Một nhân viên chỉ có duy nhất một hợp đồng lao động</a:t>
            </a:r>
          </a:p>
          <a:p>
            <a:r>
              <a:rPr lang="en-US">
                <a:latin typeface="+mj-lt"/>
              </a:rPr>
              <a:t>- </a:t>
            </a:r>
            <a:r>
              <a:rPr lang="vi-VN">
                <a:latin typeface="+mj-lt"/>
              </a:rPr>
              <a:t>Một hợp đồng lao động được sở hưu bởi nhiều nhân viên</a:t>
            </a:r>
            <a:endParaRPr lang="en-US">
              <a:latin typeface="+mj-lt"/>
            </a:endParaRPr>
          </a:p>
          <a:p>
            <a:r>
              <a:rPr lang="en-US" b="1">
                <a:latin typeface="TIMES" panose="02020603050405020304" pitchFamily="18" charset="0"/>
                <a:cs typeface="TIMES" panose="02020603050405020304" pitchFamily="18" charset="0"/>
              </a:rPr>
              <a:t>NHANVIEN_HOPDONG</a:t>
            </a:r>
            <a:r>
              <a:rPr lang="en-US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u="sng">
                <a:latin typeface="TIMES" panose="02020603050405020304" pitchFamily="18" charset="0"/>
                <a:cs typeface="TIMES" panose="02020603050405020304" pitchFamily="18" charset="0"/>
              </a:rPr>
              <a:t>MANV</a:t>
            </a:r>
            <a:r>
              <a:rPr lang="en-US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en-US" u="sng">
                <a:latin typeface="TIMES" panose="02020603050405020304" pitchFamily="18" charset="0"/>
                <a:cs typeface="TIMES" panose="02020603050405020304" pitchFamily="18" charset="0"/>
              </a:rPr>
              <a:t>MAHD</a:t>
            </a:r>
            <a:r>
              <a:rPr lang="en-US">
                <a:latin typeface="TIMES" panose="02020603050405020304" pitchFamily="18" charset="0"/>
                <a:cs typeface="TIMES" panose="02020603050405020304" pitchFamily="18" charset="0"/>
              </a:rPr>
              <a:t>, NGAYBATDAU, NGAYKETTHUC)</a:t>
            </a:r>
            <a:endParaRPr lang="en-US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2D77D16-CA23-4180-BD7E-742C96B49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639315"/>
            <a:ext cx="8771238" cy="1031476"/>
          </a:xfrm>
        </p:spPr>
        <p:txBody>
          <a:bodyPr>
            <a:noAutofit/>
          </a:bodyPr>
          <a:lstStyle/>
          <a:p>
            <a:pPr algn="ctr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vi-VN" sz="3600" b="1" cap="none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MỐI QUAN HỆ GIỮA CÁC THỰC THỂ</a:t>
            </a:r>
            <a:b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600" b="1" cap="none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B2DBB1-8ADE-406F-91F5-3B4B284282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935" y="1750413"/>
            <a:ext cx="5288692" cy="243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4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7074" y="1670791"/>
            <a:ext cx="5910861" cy="4308388"/>
          </a:xfrm>
        </p:spPr>
        <p:txBody>
          <a:bodyPr>
            <a:noAutofit/>
          </a:bodyPr>
          <a:lstStyle/>
          <a:p>
            <a:r>
              <a:rPr lang="vi-VN" b="1">
                <a:latin typeface="+mj-lt"/>
              </a:rPr>
              <a:t>NHANVIEN và TRINHDO</a:t>
            </a:r>
          </a:p>
          <a:p>
            <a:r>
              <a:rPr lang="vi-VN" i="1">
                <a:latin typeface="+mj-lt"/>
              </a:rPr>
              <a:t>Đạt:</a:t>
            </a:r>
          </a:p>
          <a:p>
            <a:r>
              <a:rPr lang="vi-VN">
                <a:latin typeface="+mj-lt"/>
              </a:rPr>
              <a:t>- Một nhân viên chỉ đạt duy nhất trình độ học vấn</a:t>
            </a:r>
          </a:p>
          <a:p>
            <a:r>
              <a:rPr lang="en-US">
                <a:latin typeface="+mj-lt"/>
              </a:rPr>
              <a:t>- </a:t>
            </a:r>
            <a:r>
              <a:rPr lang="vi-VN">
                <a:latin typeface="+mj-lt"/>
              </a:rPr>
              <a:t>Một trình độ học vấn có thể được đạt bởi nhiều nhân viên</a:t>
            </a:r>
            <a:endParaRPr lang="en-US">
              <a:latin typeface="+mj-lt"/>
            </a:endParaRPr>
          </a:p>
          <a:p>
            <a:r>
              <a:rPr lang="en-US" b="1">
                <a:latin typeface="TIMES" panose="02020603050405020304" pitchFamily="18" charset="0"/>
                <a:cs typeface="TIMES" panose="02020603050405020304" pitchFamily="18" charset="0"/>
              </a:rPr>
              <a:t>NHANVIEN</a:t>
            </a:r>
            <a:r>
              <a:rPr lang="en-US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u="sng">
                <a:latin typeface="TIMES" panose="02020603050405020304" pitchFamily="18" charset="0"/>
                <a:cs typeface="TIMES" panose="02020603050405020304" pitchFamily="18" charset="0"/>
              </a:rPr>
              <a:t>MANV</a:t>
            </a:r>
            <a:r>
              <a:rPr lang="en-US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vi-VN">
                <a:latin typeface="TIMES" panose="02020603050405020304" pitchFamily="18" charset="0"/>
                <a:cs typeface="TIMES" panose="02020603050405020304" pitchFamily="18" charset="0"/>
              </a:rPr>
              <a:t>HO</a:t>
            </a:r>
            <a:r>
              <a:rPr lang="en-US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vi-VN">
                <a:latin typeface="TIMES" panose="02020603050405020304" pitchFamily="18" charset="0"/>
                <a:cs typeface="TIMES" panose="02020603050405020304" pitchFamily="18" charset="0"/>
              </a:rPr>
              <a:t>TENLOT</a:t>
            </a:r>
            <a:r>
              <a:rPr lang="en-US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vi-VN">
                <a:latin typeface="TIMES" panose="02020603050405020304" pitchFamily="18" charset="0"/>
                <a:cs typeface="TIMES" panose="02020603050405020304" pitchFamily="18" charset="0"/>
              </a:rPr>
              <a:t>TEN</a:t>
            </a:r>
            <a:r>
              <a:rPr lang="en-US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vi-VN">
                <a:latin typeface="TIMES" panose="02020603050405020304" pitchFamily="18" charset="0"/>
                <a:cs typeface="TIMES" panose="02020603050405020304" pitchFamily="18" charset="0"/>
              </a:rPr>
              <a:t>NGAYSINH</a:t>
            </a:r>
            <a:r>
              <a:rPr lang="en-US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vi-VN">
                <a:latin typeface="TIMES" panose="02020603050405020304" pitchFamily="18" charset="0"/>
                <a:cs typeface="TIMES" panose="02020603050405020304" pitchFamily="18" charset="0"/>
              </a:rPr>
              <a:t>DIACHI</a:t>
            </a:r>
            <a:r>
              <a:rPr lang="en-US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vi-VN">
                <a:latin typeface="TIMES" panose="02020603050405020304" pitchFamily="18" charset="0"/>
                <a:cs typeface="TIMES" panose="02020603050405020304" pitchFamily="18" charset="0"/>
              </a:rPr>
              <a:t>GIOITIN</a:t>
            </a:r>
            <a:r>
              <a:rPr lang="en-US">
                <a:latin typeface="TIMES" panose="02020603050405020304" pitchFamily="18" charset="0"/>
                <a:cs typeface="TIMES" panose="02020603050405020304" pitchFamily="18" charset="0"/>
              </a:rPr>
              <a:t>H, </a:t>
            </a:r>
            <a:r>
              <a:rPr lang="vi-VN">
                <a:latin typeface="TIMES" panose="02020603050405020304" pitchFamily="18" charset="0"/>
                <a:cs typeface="TIMES" panose="02020603050405020304" pitchFamily="18" charset="0"/>
              </a:rPr>
              <a:t>SDT</a:t>
            </a:r>
            <a:r>
              <a:rPr lang="en-US">
                <a:latin typeface="TIMES" panose="02020603050405020304" pitchFamily="18" charset="0"/>
                <a:cs typeface="TIMES" panose="02020603050405020304" pitchFamily="18" charset="0"/>
              </a:rPr>
              <a:t>, MAPB, </a:t>
            </a:r>
            <a:r>
              <a:rPr 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MATD</a:t>
            </a:r>
            <a:r>
              <a:rPr lang="en-US"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  <a:endParaRPr lang="en-US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2D77D16-CA23-4180-BD7E-742C96B49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639315"/>
            <a:ext cx="8771238" cy="1031476"/>
          </a:xfrm>
        </p:spPr>
        <p:txBody>
          <a:bodyPr>
            <a:noAutofit/>
          </a:bodyPr>
          <a:lstStyle/>
          <a:p>
            <a:pPr algn="ctr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vi-VN" sz="3600" b="1" cap="none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MỐI QUAN HỆ GIỮA CÁC THỰC THỂ</a:t>
            </a:r>
            <a:b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600" b="1" cap="none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2ED34B-381C-47EC-ACA4-E7F2C5F13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935" y="2158315"/>
            <a:ext cx="5471726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75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7074" y="1670791"/>
            <a:ext cx="5910861" cy="4308388"/>
          </a:xfrm>
        </p:spPr>
        <p:txBody>
          <a:bodyPr>
            <a:noAutofit/>
          </a:bodyPr>
          <a:lstStyle/>
          <a:p>
            <a:r>
              <a:rPr lang="en-US" b="1">
                <a:latin typeface="TIMES" panose="02020603050405020304" pitchFamily="18" charset="0"/>
                <a:cs typeface="TIMES" panose="02020603050405020304" pitchFamily="18" charset="0"/>
              </a:rPr>
              <a:t>NHANVIEN và BAOHIEM</a:t>
            </a:r>
          </a:p>
          <a:p>
            <a:r>
              <a:rPr lang="en-US" i="1">
                <a:latin typeface="TIMES" panose="02020603050405020304" pitchFamily="18" charset="0"/>
                <a:cs typeface="TIMES" panose="02020603050405020304" pitchFamily="18" charset="0"/>
              </a:rPr>
              <a:t>Tham gia:</a:t>
            </a:r>
          </a:p>
          <a:p>
            <a:r>
              <a:rPr lang="en-US">
                <a:latin typeface="TIMES" panose="02020603050405020304" pitchFamily="18" charset="0"/>
                <a:cs typeface="TIMES" panose="02020603050405020304" pitchFamily="18" charset="0"/>
              </a:rPr>
              <a:t>- Một nhân viên có thể không tham gia hoặc tham gia nhiều loại bảo hiểm.</a:t>
            </a:r>
          </a:p>
          <a:p>
            <a:r>
              <a:rPr lang="en-US">
                <a:latin typeface="TIMES" panose="02020603050405020304" pitchFamily="18" charset="0"/>
                <a:cs typeface="TIMES" panose="02020603050405020304" pitchFamily="18" charset="0"/>
              </a:rPr>
              <a:t>- Một loại bảo hiểm có thể không có nhân viên vào tham gia hoặc nhiều</a:t>
            </a:r>
          </a:p>
          <a:p>
            <a:r>
              <a:rPr lang="en-US">
                <a:latin typeface="TIMES" panose="02020603050405020304" pitchFamily="18" charset="0"/>
                <a:cs typeface="TIMES" panose="02020603050405020304" pitchFamily="18" charset="0"/>
              </a:rPr>
              <a:t>nhân viên cùng tham gia.</a:t>
            </a:r>
          </a:p>
          <a:p>
            <a:r>
              <a:rPr lang="vi-VN" b="1">
                <a:latin typeface="TIMES" panose="02020603050405020304" pitchFamily="18" charset="0"/>
                <a:cs typeface="TIMES" panose="02020603050405020304" pitchFamily="18" charset="0"/>
              </a:rPr>
              <a:t>NHANVIEN_BAOHIEM</a:t>
            </a:r>
            <a:r>
              <a:rPr lang="en-US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u="sng">
                <a:latin typeface="TIMES" panose="02020603050405020304" pitchFamily="18" charset="0"/>
                <a:cs typeface="TIMES" panose="02020603050405020304" pitchFamily="18" charset="0"/>
              </a:rPr>
              <a:t>MANV</a:t>
            </a:r>
            <a:r>
              <a:rPr lang="en-US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en-US" u="sng">
                <a:latin typeface="TIMES" panose="02020603050405020304" pitchFamily="18" charset="0"/>
                <a:cs typeface="TIMES" panose="02020603050405020304" pitchFamily="18" charset="0"/>
              </a:rPr>
              <a:t>MABH</a:t>
            </a:r>
            <a:r>
              <a:rPr lang="en-US"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  <a:endParaRPr lang="en-US" b="1"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2D77D16-CA23-4180-BD7E-742C96B49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639315"/>
            <a:ext cx="8771238" cy="1031476"/>
          </a:xfrm>
        </p:spPr>
        <p:txBody>
          <a:bodyPr>
            <a:noAutofit/>
          </a:bodyPr>
          <a:lstStyle/>
          <a:p>
            <a:pPr algn="ctr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vi-VN" sz="3600" b="1" cap="none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MỐI QUAN HỆ GIỮA CÁC THỰC THỂ</a:t>
            </a:r>
            <a:b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600" b="1" cap="none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22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7074" y="1670791"/>
            <a:ext cx="5910861" cy="4308388"/>
          </a:xfrm>
        </p:spPr>
        <p:txBody>
          <a:bodyPr>
            <a:noAutofit/>
          </a:bodyPr>
          <a:lstStyle/>
          <a:p>
            <a:r>
              <a:rPr lang="vi-VN" b="1">
                <a:latin typeface="+mj-lt"/>
              </a:rPr>
              <a:t>NHANVIEN và LUONG</a:t>
            </a:r>
          </a:p>
          <a:p>
            <a:r>
              <a:rPr lang="vi-VN" i="1">
                <a:latin typeface="+mj-lt"/>
              </a:rPr>
              <a:t>Hưởng:</a:t>
            </a:r>
          </a:p>
          <a:p>
            <a:r>
              <a:rPr lang="vi-VN">
                <a:latin typeface="+mj-lt"/>
              </a:rPr>
              <a:t>- Một nhân viên chỉ hưởng duy nhất một mức lương</a:t>
            </a:r>
          </a:p>
          <a:p>
            <a:r>
              <a:rPr lang="en-US">
                <a:latin typeface="+mj-lt"/>
              </a:rPr>
              <a:t>- </a:t>
            </a:r>
            <a:r>
              <a:rPr lang="vi-VN">
                <a:latin typeface="+mj-lt"/>
              </a:rPr>
              <a:t>Một mức lương lại được hưởng bởi một hoặc nhiều nhân viên</a:t>
            </a:r>
            <a:endParaRPr lang="en-US">
              <a:latin typeface="+mj-lt"/>
            </a:endParaRPr>
          </a:p>
          <a:p>
            <a:r>
              <a:rPr lang="en-US" b="1">
                <a:latin typeface="TIMES" panose="02020603050405020304" pitchFamily="18" charset="0"/>
                <a:cs typeface="TIMES" panose="02020603050405020304" pitchFamily="18" charset="0"/>
              </a:rPr>
              <a:t>NHANVIEN_LUONG</a:t>
            </a:r>
            <a:r>
              <a:rPr lang="en-US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u="sng">
                <a:latin typeface="TIMES" panose="02020603050405020304" pitchFamily="18" charset="0"/>
                <a:cs typeface="TIMES" panose="02020603050405020304" pitchFamily="18" charset="0"/>
              </a:rPr>
              <a:t>MANV</a:t>
            </a:r>
            <a:r>
              <a:rPr lang="en-US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en-US" u="sng">
                <a:latin typeface="TIMES" panose="02020603050405020304" pitchFamily="18" charset="0"/>
                <a:cs typeface="TIMES" panose="02020603050405020304" pitchFamily="18" charset="0"/>
              </a:rPr>
              <a:t>BACLUONG</a:t>
            </a:r>
            <a:r>
              <a:rPr lang="en-US">
                <a:latin typeface="TIMES" panose="02020603050405020304" pitchFamily="18" charset="0"/>
                <a:cs typeface="TIMES" panose="02020603050405020304" pitchFamily="18" charset="0"/>
              </a:rPr>
              <a:t>, LUONGPHAT, LUONGTHUONG)</a:t>
            </a:r>
            <a:endParaRPr lang="en-US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2D77D16-CA23-4180-BD7E-742C96B49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639315"/>
            <a:ext cx="8771238" cy="1031476"/>
          </a:xfrm>
        </p:spPr>
        <p:txBody>
          <a:bodyPr>
            <a:noAutofit/>
          </a:bodyPr>
          <a:lstStyle/>
          <a:p>
            <a:pPr algn="ctr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vi-VN" sz="3600" b="1" cap="none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MỐI QUAN HỆ GIỮA CÁC THỰC THỂ</a:t>
            </a:r>
            <a:b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600" b="1" cap="none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8F3877-25E2-4005-9602-4648E656B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319" y="1999993"/>
            <a:ext cx="512728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137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7074" y="1670791"/>
            <a:ext cx="5910861" cy="4308388"/>
          </a:xfrm>
        </p:spPr>
        <p:txBody>
          <a:bodyPr>
            <a:noAutofit/>
          </a:bodyPr>
          <a:lstStyle/>
          <a:p>
            <a:r>
              <a:rPr lang="en-US" b="1">
                <a:latin typeface="TIMES" panose="02020603050405020304" pitchFamily="18" charset="0"/>
                <a:cs typeface="TIMES" panose="02020603050405020304" pitchFamily="18" charset="0"/>
              </a:rPr>
              <a:t>NHANVIEN và CHUCVU</a:t>
            </a:r>
          </a:p>
          <a:p>
            <a:r>
              <a:rPr lang="en-US" i="1">
                <a:latin typeface="TIMES" panose="02020603050405020304" pitchFamily="18" charset="0"/>
                <a:cs typeface="TIMES" panose="02020603050405020304" pitchFamily="18" charset="0"/>
              </a:rPr>
              <a:t>Đảm nhiệm:</a:t>
            </a:r>
          </a:p>
          <a:p>
            <a:r>
              <a:rPr lang="en-US">
                <a:latin typeface="TIMES" panose="02020603050405020304" pitchFamily="18" charset="0"/>
                <a:cs typeface="TIMES" panose="02020603050405020304" pitchFamily="18" charset="0"/>
              </a:rPr>
              <a:t>- Một nhân viên chỉ có thể có một chức vụ</a:t>
            </a:r>
          </a:p>
          <a:p>
            <a:r>
              <a:rPr lang="en-US">
                <a:latin typeface="TIMES" panose="02020603050405020304" pitchFamily="18" charset="0"/>
                <a:cs typeface="TIMES" panose="02020603050405020304" pitchFamily="18" charset="0"/>
              </a:rPr>
              <a:t>- Một chức vụ một hoặc có nhiều nhân viên đảm nhiệm</a:t>
            </a:r>
          </a:p>
          <a:p>
            <a:r>
              <a:rPr lang="en-US" b="1">
                <a:latin typeface="TIMES" panose="02020603050405020304" pitchFamily="18" charset="0"/>
                <a:cs typeface="TIMES" panose="02020603050405020304" pitchFamily="18" charset="0"/>
              </a:rPr>
              <a:t>NHANVIEN</a:t>
            </a:r>
            <a:r>
              <a:rPr lang="en-US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u="sng">
                <a:latin typeface="TIMES" panose="02020603050405020304" pitchFamily="18" charset="0"/>
                <a:cs typeface="TIMES" panose="02020603050405020304" pitchFamily="18" charset="0"/>
              </a:rPr>
              <a:t>MANV</a:t>
            </a:r>
            <a:r>
              <a:rPr lang="en-US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vi-VN">
                <a:latin typeface="TIMES" panose="02020603050405020304" pitchFamily="18" charset="0"/>
                <a:cs typeface="TIMES" panose="02020603050405020304" pitchFamily="18" charset="0"/>
              </a:rPr>
              <a:t>HO</a:t>
            </a:r>
            <a:r>
              <a:rPr lang="en-US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vi-VN">
                <a:latin typeface="TIMES" panose="02020603050405020304" pitchFamily="18" charset="0"/>
                <a:cs typeface="TIMES" panose="02020603050405020304" pitchFamily="18" charset="0"/>
              </a:rPr>
              <a:t>TENLOT</a:t>
            </a:r>
            <a:r>
              <a:rPr lang="en-US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vi-VN">
                <a:latin typeface="TIMES" panose="02020603050405020304" pitchFamily="18" charset="0"/>
                <a:cs typeface="TIMES" panose="02020603050405020304" pitchFamily="18" charset="0"/>
              </a:rPr>
              <a:t>TEN</a:t>
            </a:r>
            <a:r>
              <a:rPr lang="en-US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vi-VN">
                <a:latin typeface="TIMES" panose="02020603050405020304" pitchFamily="18" charset="0"/>
                <a:cs typeface="TIMES" panose="02020603050405020304" pitchFamily="18" charset="0"/>
              </a:rPr>
              <a:t>NGAYSINH</a:t>
            </a:r>
            <a:r>
              <a:rPr lang="en-US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vi-VN">
                <a:latin typeface="TIMES" panose="02020603050405020304" pitchFamily="18" charset="0"/>
                <a:cs typeface="TIMES" panose="02020603050405020304" pitchFamily="18" charset="0"/>
              </a:rPr>
              <a:t>DIACHI</a:t>
            </a:r>
            <a:r>
              <a:rPr lang="en-US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vi-VN">
                <a:latin typeface="TIMES" panose="02020603050405020304" pitchFamily="18" charset="0"/>
                <a:cs typeface="TIMES" panose="02020603050405020304" pitchFamily="18" charset="0"/>
              </a:rPr>
              <a:t>GIOITIN</a:t>
            </a:r>
            <a:r>
              <a:rPr lang="en-US">
                <a:latin typeface="TIMES" panose="02020603050405020304" pitchFamily="18" charset="0"/>
                <a:cs typeface="TIMES" panose="02020603050405020304" pitchFamily="18" charset="0"/>
              </a:rPr>
              <a:t>H, </a:t>
            </a:r>
            <a:r>
              <a:rPr lang="vi-VN">
                <a:latin typeface="TIMES" panose="02020603050405020304" pitchFamily="18" charset="0"/>
                <a:cs typeface="TIMES" panose="02020603050405020304" pitchFamily="18" charset="0"/>
              </a:rPr>
              <a:t>SDT</a:t>
            </a:r>
            <a:r>
              <a:rPr lang="en-US">
                <a:latin typeface="TIMES" panose="02020603050405020304" pitchFamily="18" charset="0"/>
                <a:cs typeface="TIMES" panose="02020603050405020304" pitchFamily="18" charset="0"/>
              </a:rPr>
              <a:t>, MAPB, MATD, MABH, </a:t>
            </a:r>
            <a:r>
              <a:rPr 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MACV</a:t>
            </a:r>
            <a:r>
              <a:rPr lang="en-US"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  <a:endParaRPr lang="en-US" b="1"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2D77D16-CA23-4180-BD7E-742C96B49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639315"/>
            <a:ext cx="8771238" cy="1031476"/>
          </a:xfrm>
        </p:spPr>
        <p:txBody>
          <a:bodyPr>
            <a:noAutofit/>
          </a:bodyPr>
          <a:lstStyle/>
          <a:p>
            <a:pPr algn="ctr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vi-VN" sz="3600" b="1" cap="none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MỐI QUAN HỆ GIỮA CÁC THỰC THỂ</a:t>
            </a:r>
            <a:b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600" b="1" cap="none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AE4344-3797-4BD3-8B3E-8640A661F0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756" y="1911692"/>
            <a:ext cx="574357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825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7074" y="1670791"/>
            <a:ext cx="5910861" cy="4308388"/>
          </a:xfrm>
        </p:spPr>
        <p:txBody>
          <a:bodyPr>
            <a:noAutofit/>
          </a:bodyPr>
          <a:lstStyle/>
          <a:p>
            <a:r>
              <a:rPr lang="vi-VN" b="1">
                <a:latin typeface="TIMES" panose="02020603050405020304" pitchFamily="18" charset="0"/>
                <a:cs typeface="TIMES" panose="02020603050405020304" pitchFamily="18" charset="0"/>
              </a:rPr>
              <a:t>NHANVIEN và CHAMCONG</a:t>
            </a:r>
          </a:p>
          <a:p>
            <a:r>
              <a:rPr lang="vi-VN" i="1">
                <a:latin typeface="TIMES" panose="02020603050405020304" pitchFamily="18" charset="0"/>
                <a:cs typeface="TIMES" panose="02020603050405020304" pitchFamily="18" charset="0"/>
              </a:rPr>
              <a:t>Chấm công:</a:t>
            </a:r>
          </a:p>
          <a:p>
            <a:r>
              <a:rPr lang="vi-VN">
                <a:latin typeface="TIMES" panose="02020603050405020304" pitchFamily="18" charset="0"/>
                <a:cs typeface="TIMES" panose="02020603050405020304" pitchFamily="18" charset="0"/>
              </a:rPr>
              <a:t>- Một nhân viên chấm công mỗi ngày 1 lần</a:t>
            </a:r>
          </a:p>
          <a:p>
            <a:r>
              <a:rPr lang="en-US">
                <a:latin typeface="TIMES" panose="02020603050405020304" pitchFamily="18" charset="0"/>
                <a:cs typeface="TIMES" panose="02020603050405020304" pitchFamily="18" charset="0"/>
              </a:rPr>
              <a:t>- </a:t>
            </a:r>
            <a:r>
              <a:rPr lang="vi-VN">
                <a:latin typeface="TIMES" panose="02020603050405020304" pitchFamily="18" charset="0"/>
                <a:cs typeface="TIMES" panose="02020603050405020304" pitchFamily="18" charset="0"/>
              </a:rPr>
              <a:t>Chấm công vào 1 ngày được chấm công bởi nhiều nhân viên</a:t>
            </a:r>
            <a:endParaRPr lang="en-US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b="1">
                <a:latin typeface="TIMES" panose="02020603050405020304" pitchFamily="18" charset="0"/>
                <a:cs typeface="TIMES" panose="02020603050405020304" pitchFamily="18" charset="0"/>
              </a:rPr>
              <a:t>CHAMCONG</a:t>
            </a:r>
            <a:r>
              <a:rPr lang="en-US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MANV</a:t>
            </a:r>
            <a:r>
              <a:rPr lang="en-US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vi-VN" u="sng">
                <a:latin typeface="TIMES" panose="02020603050405020304" pitchFamily="18" charset="0"/>
                <a:cs typeface="TIMES" panose="02020603050405020304" pitchFamily="18" charset="0"/>
              </a:rPr>
              <a:t>NGAY</a:t>
            </a:r>
            <a:r>
              <a:rPr lang="en-US">
                <a:latin typeface="TIMES" panose="02020603050405020304" pitchFamily="18" charset="0"/>
                <a:cs typeface="TIMES" panose="02020603050405020304" pitchFamily="18" charset="0"/>
              </a:rPr>
              <a:t>,</a:t>
            </a:r>
            <a:r>
              <a:rPr lang="vi-VN">
                <a:latin typeface="TIMES" panose="02020603050405020304" pitchFamily="18" charset="0"/>
                <a:cs typeface="TIMES" panose="02020603050405020304" pitchFamily="18" charset="0"/>
              </a:rPr>
              <a:t> TRANGTHAI</a:t>
            </a:r>
            <a:r>
              <a:rPr lang="en-US"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  <a:endParaRPr lang="en-US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2D77D16-CA23-4180-BD7E-742C96B49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639315"/>
            <a:ext cx="8771238" cy="1031476"/>
          </a:xfrm>
        </p:spPr>
        <p:txBody>
          <a:bodyPr>
            <a:noAutofit/>
          </a:bodyPr>
          <a:lstStyle/>
          <a:p>
            <a:pPr algn="ctr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vi-VN" sz="3600" b="1" cap="none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MỐI QUAN HỆ GIỮA CÁC THỰC THỂ</a:t>
            </a:r>
            <a:b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600" b="1" cap="none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324693-2AFE-43EC-B2DE-504059285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935" y="2117125"/>
            <a:ext cx="536257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72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64259"/>
            <a:ext cx="3385751" cy="1581665"/>
          </a:xfrm>
        </p:spPr>
        <p:txBody>
          <a:bodyPr/>
          <a:lstStyle/>
          <a:p>
            <a:pPr algn="ctr"/>
            <a:r>
              <a:rPr lang="vi-VN" sz="3600" b="1" cap="none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MÔ HÌNH </a:t>
            </a:r>
            <a:r>
              <a:rPr lang="en-US" sz="3600" b="1" cap="none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ER</a:t>
            </a:r>
            <a:endParaRPr lang="en-US" sz="3600" b="1" cap="none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789" y="-1"/>
            <a:ext cx="8493211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65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0" y="187725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vi-VN" sz="3600" b="1" cap="none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MÔ HÌNH QUAN HỆ</a:t>
            </a:r>
            <a:endParaRPr lang="en-US" sz="3600" b="1" cap="none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50774" y="1259877"/>
            <a:ext cx="10641226" cy="5883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vi-VN" b="1" dirty="0">
                <a:latin typeface="Times New Roman" panose="02020603050405020304" pitchFamily="18" charset="0"/>
                <a:ea typeface="Calibri" panose="020F0502020204030204" pitchFamily="34" charset="0"/>
              </a:rPr>
              <a:t>NHANVIEN</a:t>
            </a:r>
            <a:r>
              <a:rPr lang="vi-VN" dirty="0"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vi-VN" u="sng" dirty="0">
                <a:latin typeface="Times New Roman" panose="02020603050405020304" pitchFamily="18" charset="0"/>
                <a:ea typeface="Calibri" panose="020F0502020204030204" pitchFamily="34" charset="0"/>
              </a:rPr>
              <a:t>M</a:t>
            </a:r>
            <a:r>
              <a:rPr lang="en-US" u="sng" dirty="0">
                <a:latin typeface="Times New Roman" panose="02020603050405020304" pitchFamily="18" charset="0"/>
                <a:ea typeface="Calibri" panose="020F0502020204030204" pitchFamily="34" charset="0"/>
              </a:rPr>
              <a:t>A</a:t>
            </a:r>
            <a:r>
              <a:rPr lang="vi-VN" u="sng" dirty="0">
                <a:latin typeface="Times New Roman" panose="02020603050405020304" pitchFamily="18" charset="0"/>
                <a:ea typeface="Calibri" panose="020F0502020204030204" pitchFamily="34" charset="0"/>
              </a:rPr>
              <a:t>NV</a:t>
            </a:r>
            <a:r>
              <a:rPr lang="vi-VN" dirty="0">
                <a:latin typeface="Times New Roman" panose="02020603050405020304" pitchFamily="18" charset="0"/>
                <a:ea typeface="Calibri" panose="020F0502020204030204" pitchFamily="34" charset="0"/>
              </a:rPr>
              <a:t>, 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O, TENLOT</a:t>
            </a:r>
            <a:r>
              <a:rPr lang="vi-VN" dirty="0">
                <a:latin typeface="Times New Roman" panose="02020603050405020304" pitchFamily="18" charset="0"/>
                <a:ea typeface="Calibri" panose="020F0502020204030204" pitchFamily="34" charset="0"/>
              </a:rPr>
              <a:t>,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TEN, </a:t>
            </a:r>
            <a:r>
              <a:rPr lang="vi-VN" dirty="0">
                <a:latin typeface="Times New Roman" panose="02020603050405020304" pitchFamily="18" charset="0"/>
                <a:ea typeface="Calibri" panose="020F0502020204030204" pitchFamily="34" charset="0"/>
              </a:rPr>
              <a:t> 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GAYSINH, GIOITINH, DIACHI, SDT, Mail</a:t>
            </a:r>
            <a:r>
              <a:rPr lang="vi-VN" dirty="0">
                <a:latin typeface="Times New Roman" panose="02020603050405020304" pitchFamily="18" charset="0"/>
                <a:ea typeface="Calibri" panose="020F0502020204030204" pitchFamily="34" charset="0"/>
              </a:rPr>
              <a:t>,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MAQL, MAPB, MACV, MATD)</a:t>
            </a:r>
          </a:p>
          <a:p>
            <a:pPr>
              <a:spcAft>
                <a:spcPts val="10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PHONGBAN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u="sng" dirty="0">
                <a:latin typeface="Times New Roman" panose="02020603050405020304" pitchFamily="18" charset="0"/>
                <a:ea typeface="Calibri" panose="020F0502020204030204" pitchFamily="34" charset="0"/>
              </a:rPr>
              <a:t>MAPB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DIACHI, TENPHONGBAN</a:t>
            </a:r>
            <a:r>
              <a:rPr lang="vi-VN" dirty="0">
                <a:latin typeface="Times New Roman" panose="02020603050405020304" pitchFamily="18" charset="0"/>
                <a:ea typeface="Calibri" panose="020F0502020204030204" pitchFamily="34" charset="0"/>
              </a:rPr>
              <a:t>,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TRUONGPHONG)</a:t>
            </a:r>
          </a:p>
          <a:p>
            <a:pPr>
              <a:spcAft>
                <a:spcPts val="10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DEAN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u="sng" dirty="0">
                <a:latin typeface="Times New Roman" panose="02020603050405020304" pitchFamily="18" charset="0"/>
                <a:ea typeface="Calibri" panose="020F0502020204030204" pitchFamily="34" charset="0"/>
              </a:rPr>
              <a:t>MADA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TENDEAN,  MAPB)</a:t>
            </a:r>
          </a:p>
          <a:p>
            <a:pPr>
              <a:spcAft>
                <a:spcPts val="10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NHANVIEN_DEAN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u="sng" dirty="0">
                <a:latin typeface="Times New Roman" panose="02020603050405020304" pitchFamily="18" charset="0"/>
                <a:ea typeface="Calibri" panose="020F0502020204030204" pitchFamily="34" charset="0"/>
              </a:rPr>
              <a:t>MANV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u="sng" dirty="0">
                <a:latin typeface="Times New Roman" panose="02020603050405020304" pitchFamily="18" charset="0"/>
                <a:ea typeface="Calibri" panose="020F0502020204030204" pitchFamily="34" charset="0"/>
              </a:rPr>
              <a:t>MADA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THOIGIAN)</a:t>
            </a:r>
          </a:p>
          <a:p>
            <a:pPr>
              <a:spcAft>
                <a:spcPts val="10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HOPDONG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u="sng" dirty="0">
                <a:latin typeface="Times New Roman" panose="02020603050405020304" pitchFamily="18" charset="0"/>
                <a:ea typeface="Calibri" panose="020F0502020204030204" pitchFamily="34" charset="0"/>
              </a:rPr>
              <a:t>MAHD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LOAIHOPDONG)</a:t>
            </a:r>
          </a:p>
          <a:p>
            <a:pPr>
              <a:spcAft>
                <a:spcPts val="10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NHANVIEN_HOPDONG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u="sng" dirty="0">
                <a:latin typeface="Times New Roman" panose="02020603050405020304" pitchFamily="18" charset="0"/>
                <a:ea typeface="Calibri" panose="020F0502020204030204" pitchFamily="34" charset="0"/>
              </a:rPr>
              <a:t>MANV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u="sng" dirty="0">
                <a:latin typeface="Times New Roman" panose="02020603050405020304" pitchFamily="18" charset="0"/>
                <a:ea typeface="Calibri" panose="020F0502020204030204" pitchFamily="34" charset="0"/>
              </a:rPr>
              <a:t>MAHD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NGAYBATDAU, NGAYKETTHUC)</a:t>
            </a:r>
          </a:p>
          <a:p>
            <a:pPr>
              <a:spcAft>
                <a:spcPts val="10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BAOHIEM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u="sng" dirty="0">
                <a:latin typeface="Times New Roman" panose="02020603050405020304" pitchFamily="18" charset="0"/>
                <a:ea typeface="Calibri" panose="020F0502020204030204" pitchFamily="34" charset="0"/>
              </a:rPr>
              <a:t>MABH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TENBAOHIEM, CHIPHI)</a:t>
            </a:r>
          </a:p>
          <a:p>
            <a:pPr>
              <a:spcAft>
                <a:spcPts val="10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NHANVIEN_BAOHIEM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u="sng" dirty="0">
                <a:latin typeface="Times New Roman" panose="02020603050405020304" pitchFamily="18" charset="0"/>
                <a:ea typeface="Calibri" panose="020F0502020204030204" pitchFamily="34" charset="0"/>
              </a:rPr>
              <a:t>MABH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u="sng" dirty="0">
                <a:latin typeface="Times New Roman" panose="02020603050405020304" pitchFamily="18" charset="0"/>
                <a:ea typeface="Calibri" panose="020F0502020204030204" pitchFamily="34" charset="0"/>
              </a:rPr>
              <a:t>MANV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</a:p>
          <a:p>
            <a:pPr>
              <a:spcAft>
                <a:spcPts val="10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LUONG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u="sng" dirty="0">
                <a:latin typeface="Times New Roman" panose="02020603050405020304" pitchFamily="18" charset="0"/>
                <a:ea typeface="Calibri" panose="020F0502020204030204" pitchFamily="34" charset="0"/>
              </a:rPr>
              <a:t>BACLUONG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LUONGPHUCAP, LUONGCOBAN, LUONGTHEONGAY)</a:t>
            </a:r>
          </a:p>
          <a:p>
            <a:pPr>
              <a:spcAft>
                <a:spcPts val="10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NHANVIEN_LUONG(</a:t>
            </a:r>
            <a:r>
              <a:rPr lang="en-US" u="sng" dirty="0">
                <a:latin typeface="Times New Roman" panose="02020603050405020304" pitchFamily="18" charset="0"/>
                <a:ea typeface="Calibri" panose="020F0502020204030204" pitchFamily="34" charset="0"/>
              </a:rPr>
              <a:t>BACLUONG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u="sng" dirty="0">
                <a:latin typeface="Times New Roman" panose="02020603050405020304" pitchFamily="18" charset="0"/>
                <a:ea typeface="Calibri" panose="020F0502020204030204" pitchFamily="34" charset="0"/>
              </a:rPr>
              <a:t>MANV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LUONGTHUONG, LUONGPHAT)</a:t>
            </a:r>
          </a:p>
          <a:p>
            <a:pPr>
              <a:spcAft>
                <a:spcPts val="10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TRINHDO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u="sng" dirty="0">
                <a:latin typeface="Times New Roman" panose="02020603050405020304" pitchFamily="18" charset="0"/>
                <a:ea typeface="Calibri" panose="020F0502020204030204" pitchFamily="34" charset="0"/>
              </a:rPr>
              <a:t>MATD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TENTRINHDO)</a:t>
            </a:r>
          </a:p>
          <a:p>
            <a:pPr>
              <a:spcAft>
                <a:spcPts val="10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CHUCVU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u="sng" dirty="0">
                <a:latin typeface="Times New Roman" panose="02020603050405020304" pitchFamily="18" charset="0"/>
                <a:ea typeface="Calibri" panose="020F0502020204030204" pitchFamily="34" charset="0"/>
              </a:rPr>
              <a:t>MACV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TENCHUCVU)</a:t>
            </a:r>
          </a:p>
          <a:p>
            <a:pPr>
              <a:spcAft>
                <a:spcPts val="10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CHAMCONG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u="sng" dirty="0">
                <a:latin typeface="Times New Roman" panose="02020603050405020304" pitchFamily="18" charset="0"/>
                <a:ea typeface="Calibri" panose="020F0502020204030204" pitchFamily="34" charset="0"/>
              </a:rPr>
              <a:t>NGAY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u="sng" dirty="0">
                <a:latin typeface="Times New Roman" panose="02020603050405020304" pitchFamily="18" charset="0"/>
                <a:ea typeface="Calibri" panose="020F0502020204030204" pitchFamily="34" charset="0"/>
              </a:rPr>
              <a:t>MANV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TRANGTHAI)</a:t>
            </a:r>
          </a:p>
          <a:p>
            <a:pPr>
              <a:spcAft>
                <a:spcPts val="1000"/>
              </a:spcAft>
            </a:pP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57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296929" y="261863"/>
            <a:ext cx="6792097" cy="10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3600" b="1" cap="none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CHUẨN HÓA</a:t>
            </a:r>
            <a:endParaRPr lang="en-US" sz="3600" b="1" cap="none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77067" y="1342764"/>
            <a:ext cx="11692418" cy="352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>
                <a:latin typeface="Times New Roman" panose="02020603050405020304" pitchFamily="18" charset="0"/>
                <a:ea typeface="Calibri" panose="020F0502020204030204" pitchFamily="34" charset="0"/>
              </a:rPr>
              <a:t>NHANVIEN</a:t>
            </a: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  (</a:t>
            </a:r>
            <a:r>
              <a:rPr lang="vi-VN" sz="1600" u="sng">
                <a:latin typeface="Times New Roman" panose="02020603050405020304" pitchFamily="18" charset="0"/>
                <a:ea typeface="Calibri" panose="020F0502020204030204" pitchFamily="34" charset="0"/>
              </a:rPr>
              <a:t>MANV</a:t>
            </a: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,  HO,  TENLOT,  TEN,  N</a:t>
            </a: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GAYSINH,  GIOITINH, DIACHI</a:t>
            </a: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,  </a:t>
            </a: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SDT,  MAIL,  MAQL,  MAPB,  MACV</a:t>
            </a: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,  MATD)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72B06C-ABAE-4BD4-B823-5CF25317C067}"/>
              </a:ext>
            </a:extLst>
          </p:cNvPr>
          <p:cNvSpPr/>
          <p:nvPr/>
        </p:nvSpPr>
        <p:spPr>
          <a:xfrm>
            <a:off x="-77067" y="1763622"/>
            <a:ext cx="3708875" cy="34674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F</a:t>
            </a: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= { MANV → HO, </a:t>
            </a: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	MANV → TENLOT, </a:t>
            </a: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	MANV → TEN, </a:t>
            </a: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	MANV → NGAYSINH, </a:t>
            </a: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	MANV → </a:t>
            </a: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GIOITINH</a:t>
            </a: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	MANV → </a:t>
            </a: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DIACHI</a:t>
            </a: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	MANV → </a:t>
            </a: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SDT</a:t>
            </a: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	MANV → </a:t>
            </a: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MAIL</a:t>
            </a: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	MANV → </a:t>
            </a: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MAQL</a:t>
            </a: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</a:t>
            </a: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vi-VN" sz="1600">
              <a:solidFill>
                <a:srgbClr val="FF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	MANV → </a:t>
            </a: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MAPB</a:t>
            </a: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	MANV → </a:t>
            </a: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MACV</a:t>
            </a: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	MANV → </a:t>
            </a: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MATD</a:t>
            </a: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}</a:t>
            </a:r>
            <a:endParaRPr lang="en-US" sz="1600">
              <a:solidFill>
                <a:srgbClr val="FF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7BA348-CE92-4E1D-BD99-B10A60C22805}"/>
              </a:ext>
            </a:extLst>
          </p:cNvPr>
          <p:cNvSpPr/>
          <p:nvPr/>
        </p:nvSpPr>
        <p:spPr>
          <a:xfrm>
            <a:off x="4879399" y="1695553"/>
            <a:ext cx="7312601" cy="4391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1NF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trường thuộc tính là nguyên tố, không chưa giá trị phức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Không chứa các thuộc tính gây lặp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Không chứa các thuộc tính có thể tính toán từ các thuộc tính khác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Xác định được trường thuộc tính khóa chính là MANV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51435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2NF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Thoải mãn 1NF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thuộc tính không khóa phụ thuộc hoàn toàn vào khóa chính, không phụ thuộc 1 phần vào khóa ch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í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nh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3NF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Thoải mãn 2NF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trường thuộc tính không khóa phụ thuộc trực tiếp vào khóa chính, không phụ thuộc bắc cầu thông qua thuộc tính khác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635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5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296929" y="261863"/>
            <a:ext cx="6792097" cy="10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3600" b="1" cap="none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CHUẨN HÓA</a:t>
            </a:r>
            <a:endParaRPr lang="en-US" sz="3600" b="1" cap="none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77067" y="1342764"/>
            <a:ext cx="11692418" cy="352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b="1">
                <a:latin typeface="Times New Roman" panose="02020603050405020304" pitchFamily="18" charset="0"/>
                <a:ea typeface="Calibri" panose="020F0502020204030204" pitchFamily="34" charset="0"/>
              </a:rPr>
              <a:t>PHONGBAN</a:t>
            </a: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  (</a:t>
            </a:r>
            <a:r>
              <a:rPr lang="en-US" sz="1600" u="sng">
                <a:latin typeface="Times New Roman" panose="02020603050405020304" pitchFamily="18" charset="0"/>
                <a:ea typeface="Calibri" panose="020F0502020204030204" pitchFamily="34" charset="0"/>
              </a:rPr>
              <a:t>MAPB</a:t>
            </a: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,  TENPHONGBAN,  DIACHI,  T</a:t>
            </a: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RUONGPHONG)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72B06C-ABAE-4BD4-B823-5CF25317C067}"/>
              </a:ext>
            </a:extLst>
          </p:cNvPr>
          <p:cNvSpPr/>
          <p:nvPr/>
        </p:nvSpPr>
        <p:spPr>
          <a:xfrm>
            <a:off x="-77067" y="1763622"/>
            <a:ext cx="3708875" cy="1202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F</a:t>
            </a: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= { </a:t>
            </a: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MAPB </a:t>
            </a: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→ </a:t>
            </a: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MAPB,</a:t>
            </a:r>
          </a:p>
          <a:p>
            <a:pPr marL="457200" indent="457200">
              <a:lnSpc>
                <a:spcPct val="115000"/>
              </a:lnSpc>
            </a:pP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MAPB </a:t>
            </a: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→ </a:t>
            </a: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TENPHONGBAN,</a:t>
            </a:r>
          </a:p>
          <a:p>
            <a:pPr marL="457200" indent="457200">
              <a:lnSpc>
                <a:spcPct val="115000"/>
              </a:lnSpc>
            </a:pP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MAPB </a:t>
            </a: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→ </a:t>
            </a: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DIACHI,</a:t>
            </a:r>
          </a:p>
          <a:p>
            <a:pPr marL="457200" indent="457200">
              <a:lnSpc>
                <a:spcPct val="115000"/>
              </a:lnSpc>
            </a:pP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MAPB </a:t>
            </a: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→ </a:t>
            </a: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TRUONGPHONG</a:t>
            </a: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}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7BA348-CE92-4E1D-BD99-B10A60C22805}"/>
              </a:ext>
            </a:extLst>
          </p:cNvPr>
          <p:cNvSpPr/>
          <p:nvPr/>
        </p:nvSpPr>
        <p:spPr>
          <a:xfrm>
            <a:off x="4879399" y="1695553"/>
            <a:ext cx="7312601" cy="4391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1NF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trường thuộc tính là nguyên tố, không chưa giá trị phức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Không chứa các thuộc tính gây lặp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Không chứa các thuộc tính có thể tính toán từ các thuộc tính khác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Xác định được trường thuộc tính khóa chính </a:t>
            </a: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là MAPB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51435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2NF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Thoải mãn 1NF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thuộc tính không khóa phụ thuộc hoàn toàn vào khóa chính, không phụ thuộc 1 phần vào khóa ch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í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nh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3NF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Thoải mãn 2NF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trường thuộc tính không khóa phụ thuộc trực tiếp vào khóa chính, không phụ thuộc bắc cầu thông qua thuộc tính khác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814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336" y="109153"/>
            <a:ext cx="1348946" cy="1348946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078528"/>
              </p:ext>
            </p:extLst>
          </p:nvPr>
        </p:nvGraphicFramePr>
        <p:xfrm>
          <a:off x="2644345" y="2186001"/>
          <a:ext cx="7068066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4033">
                  <a:extLst>
                    <a:ext uri="{9D8B030D-6E8A-4147-A177-3AD203B41FA5}">
                      <a16:colId xmlns:a16="http://schemas.microsoft.com/office/drawing/2014/main" val="882360401"/>
                    </a:ext>
                  </a:extLst>
                </a:gridCol>
                <a:gridCol w="3534033">
                  <a:extLst>
                    <a:ext uri="{9D8B030D-6E8A-4147-A177-3AD203B41FA5}">
                      <a16:colId xmlns:a16="http://schemas.microsoft.com/office/drawing/2014/main" val="321820559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Thành</a:t>
                      </a:r>
                      <a:r>
                        <a:rPr lang="en-US" sz="2800" baseline="0" dirty="0"/>
                        <a:t> </a:t>
                      </a:r>
                      <a:r>
                        <a:rPr lang="en-US" sz="2800" baseline="0" dirty="0" err="1"/>
                        <a:t>viên</a:t>
                      </a:r>
                      <a:endParaRPr lang="en-US" sz="2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218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Đặng</a:t>
                      </a:r>
                      <a:r>
                        <a:rPr lang="en-US" b="1" baseline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="1" baseline="0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Bình</a:t>
                      </a:r>
                      <a:r>
                        <a:rPr lang="en-US" b="1" baseline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="1" baseline="0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Phước</a:t>
                      </a:r>
                      <a:endParaRPr lang="en-US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5951071079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7190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Nguyễn</a:t>
                      </a:r>
                      <a:r>
                        <a:rPr lang="en-US" b="1" baseline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="1" baseline="0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Thị</a:t>
                      </a:r>
                      <a:r>
                        <a:rPr lang="en-US" b="1" baseline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="1" baseline="0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Mỹ</a:t>
                      </a:r>
                      <a:r>
                        <a:rPr lang="en-US" b="1" baseline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="1" baseline="0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Anh</a:t>
                      </a:r>
                      <a:endParaRPr lang="en-US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5951071001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8545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Lê</a:t>
                      </a:r>
                      <a:r>
                        <a:rPr lang="en-US" b="1" baseline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Trần Xuân Sơn</a:t>
                      </a:r>
                      <a:endParaRPr lang="en-US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5951071092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5636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7635604"/>
      </p:ext>
    </p:extLst>
  </p:cSld>
  <p:clrMapOvr>
    <a:masterClrMapping/>
  </p:clrMapOvr>
  <p:transition spd="slow">
    <p:randomBar dir="vert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296929" y="261863"/>
            <a:ext cx="6792097" cy="10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3600" b="1" cap="none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CHUẨN HÓA</a:t>
            </a:r>
            <a:endParaRPr lang="en-US" sz="3600" b="1" cap="none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77067" y="1342764"/>
            <a:ext cx="11692418" cy="352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b="1">
                <a:latin typeface="Times New Roman" panose="02020603050405020304" pitchFamily="18" charset="0"/>
                <a:ea typeface="Calibri" panose="020F0502020204030204" pitchFamily="34" charset="0"/>
              </a:rPr>
              <a:t>CHUCVU</a:t>
            </a: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  </a:t>
            </a: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1600" u="sng">
                <a:latin typeface="Times New Roman" panose="02020603050405020304" pitchFamily="18" charset="0"/>
                <a:ea typeface="Calibri" panose="020F0502020204030204" pitchFamily="34" charset="0"/>
              </a:rPr>
              <a:t>MACV</a:t>
            </a: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,  TENCHUCVU)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72B06C-ABAE-4BD4-B823-5CF25317C067}"/>
              </a:ext>
            </a:extLst>
          </p:cNvPr>
          <p:cNvSpPr/>
          <p:nvPr/>
        </p:nvSpPr>
        <p:spPr>
          <a:xfrm>
            <a:off x="-77067" y="1763622"/>
            <a:ext cx="3708875" cy="352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F</a:t>
            </a: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= { </a:t>
            </a: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MACV</a:t>
            </a: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→ </a:t>
            </a: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TENCHUCVU</a:t>
            </a: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}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7BA348-CE92-4E1D-BD99-B10A60C22805}"/>
              </a:ext>
            </a:extLst>
          </p:cNvPr>
          <p:cNvSpPr/>
          <p:nvPr/>
        </p:nvSpPr>
        <p:spPr>
          <a:xfrm>
            <a:off x="4879399" y="1695553"/>
            <a:ext cx="7312601" cy="4391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1NF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trường thuộc tính là nguyên tố, không chưa giá trị phức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Không chứa các thuộc tính gây lặp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Không chứa các thuộc tính có thể tính toán từ các thuộc tính khác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Xác định được trường thuộc tính khóa chính </a:t>
            </a: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là MACV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51435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2NF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Thoải mãn 1NF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thuộc tính không khóa phụ thuộc hoàn toàn vào khóa chính, không phụ thuộc 1 phần vào khóa ch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í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nh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3NF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Thoải mãn 2NF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trường thuộc tính không khóa phụ thuộc trực tiếp vào khóa chính, không phụ thuộc bắc cầu thông qua thuộc tính khác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292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296929" y="261863"/>
            <a:ext cx="6792097" cy="10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3600" b="1" cap="none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CHUẨN HÓA</a:t>
            </a:r>
            <a:endParaRPr lang="en-US" sz="3600" b="1" cap="none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77067" y="1342764"/>
            <a:ext cx="11692418" cy="352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b="1">
                <a:latin typeface="Times New Roman" panose="02020603050405020304" pitchFamily="18" charset="0"/>
                <a:ea typeface="Calibri" panose="020F0502020204030204" pitchFamily="34" charset="0"/>
              </a:rPr>
              <a:t>TRINHDO</a:t>
            </a: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  (</a:t>
            </a:r>
            <a:r>
              <a:rPr lang="en-US" sz="1600" u="sng">
                <a:latin typeface="Times New Roman" panose="02020603050405020304" pitchFamily="18" charset="0"/>
                <a:ea typeface="Calibri" panose="020F0502020204030204" pitchFamily="34" charset="0"/>
              </a:rPr>
              <a:t>MATD</a:t>
            </a: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,  TENTRINHDO)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72B06C-ABAE-4BD4-B823-5CF25317C067}"/>
              </a:ext>
            </a:extLst>
          </p:cNvPr>
          <p:cNvSpPr/>
          <p:nvPr/>
        </p:nvSpPr>
        <p:spPr>
          <a:xfrm>
            <a:off x="-77067" y="1763622"/>
            <a:ext cx="3708875" cy="352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F</a:t>
            </a: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= { </a:t>
            </a: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MATD</a:t>
            </a: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→ </a:t>
            </a: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TENTRINHDO</a:t>
            </a: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}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7BA348-CE92-4E1D-BD99-B10A60C22805}"/>
              </a:ext>
            </a:extLst>
          </p:cNvPr>
          <p:cNvSpPr/>
          <p:nvPr/>
        </p:nvSpPr>
        <p:spPr>
          <a:xfrm>
            <a:off x="4879399" y="1695553"/>
            <a:ext cx="7312601" cy="4391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1NF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trường thuộc tính là nguyên tố, không chưa giá trị phức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Không chứa các thuộc tính gây lặp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Không chứa các thuộc tính có thể tính toán từ các thuộc tính khác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Xác định được trường thuộc tính khóa chính </a:t>
            </a: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là MATD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51435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2NF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Thoải mãn 1NF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thuộc tính không khóa phụ thuộc hoàn toàn vào khóa chính, không phụ thuộc 1 phần vào khóa ch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í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nh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3NF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Thoải mãn 2NF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trường thuộc tính không khóa phụ thuộc trực tiếp vào khóa chính, không phụ thuộc bắc cầu thông qua thuộc tính khác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116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296929" y="261863"/>
            <a:ext cx="6792097" cy="10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3600" b="1" cap="none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CHUẨN HÓA</a:t>
            </a:r>
            <a:endParaRPr lang="en-US" sz="3600" b="1" cap="none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77067" y="1342764"/>
            <a:ext cx="11692418" cy="352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15000"/>
              </a:lnSpc>
              <a:spcAft>
                <a:spcPts val="1000"/>
              </a:spcAft>
            </a:pPr>
            <a:r>
              <a:rPr lang="en-US" sz="1600" b="1">
                <a:latin typeface="Times New Roman" panose="02020603050405020304" pitchFamily="18" charset="0"/>
                <a:ea typeface="Calibri" panose="020F0502020204030204" pitchFamily="34" charset="0"/>
              </a:rPr>
              <a:t>DEAN</a:t>
            </a: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  </a:t>
            </a: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1600" u="sng">
                <a:latin typeface="Times New Roman" panose="02020603050405020304" pitchFamily="18" charset="0"/>
                <a:ea typeface="Calibri" panose="020F0502020204030204" pitchFamily="34" charset="0"/>
              </a:rPr>
              <a:t>MADA</a:t>
            </a: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,  TENDEAN,  MAPB)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72B06C-ABAE-4BD4-B823-5CF25317C067}"/>
              </a:ext>
            </a:extLst>
          </p:cNvPr>
          <p:cNvSpPr/>
          <p:nvPr/>
        </p:nvSpPr>
        <p:spPr>
          <a:xfrm>
            <a:off x="-77067" y="1763622"/>
            <a:ext cx="3708875" cy="635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F</a:t>
            </a: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= {	</a:t>
            </a: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MADA</a:t>
            </a: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→ </a:t>
            </a: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TENDEAN, </a:t>
            </a:r>
            <a:endParaRPr lang="vi-VN" sz="1600">
              <a:solidFill>
                <a:srgbClr val="FF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>
              <a:lnSpc>
                <a:spcPct val="115000"/>
              </a:lnSpc>
            </a:pP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        </a:t>
            </a: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MADA</a:t>
            </a: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→ </a:t>
            </a: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MAPB</a:t>
            </a: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}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7BA348-CE92-4E1D-BD99-B10A60C22805}"/>
              </a:ext>
            </a:extLst>
          </p:cNvPr>
          <p:cNvSpPr/>
          <p:nvPr/>
        </p:nvSpPr>
        <p:spPr>
          <a:xfrm>
            <a:off x="4879399" y="1695553"/>
            <a:ext cx="7312601" cy="4391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1NF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trường thuộc tính là nguyên tố, không chưa giá trị phức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Không chứa các thuộc tính gây lặp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Không chứa các thuộc tính có thể tính toán từ các thuộc tính khác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Xác định được trường thuộc tính khóa chính </a:t>
            </a: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là MADA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51435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2NF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Thoải mãn 1NF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thuộc tính không khóa phụ thuộc hoàn toàn vào khóa chính, không phụ thuộc 1 phần vào khóa ch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í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nh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3NF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Thoải mãn 2NF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trường thuộc tính không khóa phụ thuộc trực tiếp vào khóa chính, không phụ thuộc bắc cầu thông qua thuộc tính khác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739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296929" y="261863"/>
            <a:ext cx="6792097" cy="10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3600" b="1" cap="none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CHUẨN HÓA</a:t>
            </a:r>
            <a:endParaRPr lang="en-US" sz="3600" b="1" cap="none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77067" y="1342764"/>
            <a:ext cx="11692418" cy="352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b="1">
                <a:latin typeface="Times New Roman" panose="02020603050405020304" pitchFamily="18" charset="0"/>
                <a:ea typeface="Calibri" panose="020F0502020204030204" pitchFamily="34" charset="0"/>
              </a:rPr>
              <a:t>NHANVIEN_DEAN </a:t>
            </a: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1600" u="sng">
                <a:latin typeface="Times New Roman" panose="02020603050405020304" pitchFamily="18" charset="0"/>
                <a:ea typeface="Calibri" panose="020F0502020204030204" pitchFamily="34" charset="0"/>
              </a:rPr>
              <a:t>MADA</a:t>
            </a: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,  </a:t>
            </a:r>
            <a:r>
              <a:rPr lang="vi-VN" sz="1600" u="sng">
                <a:latin typeface="Times New Roman" panose="02020603050405020304" pitchFamily="18" charset="0"/>
                <a:ea typeface="Calibri" panose="020F0502020204030204" pitchFamily="34" charset="0"/>
              </a:rPr>
              <a:t>MANV</a:t>
            </a: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,  THOIGIAN)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72B06C-ABAE-4BD4-B823-5CF25317C067}"/>
              </a:ext>
            </a:extLst>
          </p:cNvPr>
          <p:cNvSpPr/>
          <p:nvPr/>
        </p:nvSpPr>
        <p:spPr>
          <a:xfrm>
            <a:off x="-77067" y="1763622"/>
            <a:ext cx="4062327" cy="352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F</a:t>
            </a: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= { </a:t>
            </a: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MADA</a:t>
            </a: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MANV → THOIGIAN }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7BA348-CE92-4E1D-BD99-B10A60C22805}"/>
              </a:ext>
            </a:extLst>
          </p:cNvPr>
          <p:cNvSpPr/>
          <p:nvPr/>
        </p:nvSpPr>
        <p:spPr>
          <a:xfrm>
            <a:off x="4879399" y="1695553"/>
            <a:ext cx="7312601" cy="4391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1NF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trường thuộc tính là nguyên tố, không chưa giá trị phức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Không chứa các thuộc tính gây lặp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Không chứa các thuộc tính có thể tính toán từ các thuộc tính khác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Xác định được trường thuộc tính khóa chính </a:t>
            </a: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là </a:t>
            </a: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MADA</a:t>
            </a: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, MANV 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51435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2NF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Thoải mãn 1NF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thuộc tính không khóa phụ thuộc hoàn toàn vào khóa chính, không phụ thuộc 1 phần vào khóa ch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í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nh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3NF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Thoải mãn 2NF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trường thuộc tính không khóa phụ thuộc trực tiếp vào khóa chính, không phụ thuộc bắc cầu thông qua thuộc tính khác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15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296929" y="261863"/>
            <a:ext cx="6792097" cy="10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3600" b="1" cap="none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CHUẨN HÓA</a:t>
            </a:r>
            <a:endParaRPr lang="en-US" sz="3600" b="1" cap="none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77067" y="1342764"/>
            <a:ext cx="11692418" cy="352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b="1">
                <a:latin typeface="Times New Roman" panose="02020603050405020304" pitchFamily="18" charset="0"/>
                <a:ea typeface="Calibri" panose="020F0502020204030204" pitchFamily="34" charset="0"/>
              </a:rPr>
              <a:t>LUONG</a:t>
            </a: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  (</a:t>
            </a:r>
            <a:r>
              <a:rPr lang="en-US" sz="1600" u="sng">
                <a:latin typeface="Times New Roman" panose="02020603050405020304" pitchFamily="18" charset="0"/>
                <a:ea typeface="Calibri" panose="020F0502020204030204" pitchFamily="34" charset="0"/>
              </a:rPr>
              <a:t>BACLUONG</a:t>
            </a: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,  LUONGCOBAN,  LUONGPHUCAP, LUONGTHEONGAY)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72B06C-ABAE-4BD4-B823-5CF25317C067}"/>
              </a:ext>
            </a:extLst>
          </p:cNvPr>
          <p:cNvSpPr/>
          <p:nvPr/>
        </p:nvSpPr>
        <p:spPr>
          <a:xfrm>
            <a:off x="-77068" y="1763622"/>
            <a:ext cx="4533737" cy="919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F</a:t>
            </a: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= { </a:t>
            </a: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BACLUONG</a:t>
            </a: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→ </a:t>
            </a: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LUONGCOBAN, </a:t>
            </a:r>
            <a:endParaRPr lang="vi-VN" sz="1600">
              <a:solidFill>
                <a:srgbClr val="FF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>
              <a:lnSpc>
                <a:spcPct val="115000"/>
              </a:lnSpc>
            </a:pP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BACLUONG</a:t>
            </a: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→ </a:t>
            </a: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LUONGPHUCAP, </a:t>
            </a:r>
            <a:endParaRPr lang="vi-VN" sz="1600">
              <a:solidFill>
                <a:srgbClr val="FF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>
              <a:lnSpc>
                <a:spcPct val="115000"/>
              </a:lnSpc>
            </a:pP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BACLUONG</a:t>
            </a: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→ </a:t>
            </a: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LUONGTHEONGAY </a:t>
            </a: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}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7BA348-CE92-4E1D-BD99-B10A60C22805}"/>
              </a:ext>
            </a:extLst>
          </p:cNvPr>
          <p:cNvSpPr/>
          <p:nvPr/>
        </p:nvSpPr>
        <p:spPr>
          <a:xfrm>
            <a:off x="4879399" y="1695553"/>
            <a:ext cx="7312601" cy="4391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1NF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trường thuộc tính là nguyên tố, không chưa giá trị phức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Không chứa các thuộc tính gây lặp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Không chứa các thuộc tính có thể tính toán từ các thuộc tính khác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Xác định được trường thuộc tính khóa chính </a:t>
            </a: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là </a:t>
            </a: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BACLUONG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51435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2NF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Thoải mãn 1NF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thuộc tính không khóa phụ thuộc hoàn toàn vào khóa chính, không phụ thuộc 1 phần vào khóa ch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í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nh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3NF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Thoải mãn 2NF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trường thuộc tính không khóa phụ thuộc trực tiếp vào khóa chính, không phụ thuộc bắc cầu thông qua thuộc tính khác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88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296929" y="261863"/>
            <a:ext cx="6792097" cy="10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3600" b="1" cap="none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CHUẨN HÓA</a:t>
            </a:r>
            <a:endParaRPr lang="en-US" sz="3600" b="1" cap="none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77067" y="1342764"/>
            <a:ext cx="11692418" cy="352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b="1">
                <a:latin typeface="Times New Roman" panose="02020603050405020304" pitchFamily="18" charset="0"/>
                <a:ea typeface="Calibri" panose="020F0502020204030204" pitchFamily="34" charset="0"/>
              </a:rPr>
              <a:t>NHANVIEN_LUONG </a:t>
            </a: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1600" u="sng">
                <a:latin typeface="Times New Roman" panose="02020603050405020304" pitchFamily="18" charset="0"/>
                <a:ea typeface="Calibri" panose="020F0502020204030204" pitchFamily="34" charset="0"/>
              </a:rPr>
              <a:t>MANV</a:t>
            </a: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,  </a:t>
            </a:r>
            <a:r>
              <a:rPr lang="en-US" sz="1600" u="sng">
                <a:latin typeface="Times New Roman" panose="02020603050405020304" pitchFamily="18" charset="0"/>
                <a:ea typeface="Calibri" panose="020F0502020204030204" pitchFamily="34" charset="0"/>
              </a:rPr>
              <a:t>BACLUONG</a:t>
            </a: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,  LUONGTHUONG,  LUONGPHAT)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72B06C-ABAE-4BD4-B823-5CF25317C067}"/>
              </a:ext>
            </a:extLst>
          </p:cNvPr>
          <p:cNvSpPr/>
          <p:nvPr/>
        </p:nvSpPr>
        <p:spPr>
          <a:xfrm>
            <a:off x="-77068" y="1763622"/>
            <a:ext cx="4956467" cy="764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F</a:t>
            </a: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= { </a:t>
            </a: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MANV,  BACLUONG</a:t>
            </a: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→</a:t>
            </a: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LUONGTHUONG, </a:t>
            </a:r>
            <a:endParaRPr lang="vi-VN" sz="1600">
              <a:solidFill>
                <a:srgbClr val="FF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MANV,  BACLUONG</a:t>
            </a: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→ </a:t>
            </a: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LUONGPHAT</a:t>
            </a: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}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7BA348-CE92-4E1D-BD99-B10A60C22805}"/>
              </a:ext>
            </a:extLst>
          </p:cNvPr>
          <p:cNvSpPr/>
          <p:nvPr/>
        </p:nvSpPr>
        <p:spPr>
          <a:xfrm>
            <a:off x="4879399" y="1695553"/>
            <a:ext cx="7312601" cy="4391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1NF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trường thuộc tính là nguyên tố, không chưa giá trị phức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Không chứa các thuộc tính gây lặp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Không chứa các thuộc tính có thể tính toán từ các thuộc tính khác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Xác định được trường thuộc tính khóa chính </a:t>
            </a: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là MANV, BACLUONG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51435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2NF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Thoải mãn 1NF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thuộc tính không khóa phụ thuộc hoàn toàn vào khóa chính, không phụ thuộc 1 phần vào khóa ch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í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nh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3NF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Thoải mãn 2NF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trường thuộc tính không khóa phụ thuộc trực tiếp vào khóa chính, không phụ thuộc bắc cầu thông qua thuộc tính khác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386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296929" y="261863"/>
            <a:ext cx="6792097" cy="10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3600" b="1" cap="none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CHUẨN HÓA</a:t>
            </a:r>
            <a:endParaRPr lang="en-US" sz="3600" b="1" cap="none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77067" y="1342764"/>
            <a:ext cx="11692418" cy="352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b="1">
                <a:latin typeface="Times New Roman" panose="02020603050405020304" pitchFamily="18" charset="0"/>
                <a:ea typeface="Calibri" panose="020F0502020204030204" pitchFamily="34" charset="0"/>
              </a:rPr>
              <a:t>HOPDONG</a:t>
            </a: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  </a:t>
            </a: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1600" u="sng">
                <a:latin typeface="Times New Roman" panose="02020603050405020304" pitchFamily="18" charset="0"/>
                <a:ea typeface="Calibri" panose="020F0502020204030204" pitchFamily="34" charset="0"/>
              </a:rPr>
              <a:t>MAHD</a:t>
            </a: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,  LOAIHOPDONG)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72B06C-ABAE-4BD4-B823-5CF25317C067}"/>
              </a:ext>
            </a:extLst>
          </p:cNvPr>
          <p:cNvSpPr/>
          <p:nvPr/>
        </p:nvSpPr>
        <p:spPr>
          <a:xfrm>
            <a:off x="-77068" y="1763622"/>
            <a:ext cx="4956467" cy="352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F</a:t>
            </a: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= { </a:t>
            </a: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MAHD</a:t>
            </a: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→ </a:t>
            </a: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LOAIHOPDONG</a:t>
            </a: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}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7BA348-CE92-4E1D-BD99-B10A60C22805}"/>
              </a:ext>
            </a:extLst>
          </p:cNvPr>
          <p:cNvSpPr/>
          <p:nvPr/>
        </p:nvSpPr>
        <p:spPr>
          <a:xfrm>
            <a:off x="4879399" y="1695553"/>
            <a:ext cx="7312601" cy="4391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1NF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trường thuộc tính là nguyên tố, không chưa giá trị phức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Không chứa các thuộc tính gây lặp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Không chứa các thuộc tính có thể tính toán từ các thuộc tính khác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Xác định được trường thuộc tính khóa chính </a:t>
            </a: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là MAHD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51435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2NF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Thoải mãn 1NF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thuộc tính không khóa phụ thuộc hoàn toàn vào khóa chính, không phụ thuộc 1 phần vào khóa ch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í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nh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3NF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Thoải mãn 2NF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trường thuộc tính không khóa phụ thuộc trực tiếp vào khóa chính, không phụ thuộc bắc cầu thông qua thuộc tính khác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02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296929" y="261863"/>
            <a:ext cx="6792097" cy="10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3600" b="1" cap="none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CHUẨN HÓA</a:t>
            </a:r>
            <a:endParaRPr lang="en-US" sz="3600" b="1" cap="none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77067" y="1342764"/>
            <a:ext cx="11692418" cy="352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b="1">
                <a:latin typeface="Times New Roman" panose="02020603050405020304" pitchFamily="18" charset="0"/>
                <a:ea typeface="Calibri" panose="020F0502020204030204" pitchFamily="34" charset="0"/>
              </a:rPr>
              <a:t>HOPDONG</a:t>
            </a: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  </a:t>
            </a: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1600" u="sng">
                <a:latin typeface="Times New Roman" panose="02020603050405020304" pitchFamily="18" charset="0"/>
                <a:ea typeface="Calibri" panose="020F0502020204030204" pitchFamily="34" charset="0"/>
              </a:rPr>
              <a:t>MAHD</a:t>
            </a: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,  LOAIHOPDONG)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72B06C-ABAE-4BD4-B823-5CF25317C067}"/>
              </a:ext>
            </a:extLst>
          </p:cNvPr>
          <p:cNvSpPr/>
          <p:nvPr/>
        </p:nvSpPr>
        <p:spPr>
          <a:xfrm>
            <a:off x="-77068" y="1763622"/>
            <a:ext cx="4956467" cy="352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F</a:t>
            </a: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= { </a:t>
            </a: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MAHD</a:t>
            </a: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→ </a:t>
            </a: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LOAIHOPDONG</a:t>
            </a: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}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7BA348-CE92-4E1D-BD99-B10A60C22805}"/>
              </a:ext>
            </a:extLst>
          </p:cNvPr>
          <p:cNvSpPr/>
          <p:nvPr/>
        </p:nvSpPr>
        <p:spPr>
          <a:xfrm>
            <a:off x="4879399" y="1695553"/>
            <a:ext cx="7312601" cy="4391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1NF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trường thuộc tính là nguyên tố, không chưa giá trị phức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Không chứa các thuộc tính gây lặp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Không chứa các thuộc tính có thể tính toán từ các thuộc tính khác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Xác định được trường thuộc tính khóa chính </a:t>
            </a: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là MAHD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51435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2NF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Thoải mãn 1NF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thuộc tính không khóa phụ thuộc hoàn toàn vào khóa chính, không phụ thuộc 1 phần vào khóa ch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í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nh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3NF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Thoải mãn 2NF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trường thuộc tính không khóa phụ thuộc trực tiếp vào khóa chính, không phụ thuộc bắc cầu thông qua thuộc tính khác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014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296929" y="261863"/>
            <a:ext cx="6792097" cy="10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3600" b="1" cap="none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CHUẨN HÓA</a:t>
            </a:r>
            <a:endParaRPr lang="en-US" sz="3600" b="1" cap="none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77067" y="1342764"/>
            <a:ext cx="11692418" cy="352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b="1">
                <a:latin typeface="Times New Roman" panose="02020603050405020304" pitchFamily="18" charset="0"/>
                <a:ea typeface="Calibri" panose="020F0502020204030204" pitchFamily="34" charset="0"/>
              </a:rPr>
              <a:t>NHANVIEN_HOPDONG </a:t>
            </a: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1600" u="sng">
                <a:latin typeface="Times New Roman" panose="02020603050405020304" pitchFamily="18" charset="0"/>
                <a:ea typeface="Calibri" panose="020F0502020204030204" pitchFamily="34" charset="0"/>
              </a:rPr>
              <a:t>MANV</a:t>
            </a: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,  </a:t>
            </a:r>
            <a:r>
              <a:rPr lang="vi-VN" sz="1600" u="sng">
                <a:latin typeface="Times New Roman" panose="02020603050405020304" pitchFamily="18" charset="0"/>
                <a:ea typeface="Calibri" panose="020F0502020204030204" pitchFamily="34" charset="0"/>
              </a:rPr>
              <a:t>MAHD</a:t>
            </a: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,  NGAYBATDAU,  NGAYKETTHUC)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72B06C-ABAE-4BD4-B823-5CF25317C067}"/>
              </a:ext>
            </a:extLst>
          </p:cNvPr>
          <p:cNvSpPr/>
          <p:nvPr/>
        </p:nvSpPr>
        <p:spPr>
          <a:xfrm>
            <a:off x="-77068" y="1763622"/>
            <a:ext cx="4956467" cy="1175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F</a:t>
            </a: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= { </a:t>
            </a: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MANV,  </a:t>
            </a: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MAHD →   </a:t>
            </a: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NGAYBATDAU, </a:t>
            </a:r>
            <a:endParaRPr lang="vi-VN" sz="1600">
              <a:solidFill>
                <a:srgbClr val="FF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        </a:t>
            </a: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MANV,  </a:t>
            </a: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MAHD → </a:t>
            </a: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NGAYKETTHUC</a:t>
            </a: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 }</a:t>
            </a:r>
            <a:endParaRPr lang="en-US" sz="1600">
              <a:solidFill>
                <a:srgbClr val="FF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7BA348-CE92-4E1D-BD99-B10A60C22805}"/>
              </a:ext>
            </a:extLst>
          </p:cNvPr>
          <p:cNvSpPr/>
          <p:nvPr/>
        </p:nvSpPr>
        <p:spPr>
          <a:xfrm>
            <a:off x="4879399" y="1695553"/>
            <a:ext cx="7312601" cy="4391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1NF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trường thuộc tính là nguyên tố, không chưa giá trị phức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Không chứa các thuộc tính gây lặp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Không chứa các thuộc tính có thể tính toán từ các thuộc tính khác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Xác định được trường thuộc tính khóa chính </a:t>
            </a: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là </a:t>
            </a: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MANV,  </a:t>
            </a: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MAHD 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51435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2NF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Thoải mãn 1NF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thuộc tính không khóa phụ thuộc hoàn toàn vào khóa chính, không phụ thuộc 1 phần vào khóa ch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í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nh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3NF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Thoải mãn 2NF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trường thuộc tính không khóa phụ thuộc trực tiếp vào khóa chính, không phụ thuộc bắc cầu thông qua thuộc tính khác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394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296929" y="261863"/>
            <a:ext cx="6792097" cy="10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3600" b="1" cap="none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CHUẨN HÓA</a:t>
            </a:r>
            <a:endParaRPr lang="en-US" sz="3600" b="1" cap="none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77067" y="1342764"/>
            <a:ext cx="11692418" cy="352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b="1">
                <a:latin typeface="Times New Roman" panose="02020603050405020304" pitchFamily="18" charset="0"/>
                <a:ea typeface="Calibri" panose="020F0502020204030204" pitchFamily="34" charset="0"/>
              </a:rPr>
              <a:t>BAOHIEM</a:t>
            </a: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  </a:t>
            </a: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1600" u="sng">
                <a:latin typeface="Times New Roman" panose="02020603050405020304" pitchFamily="18" charset="0"/>
                <a:ea typeface="Calibri" panose="020F0502020204030204" pitchFamily="34" charset="0"/>
              </a:rPr>
              <a:t>MABH</a:t>
            </a: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,  TENBAOHIEM,  CHIPHI)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72B06C-ABAE-4BD4-B823-5CF25317C067}"/>
              </a:ext>
            </a:extLst>
          </p:cNvPr>
          <p:cNvSpPr/>
          <p:nvPr/>
        </p:nvSpPr>
        <p:spPr>
          <a:xfrm>
            <a:off x="-77068" y="1763622"/>
            <a:ext cx="4956467" cy="1101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spcAft>
                <a:spcPts val="1000"/>
              </a:spcAft>
            </a:pP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F</a:t>
            </a: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= { </a:t>
            </a: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MABH</a:t>
            </a: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→ </a:t>
            </a: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TENBAOHIEM, </a:t>
            </a:r>
            <a:endParaRPr lang="vi-VN" sz="1600">
              <a:solidFill>
                <a:srgbClr val="FF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>
              <a:spcAft>
                <a:spcPts val="1000"/>
              </a:spcAft>
            </a:pP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        </a:t>
            </a: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MABH</a:t>
            </a: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→ </a:t>
            </a: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CHIPHI</a:t>
            </a: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}</a:t>
            </a:r>
            <a:endParaRPr lang="en-US" sz="1600">
              <a:solidFill>
                <a:srgbClr val="FF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7BA348-CE92-4E1D-BD99-B10A60C22805}"/>
              </a:ext>
            </a:extLst>
          </p:cNvPr>
          <p:cNvSpPr/>
          <p:nvPr/>
        </p:nvSpPr>
        <p:spPr>
          <a:xfrm>
            <a:off x="4879399" y="1695553"/>
            <a:ext cx="7312601" cy="4391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1NF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trường thuộc tính là nguyên tố, không chưa giá trị phức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Không chứa các thuộc tính gây lặp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Không chứa các thuộc tính có thể tính toán từ các thuộc tính khác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Xác định được trường thuộc tính khóa chính </a:t>
            </a: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là </a:t>
            </a: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MABH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51435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2NF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Thoải mãn 1NF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thuộc tính không khóa phụ thuộc hoàn toàn vào khóa chính, không phụ thuộc 1 phần vào khóa ch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í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nh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3NF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Thoải mãn 2NF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trường thuộc tính không khóa phụ thuộc trực tiếp vào khóa chính, không phụ thuộc bắc cầu thông qua thuộc tính khác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489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3732" y="56437"/>
            <a:ext cx="6163011" cy="967974"/>
          </a:xfrm>
        </p:spPr>
        <p:txBody>
          <a:bodyPr>
            <a:normAutofit/>
          </a:bodyPr>
          <a:lstStyle/>
          <a:p>
            <a:pPr algn="ctr"/>
            <a:r>
              <a:rPr lang="vi-VN" sz="3600" b="1" cap="none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NỘI DUNG CHÍNH</a:t>
            </a:r>
            <a:endParaRPr lang="en-US" sz="3600" b="1" cap="none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950850" y="967901"/>
            <a:ext cx="5526044" cy="54415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20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 DO CHỌN ĐỀ TÀI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ounded Rectangle 11">
            <a:extLst>
              <a:ext uri="{FF2B5EF4-FFF2-40B4-BE49-F238E27FC236}">
                <a16:creationId xmlns:a16="http://schemas.microsoft.com/office/drawing/2014/main" id="{ACBDB59E-8A11-4FD8-BB4D-3D42FB5A16BD}"/>
              </a:ext>
            </a:extLst>
          </p:cNvPr>
          <p:cNvSpPr/>
          <p:nvPr/>
        </p:nvSpPr>
        <p:spPr>
          <a:xfrm>
            <a:off x="2950850" y="1755752"/>
            <a:ext cx="5526044" cy="54415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CÁC THỰC THỂ VÀ THUỘC TÍNH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ounded Rectangle 11">
            <a:extLst>
              <a:ext uri="{FF2B5EF4-FFF2-40B4-BE49-F238E27FC236}">
                <a16:creationId xmlns:a16="http://schemas.microsoft.com/office/drawing/2014/main" id="{4CD0EAB5-731E-4937-A50D-D7FD6BC5383C}"/>
              </a:ext>
            </a:extLst>
          </p:cNvPr>
          <p:cNvSpPr/>
          <p:nvPr/>
        </p:nvSpPr>
        <p:spPr>
          <a:xfrm>
            <a:off x="2950850" y="3345092"/>
            <a:ext cx="5526044" cy="47374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MÔ HÌNH DỮ LIỆU THỰC THỂ LIÊN KẾT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ounded Rectangle 11">
            <a:extLst>
              <a:ext uri="{FF2B5EF4-FFF2-40B4-BE49-F238E27FC236}">
                <a16:creationId xmlns:a16="http://schemas.microsoft.com/office/drawing/2014/main" id="{4469FF93-C6E8-4244-B15F-ECBB8EFC82A1}"/>
              </a:ext>
            </a:extLst>
          </p:cNvPr>
          <p:cNvSpPr/>
          <p:nvPr/>
        </p:nvSpPr>
        <p:spPr>
          <a:xfrm>
            <a:off x="2950850" y="6327814"/>
            <a:ext cx="5526044" cy="47374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20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CÂU TRUY VẤN SQL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ounded Rectangle 11">
            <a:extLst>
              <a:ext uri="{FF2B5EF4-FFF2-40B4-BE49-F238E27FC236}">
                <a16:creationId xmlns:a16="http://schemas.microsoft.com/office/drawing/2014/main" id="{06C994B6-783F-4723-BF81-F5E95EC4F9EF}"/>
              </a:ext>
            </a:extLst>
          </p:cNvPr>
          <p:cNvSpPr/>
          <p:nvPr/>
        </p:nvSpPr>
        <p:spPr>
          <a:xfrm>
            <a:off x="2950850" y="4798264"/>
            <a:ext cx="5526044" cy="47374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20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 HÌNH QUAN HỆ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ounded Rectangle 11">
            <a:extLst>
              <a:ext uri="{FF2B5EF4-FFF2-40B4-BE49-F238E27FC236}">
                <a16:creationId xmlns:a16="http://schemas.microsoft.com/office/drawing/2014/main" id="{2200B138-8D6E-4615-BBD0-6D575C200CFF}"/>
              </a:ext>
            </a:extLst>
          </p:cNvPr>
          <p:cNvSpPr/>
          <p:nvPr/>
        </p:nvSpPr>
        <p:spPr>
          <a:xfrm>
            <a:off x="2950850" y="5563039"/>
            <a:ext cx="5526044" cy="47374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CHUẨN HÓA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11">
            <a:extLst>
              <a:ext uri="{FF2B5EF4-FFF2-40B4-BE49-F238E27FC236}">
                <a16:creationId xmlns:a16="http://schemas.microsoft.com/office/drawing/2014/main" id="{385298C1-9761-4B0A-B076-791273706B5A}"/>
              </a:ext>
            </a:extLst>
          </p:cNvPr>
          <p:cNvSpPr/>
          <p:nvPr/>
        </p:nvSpPr>
        <p:spPr>
          <a:xfrm>
            <a:off x="2950850" y="2548101"/>
            <a:ext cx="5526044" cy="54415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vi-VN" sz="2000" b="1"/>
              <a:t>MỐI QUAN HỆ GIỮA CÁC THỰC THỂ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11">
            <a:extLst>
              <a:ext uri="{FF2B5EF4-FFF2-40B4-BE49-F238E27FC236}">
                <a16:creationId xmlns:a16="http://schemas.microsoft.com/office/drawing/2014/main" id="{E3F04EEE-E4BC-4400-9168-3DA1EF9AA530}"/>
              </a:ext>
            </a:extLst>
          </p:cNvPr>
          <p:cNvSpPr/>
          <p:nvPr/>
        </p:nvSpPr>
        <p:spPr>
          <a:xfrm>
            <a:off x="2950850" y="4071678"/>
            <a:ext cx="5526044" cy="47374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20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LƯỢC ĐỒ QUAN HỆ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89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animBg="1"/>
      <p:bldP spid="14" grpId="0" animBg="1"/>
      <p:bldP spid="15" grpId="0" animBg="1"/>
      <p:bldP spid="16" grpId="0" animBg="1"/>
      <p:bldP spid="17" grpId="0" animBg="1"/>
      <p:bldP spid="8" grpId="0" animBg="1"/>
      <p:bldP spid="9" grpId="0" animBg="1"/>
      <p:bldP spid="1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296929" y="261863"/>
            <a:ext cx="6792097" cy="10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3600" b="1" cap="none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CHUẨN HÓA</a:t>
            </a:r>
            <a:endParaRPr lang="en-US" sz="3600" b="1" cap="none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77067" y="1342764"/>
            <a:ext cx="11692418" cy="352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b="1">
                <a:latin typeface="Times New Roman" panose="02020603050405020304" pitchFamily="18" charset="0"/>
                <a:ea typeface="Calibri" panose="020F0502020204030204" pitchFamily="34" charset="0"/>
              </a:rPr>
              <a:t>NHAVIEN</a:t>
            </a:r>
            <a:r>
              <a:rPr lang="vi-VN" sz="1600" b="1">
                <a:latin typeface="Times New Roman" panose="02020603050405020304" pitchFamily="18" charset="0"/>
                <a:ea typeface="Calibri" panose="020F0502020204030204" pitchFamily="34" charset="0"/>
              </a:rPr>
              <a:t>_BAOHIEM  </a:t>
            </a: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1600" u="sng">
                <a:latin typeface="Times New Roman" panose="02020603050405020304" pitchFamily="18" charset="0"/>
                <a:ea typeface="Calibri" panose="020F0502020204030204" pitchFamily="34" charset="0"/>
              </a:rPr>
              <a:t>MABH</a:t>
            </a: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,  </a:t>
            </a:r>
            <a:r>
              <a:rPr lang="en-US" sz="1600" u="sng">
                <a:latin typeface="Times New Roman" panose="02020603050405020304" pitchFamily="18" charset="0"/>
                <a:ea typeface="Calibri" panose="020F0502020204030204" pitchFamily="34" charset="0"/>
              </a:rPr>
              <a:t>MANV</a:t>
            </a: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7BA348-CE92-4E1D-BD99-B10A60C22805}"/>
              </a:ext>
            </a:extLst>
          </p:cNvPr>
          <p:cNvSpPr/>
          <p:nvPr/>
        </p:nvSpPr>
        <p:spPr>
          <a:xfrm>
            <a:off x="4879399" y="1695553"/>
            <a:ext cx="7312601" cy="4391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1NF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trường thuộc tính là nguyên tố, không chưa giá trị phức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Không chứa các thuộc tính gây lặp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Không chứa các thuộc tính có thể tính toán từ các thuộc tính khác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Xác định được trường thuộc tính khóa chính </a:t>
            </a: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là MABH, MANV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51435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2NF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Thoải mãn 1NF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thuộc tính không khóa phụ thuộc hoàn toàn vào khóa chính, không phụ thuộc 1 phần vào khóa ch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í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nh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3NF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Thoải mãn 2NF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trường thuộc tính không khóa phụ thuộc trực tiếp vào khóa chính, không phụ thuộc bắc cầu thông qua thuộc tính khác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683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296929" y="261863"/>
            <a:ext cx="6792097" cy="10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3600" b="1" cap="none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CHUẨN HÓA</a:t>
            </a:r>
            <a:endParaRPr lang="en-US" sz="3600" b="1" cap="none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77067" y="1342764"/>
            <a:ext cx="11692418" cy="352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b="1">
                <a:latin typeface="Times New Roman" panose="02020603050405020304" pitchFamily="18" charset="0"/>
                <a:ea typeface="Calibri" panose="020F0502020204030204" pitchFamily="34" charset="0"/>
              </a:rPr>
              <a:t>CHAMCONG</a:t>
            </a: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  </a:t>
            </a: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1600" u="sng">
                <a:latin typeface="Times New Roman" panose="02020603050405020304" pitchFamily="18" charset="0"/>
                <a:ea typeface="Calibri" panose="020F0502020204030204" pitchFamily="34" charset="0"/>
              </a:rPr>
              <a:t>MANV</a:t>
            </a: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600" u="sng">
                <a:latin typeface="Times New Roman" panose="02020603050405020304" pitchFamily="18" charset="0"/>
                <a:ea typeface="Calibri" panose="020F0502020204030204" pitchFamily="34" charset="0"/>
              </a:rPr>
              <a:t>NGAY</a:t>
            </a: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,  TRANGTHAI)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72B06C-ABAE-4BD4-B823-5CF25317C067}"/>
              </a:ext>
            </a:extLst>
          </p:cNvPr>
          <p:cNvSpPr/>
          <p:nvPr/>
        </p:nvSpPr>
        <p:spPr>
          <a:xfrm>
            <a:off x="-77068" y="1763622"/>
            <a:ext cx="4956467" cy="352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F</a:t>
            </a: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= { </a:t>
            </a: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MANV</a:t>
            </a: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NGAY </a:t>
            </a: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→ TRANGTHAI }</a:t>
            </a:r>
            <a:endParaRPr lang="en-US" sz="1600">
              <a:solidFill>
                <a:srgbClr val="FF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7BA348-CE92-4E1D-BD99-B10A60C22805}"/>
              </a:ext>
            </a:extLst>
          </p:cNvPr>
          <p:cNvSpPr/>
          <p:nvPr/>
        </p:nvSpPr>
        <p:spPr>
          <a:xfrm>
            <a:off x="4879399" y="1695553"/>
            <a:ext cx="7312601" cy="4391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1NF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trường thuộc tính là nguyên tố, không chưa giá trị phức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Không chứa các thuộc tính gây lặp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Không chứa các thuộc tính có thể tính toán từ các thuộc tính khác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Xác định được trường thuộc tính khóa chính </a:t>
            </a: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là </a:t>
            </a: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MANV</a:t>
            </a: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,  </a:t>
            </a: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NGAY 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51435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2NF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Thoải mãn 1NF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thuộc tính không khóa phụ thuộc hoàn toàn vào khóa chính, không phụ thuộc 1 phần vào khóa ch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í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nh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3NF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Thoải mãn 2NF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trường thuộc tính không khóa phụ thuộc trực tiếp vào khóa chính, không phụ thuộc bắc cầu thông qua thuộc tính khác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123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296929" y="261863"/>
            <a:ext cx="6792097" cy="10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3600" b="1" cap="none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MỘT SỐ CÂU TRUY VẤN</a:t>
            </a:r>
            <a:endParaRPr lang="en-US" sz="3600" b="1" cap="none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10FB450-2DEF-4FDF-B3C3-9C353A627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579" y="1832844"/>
            <a:ext cx="7020905" cy="10669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27D5DAE-549B-4DC3-A5B6-55305706E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579" y="3153507"/>
            <a:ext cx="2981741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22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C50AC4-16F1-49B6-BEA8-3881AF3D1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530" y="1752366"/>
            <a:ext cx="7039957" cy="16766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20639B-C465-4903-ADF9-D1149AAA785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580530" y="3763994"/>
            <a:ext cx="3419837" cy="144596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75263A7-BBE8-4B6C-9FA3-D7CB053CD5E3}"/>
              </a:ext>
            </a:extLst>
          </p:cNvPr>
          <p:cNvSpPr txBox="1">
            <a:spLocks/>
          </p:cNvSpPr>
          <p:nvPr/>
        </p:nvSpPr>
        <p:spPr>
          <a:xfrm>
            <a:off x="5296929" y="261863"/>
            <a:ext cx="6792097" cy="10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3600" b="1" cap="none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MỘT SỐ CÂU TRUY VẤN</a:t>
            </a:r>
            <a:endParaRPr lang="en-US" sz="3600" b="1" cap="none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165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DECD96-9BD2-4A5D-B949-7ED76906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160" y="2127642"/>
            <a:ext cx="5925377" cy="237205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0B20344-765D-4838-A9F3-D9B1AD48A2EB}"/>
              </a:ext>
            </a:extLst>
          </p:cNvPr>
          <p:cNvSpPr txBox="1">
            <a:spLocks/>
          </p:cNvSpPr>
          <p:nvPr/>
        </p:nvSpPr>
        <p:spPr>
          <a:xfrm>
            <a:off x="5296929" y="261863"/>
            <a:ext cx="6792097" cy="10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3600" b="1" cap="none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MỘT SỐ CÂU TRUY VẤN</a:t>
            </a:r>
            <a:endParaRPr lang="en-US" sz="3600" b="1" cap="none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365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467102-815A-47A3-9752-87F5036A5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579" y="1920377"/>
            <a:ext cx="4448796" cy="9907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6CEF6A-4417-4481-AEDC-600373F64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7417" y="1920377"/>
            <a:ext cx="1733792" cy="422969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0399AD4-0F0A-46F3-BB32-5E05C455105F}"/>
              </a:ext>
            </a:extLst>
          </p:cNvPr>
          <p:cNvSpPr txBox="1">
            <a:spLocks/>
          </p:cNvSpPr>
          <p:nvPr/>
        </p:nvSpPr>
        <p:spPr>
          <a:xfrm>
            <a:off x="5296929" y="261863"/>
            <a:ext cx="6792097" cy="10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3600" b="1" cap="none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MỘT SỐ CÂU TRUY VẤN</a:t>
            </a:r>
            <a:endParaRPr lang="en-US" sz="3600" b="1" cap="none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89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4A272A-C49F-4BEA-A0A6-9F6654298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016" y="2004582"/>
            <a:ext cx="7135221" cy="24863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EF22A2-03C5-40B0-9E22-285AE2D578E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016751" y="2004582"/>
            <a:ext cx="2017395" cy="35433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55EC231-FC16-45E7-9FF2-0B9596CEF981}"/>
              </a:ext>
            </a:extLst>
          </p:cNvPr>
          <p:cNvSpPr txBox="1">
            <a:spLocks/>
          </p:cNvSpPr>
          <p:nvPr/>
        </p:nvSpPr>
        <p:spPr>
          <a:xfrm>
            <a:off x="5296929" y="261863"/>
            <a:ext cx="6792097" cy="10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3600" b="1" cap="none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MỘT SỐ CÂU TRUY VẤN</a:t>
            </a:r>
            <a:endParaRPr lang="en-US" sz="3600" b="1" cap="none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613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4887" y="2710248"/>
            <a:ext cx="10931610" cy="832021"/>
          </a:xfrm>
        </p:spPr>
        <p:txBody>
          <a:bodyPr>
            <a:noAutofit/>
          </a:bodyPr>
          <a:lstStyle/>
          <a:p>
            <a:pPr algn="ctr"/>
            <a:r>
              <a:rPr lang="en-US" sz="5000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CẢM ƠN CÁC BẠN ĐÃ LẮNG NGHE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336" y="109153"/>
            <a:ext cx="1348946" cy="134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222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0C64BF1-CAEE-4A41-802D-47DD5706A80E}"/>
              </a:ext>
            </a:extLst>
          </p:cNvPr>
          <p:cNvSpPr/>
          <p:nvPr/>
        </p:nvSpPr>
        <p:spPr>
          <a:xfrm>
            <a:off x="4031506" y="2325787"/>
            <a:ext cx="3542270" cy="140043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THỜI KÌ CÔNG NGHIỆP HÓA</a:t>
            </a:r>
          </a:p>
          <a:p>
            <a:pPr algn="ctr"/>
            <a:r>
              <a:rPr lang="vi-VN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 ĐẠI HÓA</a:t>
            </a:r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3F120E3-0BE7-46CD-92AA-A01E0BD86C80}"/>
              </a:ext>
            </a:extLst>
          </p:cNvPr>
          <p:cNvSpPr/>
          <p:nvPr/>
        </p:nvSpPr>
        <p:spPr>
          <a:xfrm>
            <a:off x="4031506" y="2328684"/>
            <a:ext cx="3542270" cy="140043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 NGHỆ THÔNG TIN</a:t>
            </a:r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9E642B5-67F5-476B-A079-08CB05471898}"/>
              </a:ext>
            </a:extLst>
          </p:cNvPr>
          <p:cNvSpPr/>
          <p:nvPr/>
        </p:nvSpPr>
        <p:spPr>
          <a:xfrm>
            <a:off x="4480469" y="5832197"/>
            <a:ext cx="2644346" cy="700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NHIỀU THÀNH TỰU</a:t>
            </a:r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4AB3EB8-0584-46CD-AC7D-8D99E1B0BD4E}"/>
              </a:ext>
            </a:extLst>
          </p:cNvPr>
          <p:cNvSpPr/>
          <p:nvPr/>
        </p:nvSpPr>
        <p:spPr>
          <a:xfrm>
            <a:off x="7573777" y="4918239"/>
            <a:ext cx="2644346" cy="700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MŨI NHỌN</a:t>
            </a:r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9CD349E-6D04-4D38-8F81-0E0DB3AFCE8C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flipH="1">
            <a:off x="2709334" y="3729117"/>
            <a:ext cx="3093307" cy="1165906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F5312F9-16CB-43B9-A322-4E5547DB0204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5802641" y="3729117"/>
            <a:ext cx="3093309" cy="11891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A0118E0-8090-4DDC-A57D-7232EA18647F}"/>
              </a:ext>
            </a:extLst>
          </p:cNvPr>
          <p:cNvSpPr/>
          <p:nvPr/>
        </p:nvSpPr>
        <p:spPr>
          <a:xfrm>
            <a:off x="1387161" y="4895023"/>
            <a:ext cx="2644346" cy="700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PHÁT TRIỂN MẠNH</a:t>
            </a:r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E8E3CAE-102B-4A1E-B24D-8D777A16898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5802641" y="3729117"/>
            <a:ext cx="1" cy="21030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59632F07-1147-4EA8-8380-2F7BBCC99FE7}"/>
              </a:ext>
            </a:extLst>
          </p:cNvPr>
          <p:cNvSpPr/>
          <p:nvPr/>
        </p:nvSpPr>
        <p:spPr>
          <a:xfrm>
            <a:off x="8322024" y="2358700"/>
            <a:ext cx="2482815" cy="4525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NÔNG NGHIỆP</a:t>
            </a:r>
            <a:endParaRPr lang="en-US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C83C7175-D7C8-4555-8871-A63B89E5C3D4}"/>
              </a:ext>
            </a:extLst>
          </p:cNvPr>
          <p:cNvSpPr/>
          <p:nvPr/>
        </p:nvSpPr>
        <p:spPr>
          <a:xfrm>
            <a:off x="8315426" y="3106041"/>
            <a:ext cx="2482815" cy="4525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CÔNG NGHIỆP</a:t>
            </a:r>
            <a:endParaRPr lang="en-US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F9BE53B2-C892-4380-BB16-BA936CA80965}"/>
              </a:ext>
            </a:extLst>
          </p:cNvPr>
          <p:cNvSpPr/>
          <p:nvPr/>
        </p:nvSpPr>
        <p:spPr>
          <a:xfrm>
            <a:off x="8322024" y="5172761"/>
            <a:ext cx="2482815" cy="4525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Y TẾ</a:t>
            </a:r>
            <a:endParaRPr lang="en-US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23740C0C-3EAD-4FEA-A719-C8ACD2BF4550}"/>
              </a:ext>
            </a:extLst>
          </p:cNvPr>
          <p:cNvSpPr/>
          <p:nvPr/>
        </p:nvSpPr>
        <p:spPr>
          <a:xfrm>
            <a:off x="8333624" y="4467376"/>
            <a:ext cx="2482815" cy="4525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GIÁO DỤC</a:t>
            </a:r>
            <a:endParaRPr lang="en-US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CFFB0FE1-9678-4836-B8D5-AB83682F32F2}"/>
              </a:ext>
            </a:extLst>
          </p:cNvPr>
          <p:cNvSpPr/>
          <p:nvPr/>
        </p:nvSpPr>
        <p:spPr>
          <a:xfrm>
            <a:off x="8333624" y="3812501"/>
            <a:ext cx="2482815" cy="4525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KINH TẾ</a:t>
            </a:r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54E750B3-CB68-47D9-B7D0-112B597241F0}"/>
              </a:ext>
            </a:extLst>
          </p:cNvPr>
          <p:cNvSpPr txBox="1">
            <a:spLocks/>
          </p:cNvSpPr>
          <p:nvPr/>
        </p:nvSpPr>
        <p:spPr>
          <a:xfrm>
            <a:off x="5297932" y="356054"/>
            <a:ext cx="5749008" cy="1049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3600" b="1" cap="none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LÝ DO CHỌN ĐỀ TÀI</a:t>
            </a:r>
            <a:endParaRPr lang="en-US" sz="3600" b="1" cap="none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93C63D4-D90D-48BB-9F0B-70715F73BC87}"/>
              </a:ext>
            </a:extLst>
          </p:cNvPr>
          <p:cNvCxnSpPr>
            <a:cxnSpLocks/>
            <a:endCxn id="71" idx="1"/>
          </p:cNvCxnSpPr>
          <p:nvPr/>
        </p:nvCxnSpPr>
        <p:spPr>
          <a:xfrm flipV="1">
            <a:off x="6200764" y="2584978"/>
            <a:ext cx="2121260" cy="14940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5B54DE1-8C29-4C15-B4D4-58F64474C98B}"/>
              </a:ext>
            </a:extLst>
          </p:cNvPr>
          <p:cNvCxnSpPr>
            <a:cxnSpLocks/>
            <a:endCxn id="72" idx="1"/>
          </p:cNvCxnSpPr>
          <p:nvPr/>
        </p:nvCxnSpPr>
        <p:spPr>
          <a:xfrm flipV="1">
            <a:off x="6211566" y="3332319"/>
            <a:ext cx="2103860" cy="7369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740ACC7-94B5-4778-9FAB-CF6C36654A7A}"/>
              </a:ext>
            </a:extLst>
          </p:cNvPr>
          <p:cNvCxnSpPr>
            <a:cxnSpLocks/>
            <a:endCxn id="75" idx="1"/>
          </p:cNvCxnSpPr>
          <p:nvPr/>
        </p:nvCxnSpPr>
        <p:spPr>
          <a:xfrm flipV="1">
            <a:off x="6211567" y="4038779"/>
            <a:ext cx="2122057" cy="304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763F6AE-C8FD-4B45-9242-F75FE31AE626}"/>
              </a:ext>
            </a:extLst>
          </p:cNvPr>
          <p:cNvCxnSpPr>
            <a:cxnSpLocks/>
            <a:endCxn id="74" idx="1"/>
          </p:cNvCxnSpPr>
          <p:nvPr/>
        </p:nvCxnSpPr>
        <p:spPr>
          <a:xfrm>
            <a:off x="6229764" y="4076094"/>
            <a:ext cx="2103860" cy="6175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6BB15F-A838-41B6-BEE6-D8BFE993652A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6199967" y="4078991"/>
            <a:ext cx="2122057" cy="13200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81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33333E-6 L -0.11419 0.15277 " pathEditMode="relative" rAng="0" ptsTypes="AA">
                                      <p:cBhvr>
                                        <p:cTn id="6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16" y="7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71" grpId="0" animBg="1"/>
      <p:bldP spid="72" grpId="0" animBg="1"/>
      <p:bldP spid="73" grpId="0" animBg="1"/>
      <p:bldP spid="74" grpId="0" animBg="1"/>
      <p:bldP spid="7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EB4515A-B592-43AA-A8D6-E498CBC67D1D}"/>
              </a:ext>
            </a:extLst>
          </p:cNvPr>
          <p:cNvSpPr txBox="1">
            <a:spLocks/>
          </p:cNvSpPr>
          <p:nvPr/>
        </p:nvSpPr>
        <p:spPr>
          <a:xfrm>
            <a:off x="5297932" y="356054"/>
            <a:ext cx="5749008" cy="1049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3600" b="1" cap="none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LÝ DO CHỌN ĐỀ TÀI</a:t>
            </a:r>
            <a:endParaRPr lang="en-US" sz="3600" b="1" cap="none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0C64BF1-CAEE-4A41-802D-47DD5706A80E}"/>
              </a:ext>
            </a:extLst>
          </p:cNvPr>
          <p:cNvSpPr/>
          <p:nvPr/>
        </p:nvSpPr>
        <p:spPr>
          <a:xfrm>
            <a:off x="619966" y="3318072"/>
            <a:ext cx="3010734" cy="104939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DOANH NGHIỆP</a:t>
            </a:r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7B19126-6F85-4557-8D26-29F99EC5A7E2}"/>
              </a:ext>
            </a:extLst>
          </p:cNvPr>
          <p:cNvSpPr/>
          <p:nvPr/>
        </p:nvSpPr>
        <p:spPr>
          <a:xfrm>
            <a:off x="6095997" y="3359803"/>
            <a:ext cx="3010733" cy="104939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 SỞ DỮ LIỆU</a:t>
            </a:r>
          </a:p>
          <a:p>
            <a:pPr algn="ctr"/>
            <a:r>
              <a:rPr lang="vi-VN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LÝ NHÂN VIÊN</a:t>
            </a:r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94A94002-7AB4-46E5-B738-371C8BB349A7}"/>
              </a:ext>
            </a:extLst>
          </p:cNvPr>
          <p:cNvSpPr/>
          <p:nvPr/>
        </p:nvSpPr>
        <p:spPr>
          <a:xfrm>
            <a:off x="3874990" y="3423685"/>
            <a:ext cx="1976717" cy="838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THIẾT KẾ</a:t>
            </a:r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52C25-700F-4C05-B733-65D0B99E5781}"/>
              </a:ext>
            </a:extLst>
          </p:cNvPr>
          <p:cNvCxnSpPr>
            <a:cxnSpLocks/>
          </p:cNvCxnSpPr>
          <p:nvPr/>
        </p:nvCxnSpPr>
        <p:spPr>
          <a:xfrm>
            <a:off x="4779995" y="2819970"/>
            <a:ext cx="0" cy="8017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BA9B41A-0718-4587-883C-36DEFA7F5816}"/>
              </a:ext>
            </a:extLst>
          </p:cNvPr>
          <p:cNvCxnSpPr>
            <a:cxnSpLocks/>
            <a:endCxn id="83" idx="0"/>
          </p:cNvCxnSpPr>
          <p:nvPr/>
        </p:nvCxnSpPr>
        <p:spPr>
          <a:xfrm>
            <a:off x="4771025" y="4008328"/>
            <a:ext cx="0" cy="8656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E7A2EA73-FC12-4DAF-B5D9-7D3C094FADB4}"/>
              </a:ext>
            </a:extLst>
          </p:cNvPr>
          <p:cNvSpPr/>
          <p:nvPr/>
        </p:nvSpPr>
        <p:spPr>
          <a:xfrm>
            <a:off x="9350188" y="2743200"/>
            <a:ext cx="2725257" cy="3426942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7137804-3753-4C9B-A027-A37DBDCEDD20}"/>
              </a:ext>
            </a:extLst>
          </p:cNvPr>
          <p:cNvSpPr/>
          <p:nvPr/>
        </p:nvSpPr>
        <p:spPr>
          <a:xfrm>
            <a:off x="9547411" y="2883622"/>
            <a:ext cx="2402542" cy="618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HIỆU QUẢ</a:t>
            </a:r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6A9D97F-66B8-47D3-9FBE-F0F1E7DE2D9F}"/>
              </a:ext>
            </a:extLst>
          </p:cNvPr>
          <p:cNvSpPr/>
          <p:nvPr/>
        </p:nvSpPr>
        <p:spPr>
          <a:xfrm>
            <a:off x="9350188" y="2031560"/>
            <a:ext cx="2725257" cy="711639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b="1"/>
              <a:t>NGƯỜI QUẢN LÝ</a:t>
            </a:r>
          </a:p>
          <a:p>
            <a:pPr algn="ctr"/>
            <a:r>
              <a:rPr lang="vi-VN" b="1"/>
              <a:t>NHÂN SỰ</a:t>
            </a:r>
            <a:endParaRPr lang="en-US" b="1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108BCF1-8BB8-49AB-89E8-493AC470DFD6}"/>
              </a:ext>
            </a:extLst>
          </p:cNvPr>
          <p:cNvSpPr/>
          <p:nvPr/>
        </p:nvSpPr>
        <p:spPr>
          <a:xfrm>
            <a:off x="9547411" y="3705017"/>
            <a:ext cx="2402542" cy="618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NHANH CHÓNG</a:t>
            </a:r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5D41A1E5-BE77-4F7C-A7F9-EA3536377840}"/>
              </a:ext>
            </a:extLst>
          </p:cNvPr>
          <p:cNvSpPr/>
          <p:nvPr/>
        </p:nvSpPr>
        <p:spPr>
          <a:xfrm>
            <a:off x="9547411" y="4526412"/>
            <a:ext cx="2402542" cy="618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CHINH XÁC</a:t>
            </a:r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8220817-BCA2-4488-8A93-056E350A6DF1}"/>
              </a:ext>
            </a:extLst>
          </p:cNvPr>
          <p:cNvSpPr/>
          <p:nvPr/>
        </p:nvSpPr>
        <p:spPr>
          <a:xfrm>
            <a:off x="9547411" y="5389118"/>
            <a:ext cx="2402542" cy="618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TRÁNH MẤT MÁT</a:t>
            </a:r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F9FE48E-B92A-4051-8944-207D075C2A61}"/>
              </a:ext>
            </a:extLst>
          </p:cNvPr>
          <p:cNvSpPr/>
          <p:nvPr/>
        </p:nvSpPr>
        <p:spPr>
          <a:xfrm>
            <a:off x="3752602" y="1878072"/>
            <a:ext cx="2054786" cy="933472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CHÍNH XÁC</a:t>
            </a:r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E118B2CB-AE88-44CC-9178-EC56C7D8E887}"/>
              </a:ext>
            </a:extLst>
          </p:cNvPr>
          <p:cNvSpPr/>
          <p:nvPr/>
        </p:nvSpPr>
        <p:spPr>
          <a:xfrm>
            <a:off x="3743631" y="4873994"/>
            <a:ext cx="2054787" cy="9144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CẶN KẼ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58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 animBg="1"/>
      <p:bldP spid="2" grpId="0" animBg="1"/>
      <p:bldP spid="27" grpId="0" animBg="1"/>
      <p:bldP spid="28" grpId="0" animBg="1"/>
      <p:bldP spid="36" grpId="0" animBg="1"/>
      <p:bldP spid="37" grpId="0" animBg="1"/>
      <p:bldP spid="38" grpId="0" animBg="1"/>
      <p:bldP spid="40" grpId="0" animBg="1"/>
      <p:bldP spid="82" grpId="0" animBg="1"/>
      <p:bldP spid="8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53514"/>
            <a:ext cx="5451390" cy="43651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sz="1600" b="1" dirty="0">
                <a:latin typeface="TIMES" panose="02020603050405020304" pitchFamily="18" charset="0"/>
                <a:cs typeface="TIMES" panose="02020603050405020304" pitchFamily="18" charset="0"/>
              </a:rPr>
              <a:t>NHANVIEN</a:t>
            </a:r>
          </a:p>
          <a:p>
            <a:pPr>
              <a:buFont typeface="Times New Roman" panose="02020603050405020304" pitchFamily="18" charset="0"/>
              <a:buChar char="‐"/>
            </a:pPr>
            <a:r>
              <a:rPr lang="en-US" sz="1600" dirty="0">
                <a:latin typeface="+mj-lt"/>
                <a:cs typeface="Arial" panose="020B0604020202020204" pitchFamily="34" charset="0"/>
              </a:rPr>
              <a:t>  </a:t>
            </a:r>
            <a:r>
              <a:rPr lang="vi-VN" sz="1600" dirty="0">
                <a:latin typeface="+mj-lt"/>
                <a:cs typeface="Arial" panose="020B0604020202020204" pitchFamily="34" charset="0"/>
              </a:rPr>
              <a:t>MANV: mã nhân viên (khóa chính)</a:t>
            </a:r>
          </a:p>
          <a:p>
            <a:pPr>
              <a:buFont typeface="Times New Roman" panose="02020603050405020304" pitchFamily="18" charset="0"/>
              <a:buChar char="‐"/>
            </a:pPr>
            <a:r>
              <a:rPr lang="en-US" sz="1600" dirty="0">
                <a:latin typeface="+mj-lt"/>
                <a:cs typeface="Arial" panose="020B0604020202020204" pitchFamily="34" charset="0"/>
              </a:rPr>
              <a:t>  </a:t>
            </a:r>
            <a:r>
              <a:rPr lang="vi-VN" sz="1600" dirty="0">
                <a:latin typeface="+mj-lt"/>
                <a:cs typeface="Arial" panose="020B0604020202020204" pitchFamily="34" charset="0"/>
              </a:rPr>
              <a:t>HO: họ của nhân viên</a:t>
            </a:r>
          </a:p>
          <a:p>
            <a:pPr>
              <a:buFont typeface="Times New Roman" panose="02020603050405020304" pitchFamily="18" charset="0"/>
              <a:buChar char="‐"/>
            </a:pPr>
            <a:r>
              <a:rPr lang="en-US" sz="1600" dirty="0">
                <a:latin typeface="+mj-lt"/>
                <a:cs typeface="Arial" panose="020B0604020202020204" pitchFamily="34" charset="0"/>
              </a:rPr>
              <a:t>  </a:t>
            </a:r>
            <a:r>
              <a:rPr lang="vi-VN" sz="1600" dirty="0">
                <a:latin typeface="+mj-lt"/>
                <a:cs typeface="Arial" panose="020B0604020202020204" pitchFamily="34" charset="0"/>
              </a:rPr>
              <a:t>TENLOT: tên lót của nhân viên</a:t>
            </a:r>
          </a:p>
          <a:p>
            <a:pPr>
              <a:buFont typeface="Times New Roman" panose="02020603050405020304" pitchFamily="18" charset="0"/>
              <a:buChar char="‐"/>
            </a:pPr>
            <a:r>
              <a:rPr lang="en-US" sz="1600" dirty="0">
                <a:latin typeface="+mj-lt"/>
                <a:cs typeface="Arial" panose="020B0604020202020204" pitchFamily="34" charset="0"/>
              </a:rPr>
              <a:t>  </a:t>
            </a:r>
            <a:r>
              <a:rPr lang="vi-VN" sz="1600" dirty="0">
                <a:latin typeface="+mj-lt"/>
                <a:cs typeface="Arial" panose="020B0604020202020204" pitchFamily="34" charset="0"/>
              </a:rPr>
              <a:t>TEN: tên của nhân viên</a:t>
            </a:r>
          </a:p>
          <a:p>
            <a:pPr>
              <a:buFont typeface="Times New Roman" panose="02020603050405020304" pitchFamily="18" charset="0"/>
              <a:buChar char="‐"/>
            </a:pPr>
            <a:r>
              <a:rPr lang="en-US" sz="1600" dirty="0">
                <a:latin typeface="+mj-lt"/>
                <a:cs typeface="Arial" panose="020B0604020202020204" pitchFamily="34" charset="0"/>
              </a:rPr>
              <a:t>  </a:t>
            </a:r>
            <a:r>
              <a:rPr lang="vi-VN" sz="1600" dirty="0">
                <a:latin typeface="+mj-lt"/>
                <a:cs typeface="Arial" panose="020B0604020202020204" pitchFamily="34" charset="0"/>
              </a:rPr>
              <a:t>NGAYSINH: ngày sinh của nhân viên</a:t>
            </a:r>
          </a:p>
          <a:p>
            <a:pPr>
              <a:buFont typeface="Times New Roman" panose="02020603050405020304" pitchFamily="18" charset="0"/>
              <a:buChar char="‐"/>
            </a:pPr>
            <a:r>
              <a:rPr lang="en-US" sz="1600" dirty="0">
                <a:latin typeface="+mj-lt"/>
                <a:cs typeface="Arial" panose="020B0604020202020204" pitchFamily="34" charset="0"/>
              </a:rPr>
              <a:t>  </a:t>
            </a:r>
            <a:r>
              <a:rPr lang="vi-VN" sz="1600" dirty="0">
                <a:latin typeface="+mj-lt"/>
                <a:cs typeface="Arial" panose="020B0604020202020204" pitchFamily="34" charset="0"/>
              </a:rPr>
              <a:t>DIACHI: địa chỉ nơi ở của nhân viên</a:t>
            </a:r>
          </a:p>
          <a:p>
            <a:pPr>
              <a:buFont typeface="Times New Roman" panose="02020603050405020304" pitchFamily="18" charset="0"/>
              <a:buChar char="‐"/>
            </a:pPr>
            <a:r>
              <a:rPr lang="en-US" sz="1600" dirty="0">
                <a:latin typeface="+mj-lt"/>
                <a:cs typeface="Arial" panose="020B0604020202020204" pitchFamily="34" charset="0"/>
              </a:rPr>
              <a:t>  </a:t>
            </a:r>
            <a:r>
              <a:rPr lang="vi-VN" sz="1600" dirty="0">
                <a:latin typeface="+mj-lt"/>
                <a:cs typeface="Arial" panose="020B0604020202020204" pitchFamily="34" charset="0"/>
              </a:rPr>
              <a:t>GIOITINH: giới tính của nhân viên</a:t>
            </a:r>
          </a:p>
          <a:p>
            <a:pPr>
              <a:buFont typeface="Times New Roman" panose="02020603050405020304" pitchFamily="18" charset="0"/>
              <a:buChar char="‐"/>
            </a:pPr>
            <a:r>
              <a:rPr lang="en-US" sz="1600" dirty="0">
                <a:latin typeface="+mj-lt"/>
                <a:cs typeface="Arial" panose="020B0604020202020204" pitchFamily="34" charset="0"/>
              </a:rPr>
              <a:t>  </a:t>
            </a:r>
            <a:r>
              <a:rPr lang="vi-VN" sz="1600" dirty="0">
                <a:latin typeface="+mj-lt"/>
                <a:cs typeface="Arial" panose="020B0604020202020204" pitchFamily="34" charset="0"/>
              </a:rPr>
              <a:t>SDT: số điện thoại của nhân viên</a:t>
            </a:r>
          </a:p>
          <a:p>
            <a:pPr>
              <a:buFont typeface="Times New Roman" panose="02020603050405020304" pitchFamily="18" charset="0"/>
              <a:buChar char="‐"/>
            </a:pPr>
            <a:r>
              <a:rPr lang="en-US" sz="1600" dirty="0">
                <a:latin typeface="+mj-lt"/>
                <a:cs typeface="Arial" panose="020B0604020202020204" pitchFamily="34" charset="0"/>
              </a:rPr>
              <a:t>  </a:t>
            </a:r>
            <a:r>
              <a:rPr lang="vi-VN" sz="1600" dirty="0">
                <a:latin typeface="+mj-lt"/>
                <a:cs typeface="Arial" panose="020B0604020202020204" pitchFamily="34" charset="0"/>
              </a:rPr>
              <a:t>MAIL: địa chỉ email của nhân viên</a:t>
            </a:r>
          </a:p>
          <a:p>
            <a:pPr marL="0" indent="0">
              <a:buNone/>
            </a:pPr>
            <a:r>
              <a:rPr lang="en-US" sz="1600" b="1" dirty="0">
                <a:latin typeface="TIMES" panose="02020603050405020304" pitchFamily="18" charset="0"/>
                <a:cs typeface="TIMES" panose="02020603050405020304" pitchFamily="18" charset="0"/>
              </a:rPr>
              <a:t>NHANVIEN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sz="1600" u="sng" dirty="0">
                <a:latin typeface="TIMES" panose="02020603050405020304" pitchFamily="18" charset="0"/>
                <a:cs typeface="TIMES" panose="02020603050405020304" pitchFamily="18" charset="0"/>
              </a:rPr>
              <a:t>MANV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vi-VN" sz="1600" dirty="0">
                <a:latin typeface="TIMES" panose="02020603050405020304" pitchFamily="18" charset="0"/>
                <a:cs typeface="TIMES" panose="02020603050405020304" pitchFamily="18" charset="0"/>
              </a:rPr>
              <a:t>HO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vi-VN" sz="1600" dirty="0">
                <a:latin typeface="TIMES" panose="02020603050405020304" pitchFamily="18" charset="0"/>
                <a:cs typeface="TIMES" panose="02020603050405020304" pitchFamily="18" charset="0"/>
              </a:rPr>
              <a:t>TENLOT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vi-VN" sz="1600" dirty="0">
                <a:latin typeface="TIMES" panose="02020603050405020304" pitchFamily="18" charset="0"/>
                <a:cs typeface="TIMES" panose="02020603050405020304" pitchFamily="18" charset="0"/>
              </a:rPr>
              <a:t>TEN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vi-VN" sz="1600" dirty="0">
                <a:latin typeface="TIMES" panose="02020603050405020304" pitchFamily="18" charset="0"/>
                <a:cs typeface="TIMES" panose="02020603050405020304" pitchFamily="18" charset="0"/>
              </a:rPr>
              <a:t>NGAYSINH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vi-VN" sz="1600" dirty="0">
                <a:latin typeface="TIMES" panose="02020603050405020304" pitchFamily="18" charset="0"/>
                <a:cs typeface="TIMES" panose="02020603050405020304" pitchFamily="18" charset="0"/>
              </a:rPr>
              <a:t>DIACHI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vi-VN" sz="1600" dirty="0">
                <a:latin typeface="TIMES" panose="02020603050405020304" pitchFamily="18" charset="0"/>
                <a:cs typeface="TIMES" panose="02020603050405020304" pitchFamily="18" charset="0"/>
              </a:rPr>
              <a:t>GIOITIN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H, </a:t>
            </a:r>
            <a:r>
              <a:rPr lang="vi-VN" sz="1600" dirty="0">
                <a:latin typeface="TIMES" panose="02020603050405020304" pitchFamily="18" charset="0"/>
                <a:cs typeface="TIMES" panose="02020603050405020304" pitchFamily="18" charset="0"/>
              </a:rPr>
              <a:t>SDT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  <a:endParaRPr lang="vi-VN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61189" y="28667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962" y="1248923"/>
            <a:ext cx="4090215" cy="555642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4F86F92-8B16-4767-BC39-B582E608F48E}"/>
              </a:ext>
            </a:extLst>
          </p:cNvPr>
          <p:cNvSpPr txBox="1">
            <a:spLocks/>
          </p:cNvSpPr>
          <p:nvPr/>
        </p:nvSpPr>
        <p:spPr>
          <a:xfrm>
            <a:off x="4596714" y="303053"/>
            <a:ext cx="7774458" cy="10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vi-VN" b="1" cap="none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CÁC THỰC THỂ VÀ THUỘC TÍNH</a:t>
            </a:r>
            <a:endParaRPr lang="en-US" b="1" cap="none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16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53514"/>
            <a:ext cx="5451390" cy="43651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sz="1600" b="1">
                <a:latin typeface="+mj-lt"/>
                <a:cs typeface="Arial" panose="020B0604020202020204" pitchFamily="34" charset="0"/>
              </a:rPr>
              <a:t>PHONGBAN</a:t>
            </a:r>
          </a:p>
          <a:p>
            <a:pPr>
              <a:buFont typeface="Times New Roman" panose="02020603050405020304" pitchFamily="18" charset="0"/>
              <a:buChar char="‐"/>
            </a:pPr>
            <a:r>
              <a:rPr lang="en-US" sz="1600">
                <a:latin typeface="+mj-lt"/>
                <a:cs typeface="Arial" panose="020B0604020202020204" pitchFamily="34" charset="0"/>
              </a:rPr>
              <a:t>  </a:t>
            </a:r>
            <a:r>
              <a:rPr lang="vi-VN" sz="1600">
                <a:latin typeface="+mj-lt"/>
                <a:cs typeface="Arial" panose="020B0604020202020204" pitchFamily="34" charset="0"/>
              </a:rPr>
              <a:t>MAPB: mã phòng ban (khóa chính)</a:t>
            </a:r>
          </a:p>
          <a:p>
            <a:pPr>
              <a:buFont typeface="Times New Roman" panose="02020603050405020304" pitchFamily="18" charset="0"/>
              <a:buChar char="‐"/>
            </a:pPr>
            <a:r>
              <a:rPr lang="en-US" sz="1600">
                <a:latin typeface="+mj-lt"/>
                <a:cs typeface="Arial" panose="020B0604020202020204" pitchFamily="34" charset="0"/>
              </a:rPr>
              <a:t>  </a:t>
            </a:r>
            <a:r>
              <a:rPr lang="vi-VN" sz="1600">
                <a:latin typeface="+mj-lt"/>
                <a:cs typeface="Arial" panose="020B0604020202020204" pitchFamily="34" charset="0"/>
              </a:rPr>
              <a:t>DIACHI: địa chỉ của phòng ban</a:t>
            </a:r>
          </a:p>
          <a:p>
            <a:pPr>
              <a:buFont typeface="Times New Roman" panose="02020603050405020304" pitchFamily="18" charset="0"/>
              <a:buChar char="‐"/>
            </a:pPr>
            <a:r>
              <a:rPr lang="en-US" sz="1600">
                <a:latin typeface="+mj-lt"/>
                <a:cs typeface="Arial" panose="020B0604020202020204" pitchFamily="34" charset="0"/>
              </a:rPr>
              <a:t>  </a:t>
            </a:r>
            <a:r>
              <a:rPr lang="vi-VN" sz="1600">
                <a:latin typeface="+mj-lt"/>
                <a:cs typeface="Arial" panose="020B0604020202020204" pitchFamily="34" charset="0"/>
              </a:rPr>
              <a:t>TENPHONGBAN: tên phòng ban</a:t>
            </a:r>
          </a:p>
          <a:p>
            <a:pPr marL="0" indent="0">
              <a:buNone/>
            </a:pPr>
            <a:r>
              <a:rPr lang="vi-VN" sz="1600" b="1">
                <a:latin typeface="+mj-lt"/>
                <a:cs typeface="TIMES" panose="02020603050405020304" pitchFamily="18" charset="0"/>
              </a:rPr>
              <a:t>PHONGBAN</a:t>
            </a:r>
            <a:r>
              <a:rPr lang="vi-VN" sz="1600">
                <a:latin typeface="+mj-lt"/>
                <a:cs typeface="TIMES" panose="02020603050405020304" pitchFamily="18" charset="0"/>
              </a:rPr>
              <a:t>(</a:t>
            </a:r>
            <a:r>
              <a:rPr lang="vi-VN" sz="1600" u="sng">
                <a:latin typeface="+mj-lt"/>
                <a:cs typeface="TIMES" panose="02020603050405020304" pitchFamily="18" charset="0"/>
              </a:rPr>
              <a:t>MAPB</a:t>
            </a:r>
            <a:r>
              <a:rPr lang="vi-VN" sz="1600">
                <a:latin typeface="+mj-lt"/>
                <a:cs typeface="TIMES" panose="02020603050405020304" pitchFamily="18" charset="0"/>
              </a:rPr>
              <a:t>, TENPHONGBAN, DIACHI)</a:t>
            </a:r>
            <a:endParaRPr lang="en-US" sz="1600" dirty="0">
              <a:latin typeface="+mj-lt"/>
              <a:cs typeface="TIMES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61189" y="28667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4F86F92-8B16-4767-BC39-B582E608F48E}"/>
              </a:ext>
            </a:extLst>
          </p:cNvPr>
          <p:cNvSpPr txBox="1">
            <a:spLocks/>
          </p:cNvSpPr>
          <p:nvPr/>
        </p:nvSpPr>
        <p:spPr>
          <a:xfrm>
            <a:off x="4596714" y="303053"/>
            <a:ext cx="7774458" cy="10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vi-VN" b="1" cap="none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CÁC THỰC THỂ VÀ THUỘC TÍNH</a:t>
            </a:r>
            <a:endParaRPr lang="en-US" b="1" cap="none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CF9FF3-B651-4407-AB28-3E5C81EB5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384" y="1853514"/>
            <a:ext cx="4748259" cy="327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161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53514"/>
            <a:ext cx="5451390" cy="43651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sz="1600" b="1">
                <a:latin typeface="+mj-lt"/>
                <a:cs typeface="Arial" panose="020B0604020202020204" pitchFamily="34" charset="0"/>
              </a:rPr>
              <a:t>DEAN</a:t>
            </a:r>
          </a:p>
          <a:p>
            <a:pPr>
              <a:buFont typeface="Times New Roman" panose="02020603050405020304" pitchFamily="18" charset="0"/>
              <a:buChar char="‐"/>
            </a:pPr>
            <a:r>
              <a:rPr lang="en-US" sz="1600">
                <a:latin typeface="+mj-lt"/>
                <a:cs typeface="Arial" panose="020B0604020202020204" pitchFamily="34" charset="0"/>
              </a:rPr>
              <a:t>  </a:t>
            </a:r>
            <a:r>
              <a:rPr lang="vi-VN" sz="1600">
                <a:latin typeface="+mj-lt"/>
                <a:cs typeface="Arial" panose="020B0604020202020204" pitchFamily="34" charset="0"/>
              </a:rPr>
              <a:t>MADA: mã đề án (khóa chính)</a:t>
            </a:r>
          </a:p>
          <a:p>
            <a:pPr>
              <a:buFont typeface="Times New Roman" panose="02020603050405020304" pitchFamily="18" charset="0"/>
              <a:buChar char="‐"/>
            </a:pPr>
            <a:r>
              <a:rPr lang="en-US" sz="1600">
                <a:latin typeface="+mj-lt"/>
                <a:cs typeface="Arial" panose="020B0604020202020204" pitchFamily="34" charset="0"/>
              </a:rPr>
              <a:t>  </a:t>
            </a:r>
            <a:r>
              <a:rPr lang="vi-VN" sz="1600">
                <a:latin typeface="+mj-lt"/>
                <a:cs typeface="Arial" panose="020B0604020202020204" pitchFamily="34" charset="0"/>
              </a:rPr>
              <a:t>TENDEAN: tên đề án</a:t>
            </a:r>
          </a:p>
          <a:p>
            <a:pPr marL="0" indent="0">
              <a:buNone/>
            </a:pPr>
            <a:r>
              <a:rPr lang="en-US" sz="1600" b="1">
                <a:latin typeface="TIMES" panose="02020603050405020304" pitchFamily="18" charset="0"/>
                <a:cs typeface="TIMES" panose="02020603050405020304" pitchFamily="18" charset="0"/>
              </a:rPr>
              <a:t>DEAN</a:t>
            </a:r>
            <a:r>
              <a:rPr lang="en-US" sz="160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sz="1600" u="sng">
                <a:latin typeface="TIMES" panose="02020603050405020304" pitchFamily="18" charset="0"/>
                <a:cs typeface="TIMES" panose="02020603050405020304" pitchFamily="18" charset="0"/>
              </a:rPr>
              <a:t>MADA</a:t>
            </a:r>
            <a:r>
              <a:rPr lang="en-US" sz="1600">
                <a:latin typeface="TIMES" panose="02020603050405020304" pitchFamily="18" charset="0"/>
                <a:cs typeface="TIMES" panose="02020603050405020304" pitchFamily="18" charset="0"/>
              </a:rPr>
              <a:t>, TENDEAN)</a:t>
            </a:r>
            <a:endParaRPr lang="en-US" sz="16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61189" y="28667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4F86F92-8B16-4767-BC39-B582E608F48E}"/>
              </a:ext>
            </a:extLst>
          </p:cNvPr>
          <p:cNvSpPr txBox="1">
            <a:spLocks/>
          </p:cNvSpPr>
          <p:nvPr/>
        </p:nvSpPr>
        <p:spPr>
          <a:xfrm>
            <a:off x="4596714" y="303053"/>
            <a:ext cx="7774458" cy="10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vi-VN" b="1" cap="none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CÁC THỰC THỂ VÀ THUỘC TÍNH</a:t>
            </a:r>
            <a:endParaRPr lang="en-US" b="1" cap="none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C998FD-4611-41EA-894F-5F2F3491A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317" y="1853514"/>
            <a:ext cx="4293883" cy="281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193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</p:bld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2583</TotalTime>
  <Words>3113</Words>
  <Application>Microsoft Office PowerPoint</Application>
  <PresentationFormat>Widescreen</PresentationFormat>
  <Paragraphs>401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Century Gothic</vt:lpstr>
      <vt:lpstr>TIMES</vt:lpstr>
      <vt:lpstr>Times New Roman</vt:lpstr>
      <vt:lpstr>Vapor Trail</vt:lpstr>
      <vt:lpstr>Chào MừNG các bạn đến với nhóm của chúng tôi</vt:lpstr>
      <vt:lpstr>Đề tài</vt:lpstr>
      <vt:lpstr>PowerPoint Presentation</vt:lpstr>
      <vt:lpstr>NỘI DUNG CHÍNH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MỐI QUAN HỆ GIỮA CÁC THỰC THỂ </vt:lpstr>
      <vt:lpstr>MỐI QUAN HỆ GIỮA CÁC THỰC THỂ </vt:lpstr>
      <vt:lpstr>MỐI QUAN HỆ GIỮA CÁC THỰC THỂ </vt:lpstr>
      <vt:lpstr>MỐI QUAN HỆ GIỮA CÁC THỰC THỂ </vt:lpstr>
      <vt:lpstr>MỐI QUAN HỆ GIỮA CÁC THỰC THỂ </vt:lpstr>
      <vt:lpstr>MỐI QUAN HỆ GIỮA CÁC THỰC THỂ </vt:lpstr>
      <vt:lpstr>MỐI QUAN HỆ GIỮA CÁC THỰC THỂ </vt:lpstr>
      <vt:lpstr>MỐI QUAN HỆ GIỮA CÁC THỰC THỂ </vt:lpstr>
      <vt:lpstr>MỐI QUAN HỆ GIỮA CÁC THỰC THỂ </vt:lpstr>
      <vt:lpstr>MỐI QUAN HỆ GIỮA CÁC THỰC THỂ </vt:lpstr>
      <vt:lpstr>MÔ HÌNH ER</vt:lpstr>
      <vt:lpstr>MÔ HÌNH QUAN HỆ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CẢM ƠN CÁC BẠN ĐÃ LẮNG NGHE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Sơn Lê Trần Xuân</dc:creator>
  <cp:lastModifiedBy>Leomator</cp:lastModifiedBy>
  <cp:revision>166</cp:revision>
  <dcterms:created xsi:type="dcterms:W3CDTF">2020-06-27T08:25:30Z</dcterms:created>
  <dcterms:modified xsi:type="dcterms:W3CDTF">2020-07-10T14:08:26Z</dcterms:modified>
</cp:coreProperties>
</file>