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58" r:id="rId4"/>
  </p:sldMasterIdLst>
  <p:notesMasterIdLst>
    <p:notesMasterId r:id="rId27"/>
  </p:notesMasterIdLst>
  <p:handoutMasterIdLst>
    <p:handoutMasterId r:id="rId28"/>
  </p:handoutMasterIdLst>
  <p:sldIdLst>
    <p:sldId id="270" r:id="rId5"/>
    <p:sldId id="257" r:id="rId6"/>
    <p:sldId id="274" r:id="rId7"/>
    <p:sldId id="280" r:id="rId8"/>
    <p:sldId id="273" r:id="rId9"/>
    <p:sldId id="265" r:id="rId10"/>
    <p:sldId id="271" r:id="rId11"/>
    <p:sldId id="272" r:id="rId12"/>
    <p:sldId id="266" r:id="rId13"/>
    <p:sldId id="261" r:id="rId14"/>
    <p:sldId id="275" r:id="rId15"/>
    <p:sldId id="276" r:id="rId16"/>
    <p:sldId id="277" r:id="rId17"/>
    <p:sldId id="278" r:id="rId18"/>
    <p:sldId id="279" r:id="rId19"/>
    <p:sldId id="282" r:id="rId20"/>
    <p:sldId id="283" r:id="rId21"/>
    <p:sldId id="284" r:id="rId22"/>
    <p:sldId id="285" r:id="rId23"/>
    <p:sldId id="286" r:id="rId24"/>
    <p:sldId id="287" r:id="rId25"/>
    <p:sldId id="26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4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65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6" y="1138855"/>
            <a:ext cx="4307758" cy="42818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414" y="1138855"/>
            <a:ext cx="4260169" cy="42818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6686" y="5458323"/>
            <a:ext cx="3762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Số</a:t>
            </a:r>
            <a:r>
              <a:rPr lang="en-US" dirty="0"/>
              <a:t> ô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thăm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953</a:t>
            </a:r>
          </a:p>
          <a:p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44.21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33554" y="5556069"/>
            <a:ext cx="3735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Số</a:t>
            </a:r>
            <a:r>
              <a:rPr lang="en-US" dirty="0"/>
              <a:t> ô </a:t>
            </a:r>
            <a:r>
              <a:rPr lang="en-US" dirty="0" err="1"/>
              <a:t>đã</a:t>
            </a:r>
            <a:r>
              <a:rPr lang="en-US" dirty="0"/>
              <a:t>  </a:t>
            </a:r>
            <a:r>
              <a:rPr lang="en-US" dirty="0" err="1"/>
              <a:t>thăm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432</a:t>
            </a:r>
          </a:p>
          <a:p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44.21</a:t>
            </a:r>
          </a:p>
        </p:txBody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C288D0-858B-B690-31E3-3095EB43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5B524-81A0-E156-AB09-42E4B59A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4.Vấn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110CB-E343-1BE1-5263-DFB68A08D6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2110154"/>
            <a:ext cx="3931143" cy="3985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xóm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ô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gấp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khúc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025AF-38EB-6DB8-9616-3284AC6C4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093" y="1302816"/>
            <a:ext cx="4977907" cy="455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70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4DD0F-8062-91D9-2AB1-400A967C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8D8648-7316-59B1-E681-2B69DAF5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4.Vấn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FDFF2-0780-C3EB-0C20-2A38423FE1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2011680"/>
            <a:ext cx="3394515" cy="4084320"/>
          </a:xfrm>
        </p:spPr>
        <p:txBody>
          <a:bodyPr/>
          <a:lstStyle/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xóm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 ô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xảy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xuyên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tường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AA318-6FB4-CA04-DA82-FEAD01AE8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619" y="1117282"/>
            <a:ext cx="4688840" cy="462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83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AC2F9B-436F-1E28-C8B2-1B04D9D4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B1AF96-D8E4-B65F-6930-7A4B5228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4.Vấn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50470-56E2-2D35-67CF-40AD022603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502" y="984823"/>
            <a:ext cx="8674100" cy="5132832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gấp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khúc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xóm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 ô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708CAD-16EC-FF9D-E308-14E91D3AD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8" y="1817325"/>
            <a:ext cx="3369783" cy="33292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B6A16F-9640-4AFE-17D6-0BBDBDA48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565" y="1761037"/>
            <a:ext cx="3369783" cy="33359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D7D78D-4369-69A5-0737-B8B6188DDA00}"/>
              </a:ext>
            </a:extLst>
          </p:cNvPr>
          <p:cNvSpPr txBox="1"/>
          <p:nvPr/>
        </p:nvSpPr>
        <p:spPr>
          <a:xfrm>
            <a:off x="1927274" y="53738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9C9A0E-AA0C-4703-E7A9-B7AB9BE7B274}"/>
              </a:ext>
            </a:extLst>
          </p:cNvPr>
          <p:cNvSpPr txBox="1"/>
          <p:nvPr/>
        </p:nvSpPr>
        <p:spPr>
          <a:xfrm>
            <a:off x="892372" y="5312545"/>
            <a:ext cx="284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A*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quanh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D2BB11-477A-9029-3628-FA76762939D7}"/>
              </a:ext>
            </a:extLst>
          </p:cNvPr>
          <p:cNvSpPr txBox="1"/>
          <p:nvPr/>
        </p:nvSpPr>
        <p:spPr>
          <a:xfrm>
            <a:off x="5297414" y="5373858"/>
            <a:ext cx="304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A*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xóm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8 ô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8761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A78A3-97A8-4A10-CF74-472BDD87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060E51-06AF-029F-6F79-E75CEDFE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4.Vấn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566C6-F3A2-2E0D-160A-E3F808FD15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xuyên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tường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bổ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sung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chướng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ngại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endParaRPr lang="en-US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235EE-9372-F502-58E7-FC5202CE7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50" y="1892494"/>
            <a:ext cx="3577395" cy="35274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9AC402-0759-844E-18EF-CB3CCDB65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967" y="1881958"/>
            <a:ext cx="3577395" cy="35380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53120F-FC3E-32AC-CC52-77A805C206B9}"/>
              </a:ext>
            </a:extLst>
          </p:cNvPr>
          <p:cNvSpPr txBox="1"/>
          <p:nvPr/>
        </p:nvSpPr>
        <p:spPr>
          <a:xfrm>
            <a:off x="1239668" y="5568080"/>
            <a:ext cx="2164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Trước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722E5-8B77-4186-AB4A-F2D94F85B967}"/>
              </a:ext>
            </a:extLst>
          </p:cNvPr>
          <p:cNvSpPr txBox="1"/>
          <p:nvPr/>
        </p:nvSpPr>
        <p:spPr>
          <a:xfrm>
            <a:off x="6991643" y="44453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837F5-5F31-C3F6-D9C3-00A042487439}"/>
              </a:ext>
            </a:extLst>
          </p:cNvPr>
          <p:cNvSpPr txBox="1"/>
          <p:nvPr/>
        </p:nvSpPr>
        <p:spPr>
          <a:xfrm>
            <a:off x="5739620" y="5568080"/>
            <a:ext cx="148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Sau</a:t>
            </a:r>
          </a:p>
        </p:txBody>
      </p:sp>
    </p:spTree>
    <p:extLst>
      <p:ext uri="{BB962C8B-B14F-4D97-AF65-F5344CB8AC3E}">
        <p14:creationId xmlns:p14="http://schemas.microsoft.com/office/powerpoint/2010/main" val="3812200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Fast marching</a:t>
            </a:r>
          </a:p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Landmark-based</a:t>
            </a:r>
          </a:p>
        </p:txBody>
      </p:sp>
    </p:spTree>
    <p:extLst>
      <p:ext uri="{BB962C8B-B14F-4D97-AF65-F5344CB8AC3E}">
        <p14:creationId xmlns:p14="http://schemas.microsoft.com/office/powerpoint/2010/main" val="4003889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Fast marching:</a:t>
            </a:r>
          </a:p>
          <a:p>
            <a:pPr lvl="1"/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b="1" dirty="0" err="1"/>
              <a:t>Dijkstra</a:t>
            </a:r>
            <a:endParaRPr lang="en-US" b="1" dirty="0"/>
          </a:p>
          <a:p>
            <a:pPr lvl="1"/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Dijkstra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dirty="0"/>
              <a:t>	D(j) = min(</a:t>
            </a:r>
            <a:r>
              <a:rPr lang="en-US" dirty="0" err="1"/>
              <a:t>dx+W</a:t>
            </a:r>
            <a:r>
              <a:rPr lang="en-US" dirty="0"/>
              <a:t>(j), </a:t>
            </a:r>
            <a:r>
              <a:rPr lang="en-US" dirty="0" err="1"/>
              <a:t>dy+W</a:t>
            </a:r>
            <a:r>
              <a:rPr lang="en-US" dirty="0"/>
              <a:t>(j));</a:t>
            </a:r>
          </a:p>
          <a:p>
            <a:pPr lvl="1"/>
            <a:r>
              <a:rPr lang="en-US" dirty="0" err="1"/>
              <a:t>Với</a:t>
            </a:r>
            <a:r>
              <a:rPr lang="en-US" dirty="0"/>
              <a:t> Fast marching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dirty="0"/>
              <a:t>	Delta = 2*W(j) - (dx-</a:t>
            </a:r>
            <a:r>
              <a:rPr lang="en-US" dirty="0" err="1"/>
              <a:t>dy</a:t>
            </a:r>
            <a:r>
              <a:rPr lang="en-US" dirty="0"/>
              <a:t>)^2;</a:t>
            </a:r>
          </a:p>
          <a:p>
            <a:pPr marL="457200" lvl="1" indent="0">
              <a:buNone/>
            </a:pPr>
            <a:r>
              <a:rPr lang="en-US" dirty="0"/>
              <a:t>	if Delta&gt;=0</a:t>
            </a:r>
          </a:p>
          <a:p>
            <a:pPr marL="457200" lvl="1" indent="0">
              <a:buNone/>
            </a:pPr>
            <a:r>
              <a:rPr lang="en-US" dirty="0"/>
              <a:t>	   D(j) = (</a:t>
            </a:r>
            <a:r>
              <a:rPr lang="en-US" dirty="0" err="1"/>
              <a:t>dx+dy+sqrt</a:t>
            </a:r>
            <a:r>
              <a:rPr lang="en-US" dirty="0"/>
              <a:t>(Delta))/2;</a:t>
            </a:r>
          </a:p>
          <a:p>
            <a:pPr marL="457200" lvl="1" indent="0">
              <a:buNone/>
            </a:pPr>
            <a:r>
              <a:rPr lang="en-US" dirty="0"/>
              <a:t>	else</a:t>
            </a:r>
          </a:p>
          <a:p>
            <a:pPr marL="457200" lvl="1" indent="0">
              <a:buNone/>
            </a:pPr>
            <a:r>
              <a:rPr lang="en-US" dirty="0"/>
              <a:t> 	   D(j) = min(</a:t>
            </a:r>
            <a:r>
              <a:rPr lang="en-US" dirty="0" err="1"/>
              <a:t>dx+W</a:t>
            </a:r>
            <a:r>
              <a:rPr lang="en-US" dirty="0"/>
              <a:t>(j), </a:t>
            </a:r>
            <a:r>
              <a:rPr lang="en-US" dirty="0" err="1"/>
              <a:t>dy+W</a:t>
            </a:r>
            <a:r>
              <a:rPr lang="en-US" dirty="0"/>
              <a:t>(j));</a:t>
            </a:r>
          </a:p>
          <a:p>
            <a:pPr marL="457200" lvl="1" indent="0">
              <a:buNone/>
            </a:pPr>
            <a:r>
              <a:rPr lang="en-US" dirty="0"/>
              <a:t>	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65075" y="957838"/>
            <a:ext cx="29783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D(j)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ô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xóm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W(j)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dx, </a:t>
            </a:r>
            <a:r>
              <a:rPr lang="en-US" dirty="0" err="1"/>
              <a:t>dy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Đông</a:t>
            </a:r>
            <a:r>
              <a:rPr lang="en-US" dirty="0"/>
              <a:t> </a:t>
            </a:r>
            <a:r>
              <a:rPr lang="en-US" dirty="0" err="1"/>
              <a:t>Tây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Bắc</a:t>
            </a:r>
            <a:r>
              <a:rPr lang="en-US" dirty="0"/>
              <a:t> Nam.</a:t>
            </a:r>
          </a:p>
        </p:txBody>
      </p:sp>
    </p:spTree>
    <p:extLst>
      <p:ext uri="{BB962C8B-B14F-4D97-AF65-F5344CB8AC3E}">
        <p14:creationId xmlns:p14="http://schemas.microsoft.com/office/powerpoint/2010/main" val="987290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1423289"/>
            <a:ext cx="3886200" cy="385122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5726" y="5451566"/>
            <a:ext cx="3422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Số</a:t>
            </a:r>
            <a:r>
              <a:rPr lang="en-US" dirty="0"/>
              <a:t> ô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thăm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874</a:t>
            </a:r>
          </a:p>
          <a:p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43.56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37463" y="5530891"/>
            <a:ext cx="337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Số</a:t>
            </a:r>
            <a:r>
              <a:rPr lang="en-US" dirty="0"/>
              <a:t> ô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thăm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840</a:t>
            </a:r>
          </a:p>
          <a:p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43.56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63473" y="1423289"/>
            <a:ext cx="3886200" cy="38238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8903" y="95173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Dijikstra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33554" y="95173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Fast marching</a:t>
            </a:r>
          </a:p>
        </p:txBody>
      </p:sp>
    </p:spTree>
    <p:extLst>
      <p:ext uri="{BB962C8B-B14F-4D97-AF65-F5344CB8AC3E}">
        <p14:creationId xmlns:p14="http://schemas.microsoft.com/office/powerpoint/2010/main" val="2712665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35077" y="849490"/>
            <a:ext cx="8674100" cy="5303393"/>
          </a:xfrm>
        </p:spPr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+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Landmark-based: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   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 </a:t>
            </a:r>
            <a:r>
              <a:rPr lang="en-US" sz="2200" dirty="0" err="1"/>
              <a:t>đánh</a:t>
            </a:r>
            <a:r>
              <a:rPr lang="en-US" sz="2200" dirty="0"/>
              <a:t> </a:t>
            </a:r>
            <a:r>
              <a:rPr lang="en-US" sz="2200" dirty="0" err="1"/>
              <a:t>dấu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bản</a:t>
            </a:r>
            <a:r>
              <a:rPr lang="en-US" sz="2200" dirty="0"/>
              <a:t> </a:t>
            </a:r>
            <a:r>
              <a:rPr lang="en-US" sz="2200" dirty="0" err="1"/>
              <a:t>đồ</a:t>
            </a:r>
            <a:r>
              <a:rPr lang="en-US" sz="2200" dirty="0"/>
              <a:t> (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 landmark)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bổ</a:t>
            </a:r>
            <a:r>
              <a:rPr lang="en-US" sz="2200" dirty="0"/>
              <a:t> sung </a:t>
            </a:r>
            <a:r>
              <a:rPr lang="en-US" sz="2200" dirty="0" err="1"/>
              <a:t>thông</a:t>
            </a:r>
            <a:r>
              <a:rPr lang="en-US" sz="2200" dirty="0"/>
              <a:t> tin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quá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thăm</a:t>
            </a:r>
            <a:r>
              <a:rPr lang="en-US" sz="2200" dirty="0"/>
              <a:t> </a:t>
            </a:r>
            <a:r>
              <a:rPr lang="en-US" sz="2200" dirty="0" err="1"/>
              <a:t>dò</a:t>
            </a:r>
            <a:r>
              <a:rPr lang="en-US" sz="2200" dirty="0"/>
              <a:t> </a:t>
            </a:r>
            <a:r>
              <a:rPr lang="en-US" sz="2200" dirty="0" err="1"/>
              <a:t>cải</a:t>
            </a:r>
            <a:r>
              <a:rPr lang="en-US" sz="2200" dirty="0"/>
              <a:t> </a:t>
            </a:r>
            <a:r>
              <a:rPr lang="en-US" sz="2200" dirty="0" err="1"/>
              <a:t>thiện</a:t>
            </a:r>
            <a:r>
              <a:rPr lang="en-US" sz="2200" dirty="0"/>
              <a:t> </a:t>
            </a:r>
            <a:r>
              <a:rPr lang="en-US" sz="2200" dirty="0" err="1"/>
              <a:t>tìm</a:t>
            </a:r>
            <a:r>
              <a:rPr lang="en-US" sz="2200" dirty="0"/>
              <a:t> </a:t>
            </a:r>
            <a:r>
              <a:rPr lang="en-US" sz="2200" dirty="0" err="1"/>
              <a:t>kiếm</a:t>
            </a:r>
            <a:r>
              <a:rPr lang="en-US" sz="2200" dirty="0"/>
              <a:t> </a:t>
            </a:r>
            <a:r>
              <a:rPr lang="en-US" sz="2200" dirty="0" err="1"/>
              <a:t>mù</a:t>
            </a:r>
            <a:r>
              <a:rPr lang="en-US" sz="2200" dirty="0"/>
              <a:t>.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thống</a:t>
            </a:r>
            <a:r>
              <a:rPr lang="en-US" sz="2200" dirty="0"/>
              <a:t> landmark </a:t>
            </a:r>
            <a:r>
              <a:rPr lang="en-US" sz="2200" dirty="0" err="1"/>
              <a:t>đã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 </a:t>
            </a:r>
            <a:r>
              <a:rPr lang="en-US" sz="2200" dirty="0" err="1"/>
              <a:t>khoảng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thăm</a:t>
            </a:r>
            <a:r>
              <a:rPr lang="en-US" sz="2200" dirty="0"/>
              <a:t> </a:t>
            </a:r>
            <a:r>
              <a:rPr lang="en-US" sz="2200" dirty="0" err="1"/>
              <a:t>dò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: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   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cơ</a:t>
            </a:r>
            <a:r>
              <a:rPr lang="en-US" sz="2200" dirty="0"/>
              <a:t> </a:t>
            </a:r>
            <a:r>
              <a:rPr lang="en-US" sz="2200" dirty="0" err="1"/>
              <a:t>bản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lượng</a:t>
            </a:r>
            <a:r>
              <a:rPr lang="en-US" sz="2200" dirty="0"/>
              <a:t> landmark </a:t>
            </a:r>
            <a:r>
              <a:rPr lang="en-US" sz="2200" dirty="0" err="1"/>
              <a:t>càng</a:t>
            </a:r>
            <a:r>
              <a:rPr lang="en-US" sz="2200" dirty="0"/>
              <a:t> </a:t>
            </a:r>
            <a:r>
              <a:rPr lang="en-US" sz="2200" dirty="0" err="1"/>
              <a:t>lớn</a:t>
            </a:r>
            <a:r>
              <a:rPr lang="en-US" sz="2200" dirty="0"/>
              <a:t> </a:t>
            </a:r>
            <a:r>
              <a:rPr lang="en-US" sz="2200" dirty="0" err="1"/>
              <a:t>thì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ô </a:t>
            </a:r>
            <a:r>
              <a:rPr lang="en-US" sz="2200" dirty="0" err="1"/>
              <a:t>thăm</a:t>
            </a:r>
            <a:r>
              <a:rPr lang="en-US" sz="2200" dirty="0"/>
              <a:t> </a:t>
            </a:r>
            <a:r>
              <a:rPr lang="en-US" sz="2200" dirty="0" err="1"/>
              <a:t>dò</a:t>
            </a:r>
            <a:r>
              <a:rPr lang="en-US" sz="2200" dirty="0"/>
              <a:t> </a:t>
            </a:r>
            <a:r>
              <a:rPr lang="en-US" sz="2200" dirty="0" err="1"/>
              <a:t>càng</a:t>
            </a:r>
            <a:r>
              <a:rPr lang="en-US" sz="2200" dirty="0"/>
              <a:t> </a:t>
            </a:r>
            <a:r>
              <a:rPr lang="en-US" sz="2200" dirty="0" err="1"/>
              <a:t>ít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217" y="3174534"/>
            <a:ext cx="2651990" cy="4267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17" y="3224068"/>
            <a:ext cx="2225233" cy="327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9274" y="2954960"/>
            <a:ext cx="269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z1, z2… </a:t>
            </a:r>
            <a:r>
              <a:rPr lang="en-US" dirty="0" err="1"/>
              <a:t>zn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landmark</a:t>
            </a:r>
          </a:p>
        </p:txBody>
      </p:sp>
    </p:spTree>
    <p:extLst>
      <p:ext uri="{BB962C8B-B14F-4D97-AF65-F5344CB8AC3E}">
        <p14:creationId xmlns:p14="http://schemas.microsoft.com/office/powerpoint/2010/main" val="241925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1423040"/>
            <a:ext cx="3886200" cy="382408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3177" y="5364480"/>
            <a:ext cx="3866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Số</a:t>
            </a:r>
            <a:r>
              <a:rPr lang="en-US" dirty="0"/>
              <a:t> ô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thăm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424</a:t>
            </a:r>
          </a:p>
          <a:p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43.21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28638" y="1415221"/>
            <a:ext cx="3886200" cy="38319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54880" y="5364480"/>
            <a:ext cx="344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Số</a:t>
            </a:r>
            <a:r>
              <a:rPr lang="en-US" dirty="0"/>
              <a:t> ô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thăm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139</a:t>
            </a:r>
          </a:p>
          <a:p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43.21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5394" y="966651"/>
            <a:ext cx="354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A*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7760" y="975360"/>
            <a:ext cx="3048000" cy="3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Landmark-based</a:t>
            </a:r>
          </a:p>
        </p:txBody>
      </p:sp>
    </p:spTree>
    <p:extLst>
      <p:ext uri="{BB962C8B-B14F-4D97-AF65-F5344CB8AC3E}">
        <p14:creationId xmlns:p14="http://schemas.microsoft.com/office/powerpoint/2010/main" val="412689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65909" y="1675284"/>
            <a:ext cx="8212181" cy="23143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sz="4400" dirty="0" err="1">
                <a:solidFill>
                  <a:srgbClr val="002060"/>
                </a:solidFill>
              </a:rPr>
              <a:t>Báo</a:t>
            </a:r>
            <a:r>
              <a:rPr lang="en-US" sz="4400" dirty="0">
                <a:solidFill>
                  <a:srgbClr val="002060"/>
                </a:solidFill>
              </a:rPr>
              <a:t>  </a:t>
            </a:r>
            <a:r>
              <a:rPr lang="en-US" sz="4400" dirty="0" err="1">
                <a:solidFill>
                  <a:srgbClr val="002060"/>
                </a:solidFill>
              </a:rPr>
              <a:t>cáo</a:t>
            </a:r>
            <a:r>
              <a:rPr lang="en-US" sz="4400" dirty="0">
                <a:solidFill>
                  <a:srgbClr val="002060"/>
                </a:solidFill>
              </a:rPr>
              <a:t> </a:t>
            </a:r>
            <a:r>
              <a:rPr lang="en-US" sz="4400" dirty="0" err="1">
                <a:solidFill>
                  <a:srgbClr val="002060"/>
                </a:solidFill>
              </a:rPr>
              <a:t>bài</a:t>
            </a:r>
            <a:r>
              <a:rPr lang="en-US" sz="4400" dirty="0">
                <a:solidFill>
                  <a:srgbClr val="002060"/>
                </a:solidFill>
              </a:rPr>
              <a:t> </a:t>
            </a:r>
            <a:r>
              <a:rPr lang="en-US" sz="4400" dirty="0" err="1">
                <a:solidFill>
                  <a:srgbClr val="002060"/>
                </a:solidFill>
              </a:rPr>
              <a:t>tập</a:t>
            </a:r>
            <a:r>
              <a:rPr lang="en-US" sz="4400" dirty="0">
                <a:solidFill>
                  <a:srgbClr val="002060"/>
                </a:solidFill>
              </a:rPr>
              <a:t> </a:t>
            </a:r>
            <a:r>
              <a:rPr lang="en-US" sz="4400" dirty="0" err="1">
                <a:solidFill>
                  <a:srgbClr val="002060"/>
                </a:solidFill>
              </a:rPr>
              <a:t>lớn</a:t>
            </a:r>
            <a:r>
              <a:rPr lang="en-US" sz="4400" dirty="0">
                <a:solidFill>
                  <a:srgbClr val="002060"/>
                </a:solidFill>
              </a:rPr>
              <a:t> </a:t>
            </a:r>
            <a:r>
              <a:rPr lang="en-US" sz="4400" dirty="0" err="1">
                <a:solidFill>
                  <a:srgbClr val="002060"/>
                </a:solidFill>
              </a:rPr>
              <a:t>bộ</a:t>
            </a:r>
            <a:r>
              <a:rPr lang="en-US" sz="4400" dirty="0">
                <a:solidFill>
                  <a:srgbClr val="002060"/>
                </a:solidFill>
              </a:rPr>
              <a:t> </a:t>
            </a:r>
            <a:r>
              <a:rPr lang="en-US" sz="4400" dirty="0" err="1">
                <a:solidFill>
                  <a:srgbClr val="002060"/>
                </a:solidFill>
              </a:rPr>
              <a:t>môn</a:t>
            </a:r>
            <a:br>
              <a:rPr lang="en-US" sz="4400" dirty="0">
                <a:solidFill>
                  <a:srgbClr val="002060"/>
                </a:solidFill>
              </a:rPr>
            </a:br>
            <a:r>
              <a:rPr lang="en-US" sz="4400" dirty="0">
                <a:solidFill>
                  <a:srgbClr val="002060"/>
                </a:solidFill>
              </a:rPr>
              <a:t>NHẬP MÔN TRÍ TUỆ NHÂN TẠO</a:t>
            </a:r>
          </a:p>
          <a:p>
            <a:pPr algn="ctr"/>
            <a:r>
              <a:rPr lang="en-US" sz="3200" dirty="0" err="1">
                <a:solidFill>
                  <a:srgbClr val="002060"/>
                </a:solidFill>
              </a:rPr>
              <a:t>Xây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dựng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chương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trình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giải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mê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cung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dựa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trên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thuật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toán</a:t>
            </a:r>
            <a:r>
              <a:rPr lang="en-US" sz="3200" dirty="0">
                <a:solidFill>
                  <a:srgbClr val="002060"/>
                </a:solidFill>
              </a:rPr>
              <a:t> A*</a:t>
            </a: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Theta</a:t>
            </a:r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3D</a:t>
            </a:r>
          </a:p>
        </p:txBody>
      </p:sp>
    </p:spTree>
    <p:extLst>
      <p:ext uri="{BB962C8B-B14F-4D97-AF65-F5344CB8AC3E}">
        <p14:creationId xmlns:p14="http://schemas.microsoft.com/office/powerpoint/2010/main" val="3916140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Gói phần mềm dữ liệu có sẵn của người khác được sử dụng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Package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web:  https://github.com/aadarsh-11/A-Star-Path-Finding-Visualizer/blob/master/astargui.py</a:t>
            </a:r>
          </a:p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python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web: https://www.webucator.com/article/python-color-constants-module/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02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0451EDA0-365F-E534-3B71-5B73CD81D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E2BA95E1-F444-08C0-9E44-2418C34D7683}"/>
              </a:ext>
            </a:extLst>
          </p:cNvPr>
          <p:cNvSpPr txBox="1">
            <a:spLocks/>
          </p:cNvSpPr>
          <p:nvPr/>
        </p:nvSpPr>
        <p:spPr>
          <a:xfrm>
            <a:off x="938093" y="1669640"/>
            <a:ext cx="7267814" cy="35187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vi-VN" sz="2800" b="0" dirty="0">
                <a:solidFill>
                  <a:srgbClr val="002060"/>
                </a:solidFill>
              </a:rPr>
              <a:t>NHÓM 8</a:t>
            </a:r>
          </a:p>
          <a:p>
            <a:r>
              <a:rPr lang="vi-VN" sz="2800" b="0" dirty="0">
                <a:solidFill>
                  <a:srgbClr val="002060"/>
                </a:solidFill>
              </a:rPr>
              <a:t>Giảng viên hướng dẫn: TS. Đỗ Tiến Dũng</a:t>
            </a:r>
          </a:p>
          <a:p>
            <a:r>
              <a:rPr lang="vi-VN" sz="2800" b="0" dirty="0">
                <a:solidFill>
                  <a:srgbClr val="002060"/>
                </a:solidFill>
              </a:rPr>
              <a:t>Sinh viên thực hiện:	</a:t>
            </a:r>
            <a:endParaRPr lang="en-US" sz="2800" b="0" dirty="0">
              <a:solidFill>
                <a:srgbClr val="002060"/>
              </a:solidFill>
            </a:endParaRPr>
          </a:p>
          <a:p>
            <a:r>
              <a:rPr lang="vi-VN" sz="2800" b="0" dirty="0">
                <a:solidFill>
                  <a:srgbClr val="002060"/>
                </a:solidFill>
              </a:rPr>
              <a:t>Bùi Quang Dương</a:t>
            </a:r>
            <a:r>
              <a:rPr lang="en-US" sz="2800" b="0" dirty="0">
                <a:solidFill>
                  <a:srgbClr val="002060"/>
                </a:solidFill>
              </a:rPr>
              <a:t> </a:t>
            </a:r>
            <a:r>
              <a:rPr lang="vi-VN" sz="2800" b="0" dirty="0">
                <a:solidFill>
                  <a:srgbClr val="002060"/>
                </a:solidFill>
              </a:rPr>
              <a:t>MSSV: 20204535</a:t>
            </a:r>
          </a:p>
          <a:p>
            <a:r>
              <a:rPr lang="vi-VN" sz="2800" b="0" dirty="0">
                <a:solidFill>
                  <a:srgbClr val="002060"/>
                </a:solidFill>
              </a:rPr>
              <a:t>Bùi Đức Đăng	</a:t>
            </a:r>
            <a:r>
              <a:rPr lang="en-US" sz="2800" b="0" dirty="0">
                <a:solidFill>
                  <a:srgbClr val="002060"/>
                </a:solidFill>
              </a:rPr>
              <a:t>  </a:t>
            </a:r>
            <a:r>
              <a:rPr lang="vi-VN" sz="2800" b="0" dirty="0">
                <a:solidFill>
                  <a:srgbClr val="002060"/>
                </a:solidFill>
              </a:rPr>
              <a:t>MSSV: 20200147</a:t>
            </a:r>
          </a:p>
          <a:p>
            <a:r>
              <a:rPr lang="vi-VN" sz="2800" b="0" dirty="0">
                <a:solidFill>
                  <a:srgbClr val="002060"/>
                </a:solidFill>
              </a:rPr>
              <a:t>Cao Thành Huy	</a:t>
            </a:r>
            <a:r>
              <a:rPr lang="en-US" sz="2800" b="0" dirty="0">
                <a:solidFill>
                  <a:srgbClr val="002060"/>
                </a:solidFill>
              </a:rPr>
              <a:t>  </a:t>
            </a:r>
            <a:r>
              <a:rPr lang="vi-VN" sz="2800" b="0" dirty="0">
                <a:solidFill>
                  <a:srgbClr val="002060"/>
                </a:solidFill>
              </a:rPr>
              <a:t>MSSV: 20204656</a:t>
            </a:r>
          </a:p>
          <a:p>
            <a:r>
              <a:rPr lang="vi-VN" sz="2800" b="0" dirty="0">
                <a:solidFill>
                  <a:srgbClr val="002060"/>
                </a:solidFill>
              </a:rPr>
              <a:t>Nông Thanh Huy	</a:t>
            </a:r>
            <a:r>
              <a:rPr lang="en-US" sz="2800" b="0" dirty="0">
                <a:solidFill>
                  <a:srgbClr val="002060"/>
                </a:solidFill>
              </a:rPr>
              <a:t>  </a:t>
            </a:r>
            <a:r>
              <a:rPr lang="vi-VN" sz="2800" b="0" dirty="0">
                <a:solidFill>
                  <a:srgbClr val="002060"/>
                </a:solidFill>
              </a:rPr>
              <a:t>MSSV: 20204567</a:t>
            </a:r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36957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1.Phân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r>
              <a:rPr lang="en-US" dirty="0"/>
              <a:t>2.Giới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r>
              <a:rPr lang="en-US" dirty="0"/>
              <a:t>3.Phương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/>
              <a:t>4.Vấn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endParaRPr lang="en-US" dirty="0"/>
          </a:p>
          <a:p>
            <a:r>
              <a:rPr lang="en-US" dirty="0"/>
              <a:t>6.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46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,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(</a:t>
            </a:r>
            <a:r>
              <a:rPr lang="en-US" dirty="0" err="1"/>
              <a:t>Dương</a:t>
            </a:r>
            <a:r>
              <a:rPr lang="en-US" dirty="0"/>
              <a:t>)</a:t>
            </a:r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, </a:t>
            </a:r>
            <a:r>
              <a:rPr lang="en-US" dirty="0" err="1"/>
              <a:t>vá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sung, demo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(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)</a:t>
            </a:r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</a:t>
            </a:r>
            <a:r>
              <a:rPr lang="en-US" dirty="0" err="1"/>
              <a:t>làm</a:t>
            </a:r>
            <a:r>
              <a:rPr lang="en-US" dirty="0"/>
              <a:t> slide,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,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(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)</a:t>
            </a:r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, </a:t>
            </a:r>
            <a:r>
              <a:rPr lang="en-US" dirty="0" err="1"/>
              <a:t>vá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,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</a:t>
            </a:r>
            <a:r>
              <a:rPr lang="en-US" dirty="0" err="1"/>
              <a:t>điều</a:t>
            </a:r>
            <a:r>
              <a:rPr lang="en-US" dirty="0"/>
              <a:t> 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(</a:t>
            </a:r>
            <a:r>
              <a:rPr lang="en-US" dirty="0" err="1"/>
              <a:t>Đăng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785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vi-VN" dirty="0"/>
              <a:t>.1. Giới thiệu trò chơi giải mê cung</a:t>
            </a:r>
          </a:p>
          <a:p>
            <a:pPr marL="0" indent="0">
              <a:buNone/>
            </a:pPr>
            <a:r>
              <a:rPr lang="vi-VN" dirty="0"/>
              <a:t>Giải mê cung là trò chơi rất đơn giản và phổ biến. Mục tiêu của người chơi là phải tìm được đường đi trong mê cung. </a:t>
            </a:r>
          </a:p>
          <a:p>
            <a:endParaRPr lang="en-US" dirty="0"/>
          </a:p>
        </p:txBody>
      </p:sp>
      <p:pic>
        <p:nvPicPr>
          <p:cNvPr id="10" name="Picture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1"/>
          <a:stretch/>
        </p:blipFill>
        <p:spPr bwMode="auto">
          <a:xfrm>
            <a:off x="2040992" y="2231373"/>
            <a:ext cx="4870943" cy="39132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mê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,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bức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. </a:t>
            </a:r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mê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.</a:t>
            </a:r>
          </a:p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mê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gắng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con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bức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5077" y="592184"/>
            <a:ext cx="8760822" cy="5677988"/>
            <a:chOff x="121920" y="-38100"/>
            <a:chExt cx="3108314" cy="2603040"/>
          </a:xfrm>
        </p:grpSpPr>
        <p:pic>
          <p:nvPicPr>
            <p:cNvPr id="6" name="Picture 5" descr="A picture containing text, crossword puzzle&#10;&#10;Description automatically generated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" y="-38100"/>
              <a:ext cx="3019825" cy="2279885"/>
            </a:xfrm>
            <a:prstGeom prst="rect">
              <a:avLst/>
            </a:prstGeom>
          </p:spPr>
        </p:pic>
        <p:sp>
          <p:nvSpPr>
            <p:cNvPr id="7" name="Text Box 9"/>
            <p:cNvSpPr txBox="1"/>
            <p:nvPr/>
          </p:nvSpPr>
          <p:spPr>
            <a:xfrm>
              <a:off x="205094" y="2312999"/>
              <a:ext cx="3025140" cy="251941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4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i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Hệ</a:t>
              </a:r>
              <a:r>
                <a:rPr lang="en-US" sz="14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i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thống</a:t>
              </a:r>
              <a:r>
                <a:rPr lang="en-US" sz="14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i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tường</a:t>
              </a:r>
              <a:r>
                <a:rPr lang="en-US" sz="14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i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trong</a:t>
              </a:r>
              <a:r>
                <a:rPr lang="en-US" sz="14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i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mê</a:t>
              </a:r>
              <a:r>
                <a:rPr lang="en-US" sz="14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i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cung</a:t>
              </a:r>
              <a:endParaRPr lang="en-US" sz="9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62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2.2.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.</a:t>
            </a:r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mê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A*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1243712"/>
            <a:ext cx="9326879" cy="5614288"/>
            <a:chOff x="0" y="0"/>
            <a:chExt cx="3025775" cy="2649220"/>
          </a:xfrm>
        </p:grpSpPr>
        <p:pic>
          <p:nvPicPr>
            <p:cNvPr id="6" name="Picture 5" descr="A picture containing chart&#10;&#10;Description automatically generated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" t="1508" r="1385" b="1746"/>
            <a:stretch/>
          </p:blipFill>
          <p:spPr bwMode="auto">
            <a:xfrm>
              <a:off x="92529" y="0"/>
              <a:ext cx="2814320" cy="211518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Text Box 13"/>
            <p:cNvSpPr txBox="1"/>
            <p:nvPr/>
          </p:nvSpPr>
          <p:spPr>
            <a:xfrm>
              <a:off x="0" y="2171700"/>
              <a:ext cx="3025775" cy="47752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i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Chương</a:t>
              </a:r>
              <a:r>
                <a:rPr lang="en-US" sz="14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i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trình</a:t>
              </a:r>
              <a:r>
                <a:rPr lang="en-US" sz="14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i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giải</a:t>
              </a:r>
              <a:r>
                <a:rPr lang="en-US" sz="14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i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</a:t>
              </a:r>
              <a:r>
                <a:rPr lang="en-US" sz="14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i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đường</a:t>
              </a:r>
              <a:r>
                <a:rPr lang="en-US" sz="14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i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đi</a:t>
              </a:r>
              <a:r>
                <a:rPr lang="en-US" sz="14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9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4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 i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màu</a:t>
              </a:r>
              <a:r>
                <a:rPr lang="en-US" sz="14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i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tím</a:t>
              </a:r>
              <a:r>
                <a:rPr lang="en-US" sz="14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400" i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trong</a:t>
              </a:r>
              <a:r>
                <a:rPr lang="en-US" sz="14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i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mê</a:t>
              </a:r>
              <a:r>
                <a:rPr lang="en-US" sz="14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i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cung</a:t>
              </a:r>
              <a:endParaRPr lang="en-US" sz="9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4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, </a:t>
            </a:r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áp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endParaRPr lang="en-US" b="1" dirty="0"/>
          </a:p>
          <a:p>
            <a:r>
              <a:rPr lang="en-US" b="1" i="1" dirty="0" err="1"/>
              <a:t>Thuật</a:t>
            </a:r>
            <a:r>
              <a:rPr lang="en-US" b="1" i="1" dirty="0"/>
              <a:t> </a:t>
            </a:r>
            <a:r>
              <a:rPr lang="en-US" b="1" i="1" dirty="0" err="1"/>
              <a:t>toán</a:t>
            </a:r>
            <a:r>
              <a:rPr lang="en-US" b="1" i="1" dirty="0"/>
              <a:t> </a:t>
            </a:r>
            <a:r>
              <a:rPr lang="en-US" b="1" i="1" dirty="0" err="1"/>
              <a:t>tìm</a:t>
            </a:r>
            <a:r>
              <a:rPr lang="en-US" b="1" i="1" dirty="0"/>
              <a:t> </a:t>
            </a:r>
            <a:r>
              <a:rPr lang="en-US" b="1" i="1" dirty="0" err="1"/>
              <a:t>theo</a:t>
            </a:r>
            <a:r>
              <a:rPr lang="en-US" b="1" i="1" dirty="0"/>
              <a:t> </a:t>
            </a:r>
            <a:r>
              <a:rPr lang="en-US" b="1" i="1" dirty="0" err="1"/>
              <a:t>Dijikstra</a:t>
            </a:r>
            <a:endParaRPr lang="en-US" b="1" i="1" dirty="0"/>
          </a:p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.</a:t>
            </a:r>
          </a:p>
          <a:p>
            <a:r>
              <a:rPr lang="en-US" b="1" i="1" dirty="0" err="1"/>
              <a:t>Thuật</a:t>
            </a:r>
            <a:r>
              <a:rPr lang="en-US" b="1" i="1" dirty="0"/>
              <a:t> </a:t>
            </a:r>
            <a:r>
              <a:rPr lang="en-US" b="1" i="1" dirty="0" err="1"/>
              <a:t>toán</a:t>
            </a:r>
            <a:r>
              <a:rPr lang="en-US" b="1" i="1" dirty="0"/>
              <a:t> A*</a:t>
            </a:r>
          </a:p>
          <a:p>
            <a:r>
              <a:rPr lang="en-US" dirty="0"/>
              <a:t>A*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hay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Heuristic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C3D452222F5943B90F4EE72E4AC2A6" ma:contentTypeVersion="4" ma:contentTypeDescription="Create a new document." ma:contentTypeScope="" ma:versionID="22b6fa203db7d905271d952d89cf27f7">
  <xsd:schema xmlns:xsd="http://www.w3.org/2001/XMLSchema" xmlns:xs="http://www.w3.org/2001/XMLSchema" xmlns:p="http://schemas.microsoft.com/office/2006/metadata/properties" xmlns:ns2="2d721117-0c01-491d-a51d-93b62a6970c4" targetNamespace="http://schemas.microsoft.com/office/2006/metadata/properties" ma:root="true" ma:fieldsID="97317862c335a16a713ae51a08eb9730" ns2:_="">
    <xsd:import namespace="2d721117-0c01-491d-a51d-93b62a6970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721117-0c01-491d-a51d-93b62a6970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7AA62E-C5B0-4F66-8ED3-D05BEBEE6CD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11A9565-52E7-4A88-85B1-43E392943D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29EDEF-5279-4FC2-A9C5-93DD716532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721117-0c01-491d-a51d-93b62a6970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1156</Words>
  <Application>Microsoft Office PowerPoint</Application>
  <PresentationFormat>On-screen Show (4:3)</PresentationFormat>
  <Paragraphs>126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Lato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Nội dung</vt:lpstr>
      <vt:lpstr>1. Phân công công việc</vt:lpstr>
      <vt:lpstr>2. Giới thiệu mô tả bài toán</vt:lpstr>
      <vt:lpstr>2. Giới thiệu mô tả bài toán</vt:lpstr>
      <vt:lpstr>2. Giới thiệu mô tả bài toán</vt:lpstr>
      <vt:lpstr>3. Phương pháp áp dụng </vt:lpstr>
      <vt:lpstr>3. Phương pháp áp dụng </vt:lpstr>
      <vt:lpstr>4.Vấn đề gặp phải và khắc phục</vt:lpstr>
      <vt:lpstr>4.Vấn đề gặp phải và khắc phục</vt:lpstr>
      <vt:lpstr>4.Vấn đề gặp phải và khắc phục</vt:lpstr>
      <vt:lpstr>4.Vấn đề gặp phải và khắc phục</vt:lpstr>
      <vt:lpstr>5. Thuật toán cải thiện</vt:lpstr>
      <vt:lpstr>5. Thuật toán cải thiện</vt:lpstr>
      <vt:lpstr>5. Thuật toán cải thiện</vt:lpstr>
      <vt:lpstr>5. Thuật toán cải thiện</vt:lpstr>
      <vt:lpstr>5. Thuật toán cải thiện</vt:lpstr>
      <vt:lpstr>6. Hướng phát triển </vt:lpstr>
      <vt:lpstr>Gói phần mềm dữ liệu có sẵn của người khác được sử dụng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Dang.BD200147@sis.hust.edu.vn</cp:lastModifiedBy>
  <cp:revision>32</cp:revision>
  <dcterms:created xsi:type="dcterms:W3CDTF">2021-05-28T04:32:29Z</dcterms:created>
  <dcterms:modified xsi:type="dcterms:W3CDTF">2023-03-13T04:16:36Z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0x0101004BC3D452222F5943B90F4EE72E4AC2A6</vt:lpwstr>
  </property>
</Properties>
</file>