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5"/>
  </p:notesMasterIdLst>
  <p:sldIdLst>
    <p:sldId id="256" r:id="rId3"/>
    <p:sldId id="274" r:id="rId4"/>
    <p:sldId id="281" r:id="rId5"/>
    <p:sldId id="272" r:id="rId6"/>
    <p:sldId id="280" r:id="rId7"/>
    <p:sldId id="258" r:id="rId8"/>
    <p:sldId id="259" r:id="rId9"/>
    <p:sldId id="260" r:id="rId10"/>
    <p:sldId id="261" r:id="rId11"/>
    <p:sldId id="275" r:id="rId12"/>
    <p:sldId id="276" r:id="rId13"/>
    <p:sldId id="277" r:id="rId14"/>
    <p:sldId id="270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B6"/>
    <a:srgbClr val="619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6D96-6A53-409E-A98B-85BBEDDBDDB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F516-5CD7-48AC-BD00-CC4B2598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D603AFD0-ACBA-4DD2-8731-0153E27DEE5C}" type="slidenum">
              <a:rPr lang="en-US" smtClean="0">
                <a:solidFill>
                  <a:srgbClr val="FFFFFF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</a:t>
            </a:fld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14297295-BFAC-46A9-858C-2D88EE670105}" type="slidenum">
              <a:rPr lang="en-US">
                <a:solidFill>
                  <a:srgbClr val="FFFFFF"/>
                </a:solidFill>
                <a:latin typeface="Arial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22</a:t>
            </a:fld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880B3D1-423A-4732-B2EB-54807CCE8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733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BA702FB-CC27-489B-BC14-10526E12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670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4ACE17-D7D0-477B-B98F-051224F5E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45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BC82A43-CA75-48EC-8E24-3A15ADB95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10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F18336-F585-47C2-BC72-688576D41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106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A21DF46-C675-432D-B190-A81C8DE34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8179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0966A87-F791-468B-A716-AC0B9F785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988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9C559FC-E919-4E29-84EF-AAE40E151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158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75B964-14C0-43F9-89AD-352532DBC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4947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FE2D91-AA1A-4F97-9C41-BB6D72133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3286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FA9250-00FC-4A98-B81D-AB1561831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596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2A2E96-2204-48AF-9A05-F3C9CE2B4305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8B78B4-111E-4F80-BC72-F7287B8151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400">
                <a:solidFill>
                  <a:srgbClr val="000000"/>
                </a:solidFill>
                <a:latin typeface="Times New Roman" pitchFamily="18" charset="0"/>
                <a:cs typeface="DejaVu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25194-61ED-4A6C-A25B-024E882C1D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1600200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Họ và tên: Bùi Hải Đăng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Lớp : K62A4 Máy tính &amp; KHTT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Công ty: Aimesoft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BÁO CÁO THỰC TẬP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Môn : Đồ án phầm mềm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82" y="2895600"/>
            <a:ext cx="202844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2. Xử lý dữ liệu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Import dữ liệu vào Python sử dụng thư viện Pandas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Loại bỏ các ký tự đặc biệt : !@#$%^&amp;*,...; số và khoảng trắng trong câu bình luận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Chuyển tất cả dữ liệu về chữ thường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61" y="3810000"/>
            <a:ext cx="5454639" cy="2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314" y="762000"/>
            <a:ext cx="7772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2. Xử lý dữ liệu </a:t>
            </a:r>
          </a:p>
          <a:p>
            <a:pPr>
              <a:buClrTx/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Import dữ liệu vào Python sử dụng thư viện Pandas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Loại bỏ các ký tự đặc biệt : !@#$%^&amp;*,...; số và khoảng trắng trong câu bình luận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Chuyển tất cả dữ liệu về chữ thường.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Chuẩn hóa các từ viết tắt như : </a:t>
            </a:r>
          </a:p>
          <a:p>
            <a:pPr marL="0" indent="0">
              <a:buClrTx/>
              <a:buNone/>
            </a:pPr>
            <a:r>
              <a:rPr lang="en-US" dirty="0" smtClean="0"/>
              <a:t>- “</a:t>
            </a:r>
            <a:r>
              <a:rPr lang="en-US" b="1" dirty="0"/>
              <a:t>đk, đc, dc, dk</a:t>
            </a:r>
            <a:r>
              <a:rPr lang="en-US" dirty="0" smtClean="0"/>
              <a:t>” hay “</a:t>
            </a:r>
            <a:r>
              <a:rPr lang="en-US" b="1" dirty="0"/>
              <a:t>k, ko, </a:t>
            </a:r>
            <a:r>
              <a:rPr lang="en-US" b="1" dirty="0" smtClean="0"/>
              <a:t>hok</a:t>
            </a:r>
            <a:r>
              <a:rPr lang="en-US" dirty="0" smtClean="0"/>
              <a:t>”, “</a:t>
            </a:r>
            <a:r>
              <a:rPr lang="en-US" b="1" dirty="0" smtClean="0"/>
              <a:t>vs</a:t>
            </a:r>
            <a:r>
              <a:rPr lang="en-US" dirty="0" smtClean="0"/>
              <a:t>” thành từ chuẩn : “</a:t>
            </a:r>
            <a:r>
              <a:rPr lang="en-US" b="1" dirty="0" smtClean="0"/>
              <a:t>được</a:t>
            </a:r>
            <a:r>
              <a:rPr lang="en-US" dirty="0" smtClean="0"/>
              <a:t>”, “</a:t>
            </a:r>
            <a:r>
              <a:rPr lang="en-US" b="1" dirty="0" smtClean="0"/>
              <a:t>không</a:t>
            </a:r>
            <a:r>
              <a:rPr lang="en-US" dirty="0" smtClean="0"/>
              <a:t>”, “</a:t>
            </a:r>
            <a:r>
              <a:rPr lang="en-US" b="1" dirty="0" smtClean="0"/>
              <a:t>với</a:t>
            </a:r>
            <a:r>
              <a:rPr lang="en-US" dirty="0" smtClean="0"/>
              <a:t>”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1"/>
            <a:ext cx="6934200" cy="27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 Xử lý dữ </a:t>
            </a:r>
            <a:r>
              <a:rPr lang="en-US" dirty="0" smtClean="0">
                <a:solidFill>
                  <a:schemeClr val="accent1"/>
                </a:solidFill>
              </a:rPr>
              <a:t>liệu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Phân đoạn từ (</a:t>
            </a:r>
            <a:r>
              <a:rPr lang="en-US" dirty="0"/>
              <a:t>Word </a:t>
            </a:r>
            <a:r>
              <a:rPr lang="en-US" dirty="0" smtClean="0"/>
              <a:t>Segmentation)</a:t>
            </a:r>
          </a:p>
          <a:p>
            <a:pPr marL="0" indent="0">
              <a:buClrTx/>
              <a:buNone/>
            </a:pPr>
            <a:r>
              <a:rPr lang="en-US" dirty="0"/>
              <a:t>S</a:t>
            </a:r>
            <a:r>
              <a:rPr lang="en-US" dirty="0" smtClean="0"/>
              <a:t>ử </a:t>
            </a:r>
            <a:r>
              <a:rPr lang="en-US" dirty="0"/>
              <a:t>dụng </a:t>
            </a:r>
            <a:r>
              <a:rPr lang="en-US" b="1" i="1" dirty="0" smtClean="0"/>
              <a:t>word_tokenize </a:t>
            </a:r>
            <a:r>
              <a:rPr lang="en-US" dirty="0" smtClean="0"/>
              <a:t>của thư </a:t>
            </a:r>
            <a:r>
              <a:rPr lang="en-US" dirty="0"/>
              <a:t>viện </a:t>
            </a:r>
            <a:r>
              <a:rPr lang="en-US" b="1" i="1" dirty="0" smtClean="0"/>
              <a:t>underthesea</a:t>
            </a:r>
            <a:r>
              <a:rPr lang="en-US" dirty="0" smtClean="0"/>
              <a:t> </a:t>
            </a:r>
          </a:p>
          <a:p>
            <a:pPr marL="0" indent="0">
              <a:buClrTx/>
              <a:buNone/>
            </a:pPr>
            <a:r>
              <a:rPr lang="en-US" i="1" u="sng" dirty="0" smtClean="0"/>
              <a:t>VD: </a:t>
            </a: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ClrTx/>
              <a:buNone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Cảm giác cầm khá rẻ tiền” </a:t>
            </a:r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“Cảm giác”,”cầm”,”khá”,”rẻ tiền”</a:t>
            </a:r>
          </a:p>
          <a:p>
            <a:pPr marL="0" indent="0">
              <a:buClr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962400"/>
            <a:ext cx="4876800" cy="19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 Xử lý dữ </a:t>
            </a:r>
            <a:r>
              <a:rPr lang="en-US" dirty="0" smtClean="0">
                <a:solidFill>
                  <a:schemeClr val="accent1"/>
                </a:solidFill>
              </a:rPr>
              <a:t>liệu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Phân đoạn từ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Word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Segmentation)</a:t>
            </a:r>
          </a:p>
          <a:p>
            <a:pPr marL="0" indent="0">
              <a:buClrTx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ử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dụng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word_tokenize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của thư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viện </a:t>
            </a: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underthesea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Loại </a:t>
            </a:r>
            <a:r>
              <a:rPr lang="en-US" dirty="0"/>
              <a:t>bỏ </a:t>
            </a:r>
            <a:r>
              <a:rPr lang="en-US" b="1" i="1" dirty="0"/>
              <a:t>Stop Words </a:t>
            </a:r>
            <a:r>
              <a:rPr lang="en-US" dirty="0"/>
              <a:t>như: </a:t>
            </a:r>
            <a:r>
              <a:rPr lang="en-US" dirty="0" smtClean="0"/>
              <a:t>“</a:t>
            </a:r>
            <a:r>
              <a:rPr lang="en-US" b="1" dirty="0" smtClean="0"/>
              <a:t>thì</a:t>
            </a:r>
            <a:r>
              <a:rPr lang="en-US" b="1" dirty="0"/>
              <a:t>, để, này, cũng, bởi, chưa, cùng, đã, </a:t>
            </a:r>
            <a:r>
              <a:rPr lang="en-US" b="1" dirty="0" smtClean="0"/>
              <a:t>đang, ...”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4191000"/>
            <a:ext cx="777348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accent1"/>
                </a:solidFill>
              </a:rPr>
              <a:t>2. Xử lý dữ liệu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Kết quả đạt được so với dữ liệu ban đầu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399"/>
            <a:ext cx="8534400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3. Xây dựng model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Dữ liệu sẽ được chia thành 2 bộ: Test và Train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Train_X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Test_X, Train_Y, Test_Y = model_selection.train_test_split(Corpus[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'Comments'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],Corpus[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'Label'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accent1"/>
                </a:solidFill>
              </a:rPr>
              <a:t>3. Xây dựng model 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Dữ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liệu sẽ được chia thành 2 bộ là : Test và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Train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Vector hóa từ (Word Vectorization):</a:t>
            </a:r>
          </a:p>
          <a:p>
            <a:pPr marL="0" indent="0">
              <a:buNone/>
            </a:pPr>
            <a:r>
              <a:rPr lang="en-US" dirty="0" smtClean="0"/>
              <a:t>Sử </a:t>
            </a:r>
            <a:r>
              <a:rPr lang="en-US" dirty="0"/>
              <a:t>dụng phương thức </a:t>
            </a:r>
            <a:r>
              <a:rPr lang="en-US" b="1" i="1" u="sng" dirty="0"/>
              <a:t>TF-IDF </a:t>
            </a:r>
            <a:r>
              <a:rPr lang="en-US" dirty="0"/>
              <a:t>để vector hóa từ</a:t>
            </a:r>
          </a:p>
          <a:p>
            <a:pPr marL="0" indent="0">
              <a:buNone/>
            </a:pPr>
            <a:r>
              <a:rPr lang="en-US" dirty="0" smtClean="0"/>
              <a:t>* Bộ từ điển được học từ dữ liệu 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Print(Tfidf_vect.vocabulary_)</a:t>
            </a:r>
          </a:p>
          <a:p>
            <a:pPr marL="0" indent="0">
              <a:buNone/>
            </a:pP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vi-VN" sz="2000" dirty="0">
                <a:latin typeface="Courier New" pitchFamily="49" charset="0"/>
                <a:cs typeface="Courier New" pitchFamily="49" charset="0"/>
              </a:rPr>
              <a:t>'vỏ': 1758, 'nhựa': 1060, 'chíp': 170, 'tàu': 1601, 'cam': 119, 'cùi': 260, 'màn': 843, 'rỗ': 1292, 'micro': 816, 'usb': 1689, 'đúng': 1912, 'ảo': 1989, 'tưởng': 1637</a:t>
            </a:r>
            <a:r>
              <a:rPr lang="vi-VN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8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Xây dựng model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Dữ liệu đã được vector hóa: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(0, 134)	0.4704786153091223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186)	0.38733870146827654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778)	0.45061283210267533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834)	0.1612977138347135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951)	0.23484709715831104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1040)	0.2748320753945878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1308)	0.2708850214537861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1394)	0.23484709715831104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0, 1521)	0.31147442056743146</a:t>
            </a:r>
          </a:p>
          <a:p>
            <a:pPr marL="0" indent="0">
              <a:buNone/>
            </a:pPr>
            <a:r>
              <a:rPr lang="en-US" dirty="0"/>
              <a:t>  		</a:t>
            </a:r>
          </a:p>
        </p:txBody>
      </p:sp>
    </p:spTree>
    <p:extLst>
      <p:ext uri="{BB962C8B-B14F-4D97-AF65-F5344CB8AC3E}">
        <p14:creationId xmlns:p14="http://schemas.microsoft.com/office/powerpoint/2010/main" val="25193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Xây dựng model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Dữ liệu sẽ được chia thành 2 bộ là : Test và Train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 hóa từ (Word Vectorization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Sử dụng thuật toán SVM (Support Vector Machine)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SVM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svm.SVC(kernel=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'linear'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SVM.fit(Train_X_Tfidf,Train_Y)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predictions_SVM = SVM.predict(Test_X_Tfidf)</a:t>
            </a:r>
          </a:p>
        </p:txBody>
      </p:sp>
    </p:spTree>
    <p:extLst>
      <p:ext uri="{BB962C8B-B14F-4D97-AF65-F5344CB8AC3E}">
        <p14:creationId xmlns:p14="http://schemas.microsoft.com/office/powerpoint/2010/main" val="7024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 Xây dựng model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 smtClean="0"/>
              <a:t>Kết quả Test: </a:t>
            </a:r>
          </a:p>
          <a:p>
            <a:pPr>
              <a:buClrTx/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4451597" cy="25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762000" y="304800"/>
            <a:ext cx="7848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400" b="1" dirty="0" smtClean="0">
                <a:solidFill>
                  <a:schemeClr val="accent1"/>
                </a:solidFill>
                <a:latin typeface="Palatino Linotype" pitchFamily="18" charset="0"/>
              </a:rPr>
              <a:t>			NỘI DUNG</a:t>
            </a:r>
            <a:r>
              <a:rPr lang="en-US" sz="4400" b="1" dirty="0" smtClean="0">
                <a:solidFill>
                  <a:srgbClr val="FFFFFF"/>
                </a:solidFill>
                <a:latin typeface="Palatino Linotype" pitchFamily="18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latin typeface="Palatino Linotype" pitchFamily="18" charset="0"/>
              </a:rPr>
              <a:t>DUNG</a:t>
            </a:r>
            <a:endParaRPr lang="en-US" sz="4400" b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grpSp>
        <p:nvGrpSpPr>
          <p:cNvPr id="15363" name="Group 2"/>
          <p:cNvGrpSpPr>
            <a:grpSpLocks/>
          </p:cNvGrpSpPr>
          <p:nvPr/>
        </p:nvGrpSpPr>
        <p:grpSpPr bwMode="auto">
          <a:xfrm>
            <a:off x="1600200" y="1831749"/>
            <a:ext cx="760413" cy="663575"/>
            <a:chOff x="1152" y="1275"/>
            <a:chExt cx="479" cy="418"/>
          </a:xfrm>
        </p:grpSpPr>
        <p:sp>
          <p:nvSpPr>
            <p:cNvPr id="15397" name="AutoShape 3"/>
            <p:cNvSpPr>
              <a:spLocks noChangeArrowheads="1"/>
            </p:cNvSpPr>
            <p:nvPr/>
          </p:nvSpPr>
          <p:spPr bwMode="auto">
            <a:xfrm>
              <a:off x="1156" y="1282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8" name="AutoShape 4"/>
            <p:cNvSpPr>
              <a:spLocks noChangeArrowheads="1"/>
            </p:cNvSpPr>
            <p:nvPr/>
          </p:nvSpPr>
          <p:spPr bwMode="auto">
            <a:xfrm>
              <a:off x="1152" y="1275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9" name="AutoShape 5"/>
            <p:cNvSpPr>
              <a:spLocks noChangeArrowheads="1"/>
            </p:cNvSpPr>
            <p:nvPr/>
          </p:nvSpPr>
          <p:spPr bwMode="auto">
            <a:xfrm>
              <a:off x="1180" y="1300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1600200" y="2914876"/>
            <a:ext cx="760413" cy="663575"/>
            <a:chOff x="1152" y="1851"/>
            <a:chExt cx="479" cy="418"/>
          </a:xfrm>
        </p:grpSpPr>
        <p:sp>
          <p:nvSpPr>
            <p:cNvPr id="15394" name="AutoShape 7"/>
            <p:cNvSpPr>
              <a:spLocks noChangeArrowheads="1"/>
            </p:cNvSpPr>
            <p:nvPr/>
          </p:nvSpPr>
          <p:spPr bwMode="auto">
            <a:xfrm>
              <a:off x="1156" y="1858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5" name="AutoShape 8"/>
            <p:cNvSpPr>
              <a:spLocks noChangeArrowheads="1"/>
            </p:cNvSpPr>
            <p:nvPr/>
          </p:nvSpPr>
          <p:spPr bwMode="auto">
            <a:xfrm>
              <a:off x="1152" y="1851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6" name="AutoShape 9"/>
            <p:cNvSpPr>
              <a:spLocks noChangeArrowheads="1"/>
            </p:cNvSpPr>
            <p:nvPr/>
          </p:nvSpPr>
          <p:spPr bwMode="auto">
            <a:xfrm>
              <a:off x="1180" y="1876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009900"/>
                </a:gs>
                <a:gs pos="100000">
                  <a:srgbClr val="0047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365" name="Line 10"/>
          <p:cNvSpPr>
            <a:spLocks noChangeShapeType="1"/>
          </p:cNvSpPr>
          <p:nvPr/>
        </p:nvSpPr>
        <p:spPr bwMode="auto">
          <a:xfrm>
            <a:off x="2209800" y="2514600"/>
            <a:ext cx="59436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2438400" y="1930174"/>
            <a:ext cx="5715000" cy="463846"/>
          </a:xfrm>
          <a:prstGeom prst="rect">
            <a:avLst/>
          </a:prstGeom>
          <a:solidFill>
            <a:srgbClr val="F7A7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 PYTHON VÀ MỘT SỐ THƯ VIỆN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1762160" y="1930174"/>
            <a:ext cx="4222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strike="sngStrike" dirty="0" smtClean="0">
                <a:solidFill>
                  <a:srgbClr val="FFFFFF"/>
                </a:solidFill>
                <a:latin typeface="+mj-lt"/>
              </a:rPr>
              <a:t>II</a:t>
            </a:r>
            <a:endParaRPr lang="en-US" sz="2400" b="1" strike="sngStrike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2209800" y="3524476"/>
            <a:ext cx="59436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14"/>
          <p:cNvSpPr txBox="1">
            <a:spLocks noChangeArrowheads="1"/>
          </p:cNvSpPr>
          <p:nvPr/>
        </p:nvSpPr>
        <p:spPr bwMode="auto">
          <a:xfrm>
            <a:off x="2438400" y="2654526"/>
            <a:ext cx="5715000" cy="833178"/>
          </a:xfrm>
          <a:prstGeom prst="rect">
            <a:avLst/>
          </a:prstGeom>
          <a:solidFill>
            <a:srgbClr val="F7A7B6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XỬ LÝ BÀI TOÁN: PHÂN TÍCH BÌNH LUẬN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Text Box 15"/>
          <p:cNvSpPr txBox="1">
            <a:spLocks noChangeArrowheads="1"/>
          </p:cNvSpPr>
          <p:nvPr/>
        </p:nvSpPr>
        <p:spPr bwMode="auto">
          <a:xfrm>
            <a:off x="1702046" y="3013301"/>
            <a:ext cx="5424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III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5371" name="Group 16"/>
          <p:cNvGrpSpPr>
            <a:grpSpLocks/>
          </p:cNvGrpSpPr>
          <p:nvPr/>
        </p:nvGrpSpPr>
        <p:grpSpPr bwMode="auto">
          <a:xfrm>
            <a:off x="2667000" y="3807051"/>
            <a:ext cx="760413" cy="663575"/>
            <a:chOff x="1152" y="2413"/>
            <a:chExt cx="479" cy="418"/>
          </a:xfrm>
        </p:grpSpPr>
        <p:sp>
          <p:nvSpPr>
            <p:cNvPr id="15391" name="AutoShape 17"/>
            <p:cNvSpPr>
              <a:spLocks noChangeArrowheads="1"/>
            </p:cNvSpPr>
            <p:nvPr/>
          </p:nvSpPr>
          <p:spPr bwMode="auto">
            <a:xfrm>
              <a:off x="1156" y="2420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2" name="AutoShape 18"/>
            <p:cNvSpPr>
              <a:spLocks noChangeArrowheads="1"/>
            </p:cNvSpPr>
            <p:nvPr/>
          </p:nvSpPr>
          <p:spPr bwMode="auto">
            <a:xfrm>
              <a:off x="1152" y="2413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93" name="AutoShape 19"/>
            <p:cNvSpPr>
              <a:spLocks noChangeArrowheads="1"/>
            </p:cNvSpPr>
            <p:nvPr/>
          </p:nvSpPr>
          <p:spPr bwMode="auto">
            <a:xfrm>
              <a:off x="1180" y="2438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373" name="Line 24"/>
          <p:cNvSpPr>
            <a:spLocks noChangeShapeType="1"/>
          </p:cNvSpPr>
          <p:nvPr/>
        </p:nvSpPr>
        <p:spPr bwMode="auto">
          <a:xfrm>
            <a:off x="3316286" y="4416651"/>
            <a:ext cx="4837113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25"/>
          <p:cNvSpPr txBox="1">
            <a:spLocks noChangeArrowheads="1"/>
          </p:cNvSpPr>
          <p:nvPr/>
        </p:nvSpPr>
        <p:spPr bwMode="auto">
          <a:xfrm>
            <a:off x="3505200" y="4592864"/>
            <a:ext cx="46482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XỬ LÝ DỮ LIỆU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5" name="Text Box 26"/>
          <p:cNvSpPr txBox="1">
            <a:spLocks noChangeArrowheads="1"/>
          </p:cNvSpPr>
          <p:nvPr/>
        </p:nvSpPr>
        <p:spPr bwMode="auto">
          <a:xfrm>
            <a:off x="2911126" y="3905476"/>
            <a:ext cx="3372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76" name="Line 27"/>
          <p:cNvSpPr>
            <a:spLocks noChangeShapeType="1"/>
          </p:cNvSpPr>
          <p:nvPr/>
        </p:nvSpPr>
        <p:spPr bwMode="auto">
          <a:xfrm>
            <a:off x="3276600" y="5146901"/>
            <a:ext cx="48768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8"/>
          <p:cNvSpPr txBox="1">
            <a:spLocks noChangeArrowheads="1"/>
          </p:cNvSpPr>
          <p:nvPr/>
        </p:nvSpPr>
        <p:spPr bwMode="auto">
          <a:xfrm>
            <a:off x="3544887" y="3862614"/>
            <a:ext cx="4608513" cy="463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CHUẨN BỊ DỮ LIỆU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8" name="Text Box 29"/>
          <p:cNvSpPr txBox="1">
            <a:spLocks noChangeArrowheads="1"/>
          </p:cNvSpPr>
          <p:nvPr/>
        </p:nvSpPr>
        <p:spPr bwMode="auto">
          <a:xfrm>
            <a:off x="2865438" y="4635726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379" name="Text Box 30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381" name="Group 2"/>
          <p:cNvGrpSpPr>
            <a:grpSpLocks/>
          </p:cNvGrpSpPr>
          <p:nvPr/>
        </p:nvGrpSpPr>
        <p:grpSpPr bwMode="auto">
          <a:xfrm>
            <a:off x="2667000" y="5277076"/>
            <a:ext cx="760413" cy="663575"/>
            <a:chOff x="1152" y="1275"/>
            <a:chExt cx="479" cy="418"/>
          </a:xfrm>
        </p:grpSpPr>
        <p:sp>
          <p:nvSpPr>
            <p:cNvPr id="15385" name="AutoShape 3"/>
            <p:cNvSpPr>
              <a:spLocks noChangeArrowheads="1"/>
            </p:cNvSpPr>
            <p:nvPr/>
          </p:nvSpPr>
          <p:spPr bwMode="auto">
            <a:xfrm>
              <a:off x="1156" y="1282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86" name="AutoShape 4"/>
            <p:cNvSpPr>
              <a:spLocks noChangeArrowheads="1"/>
            </p:cNvSpPr>
            <p:nvPr/>
          </p:nvSpPr>
          <p:spPr bwMode="auto">
            <a:xfrm>
              <a:off x="1152" y="1275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87" name="AutoShape 5"/>
            <p:cNvSpPr>
              <a:spLocks noChangeArrowheads="1"/>
            </p:cNvSpPr>
            <p:nvPr/>
          </p:nvSpPr>
          <p:spPr bwMode="auto">
            <a:xfrm>
              <a:off x="1180" y="1300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382" name="Line 10"/>
          <p:cNvSpPr>
            <a:spLocks noChangeShapeType="1"/>
          </p:cNvSpPr>
          <p:nvPr/>
        </p:nvSpPr>
        <p:spPr bwMode="auto">
          <a:xfrm>
            <a:off x="3276600" y="5886676"/>
            <a:ext cx="48768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Text Box 11"/>
          <p:cNvSpPr txBox="1">
            <a:spLocks noChangeArrowheads="1"/>
          </p:cNvSpPr>
          <p:nvPr/>
        </p:nvSpPr>
        <p:spPr bwMode="auto">
          <a:xfrm>
            <a:off x="3505200" y="5310414"/>
            <a:ext cx="46482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XÂY DỰNG MODEL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4" name="Text Box 12"/>
          <p:cNvSpPr txBox="1">
            <a:spLocks noChangeArrowheads="1"/>
          </p:cNvSpPr>
          <p:nvPr/>
        </p:nvSpPr>
        <p:spPr bwMode="auto">
          <a:xfrm>
            <a:off x="2865438" y="5375501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3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667000" y="6042025"/>
            <a:ext cx="760413" cy="663575"/>
            <a:chOff x="1152" y="1275"/>
            <a:chExt cx="479" cy="418"/>
          </a:xfrm>
        </p:grpSpPr>
        <p:sp>
          <p:nvSpPr>
            <p:cNvPr id="41" name="AutoShape 3"/>
            <p:cNvSpPr>
              <a:spLocks noChangeArrowheads="1"/>
            </p:cNvSpPr>
            <p:nvPr/>
          </p:nvSpPr>
          <p:spPr bwMode="auto">
            <a:xfrm>
              <a:off x="1156" y="1282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1152" y="1275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AutoShape 5"/>
            <p:cNvSpPr>
              <a:spLocks noChangeArrowheads="1"/>
            </p:cNvSpPr>
            <p:nvPr/>
          </p:nvSpPr>
          <p:spPr bwMode="auto">
            <a:xfrm>
              <a:off x="1180" y="1300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276600" y="6651625"/>
            <a:ext cx="48768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505200" y="6075363"/>
            <a:ext cx="46482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 TRÊN WEB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2865438" y="6140450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4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2653392" y="4504644"/>
            <a:ext cx="760413" cy="663575"/>
            <a:chOff x="1152" y="2413"/>
            <a:chExt cx="479" cy="418"/>
          </a:xfrm>
        </p:grpSpPr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1156" y="2420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AutoShape 18"/>
            <p:cNvSpPr>
              <a:spLocks noChangeArrowheads="1"/>
            </p:cNvSpPr>
            <p:nvPr/>
          </p:nvSpPr>
          <p:spPr bwMode="auto">
            <a:xfrm>
              <a:off x="1152" y="2413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AutoShape 19"/>
            <p:cNvSpPr>
              <a:spLocks noChangeArrowheads="1"/>
            </p:cNvSpPr>
            <p:nvPr/>
          </p:nvSpPr>
          <p:spPr bwMode="auto">
            <a:xfrm>
              <a:off x="1180" y="2438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2870200" y="4612594"/>
            <a:ext cx="349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2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1600200" y="1143000"/>
            <a:ext cx="760413" cy="663575"/>
            <a:chOff x="1152" y="1275"/>
            <a:chExt cx="479" cy="418"/>
          </a:xfrm>
        </p:grpSpPr>
        <p:sp>
          <p:nvSpPr>
            <p:cNvPr id="53" name="AutoShape 3"/>
            <p:cNvSpPr>
              <a:spLocks noChangeArrowheads="1"/>
            </p:cNvSpPr>
            <p:nvPr/>
          </p:nvSpPr>
          <p:spPr bwMode="auto">
            <a:xfrm>
              <a:off x="1156" y="1282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1152" y="1275"/>
              <a:ext cx="476" cy="412"/>
            </a:xfrm>
            <a:prstGeom prst="hexagon">
              <a:avLst>
                <a:gd name="adj" fmla="val 28883"/>
                <a:gd name="vf" fmla="val 115470"/>
              </a:avLst>
            </a:prstGeom>
            <a:gradFill rotWithShape="0">
              <a:gsLst>
                <a:gs pos="0">
                  <a:srgbClr val="E6E6E6"/>
                </a:gs>
                <a:gs pos="100000">
                  <a:srgbClr val="E6E6E6"/>
                </a:gs>
              </a:gsLst>
              <a:lin ang="2700000" scaled="1"/>
            </a:gradFill>
            <a:ln w="936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AutoShape 5"/>
            <p:cNvSpPr>
              <a:spLocks noChangeArrowheads="1"/>
            </p:cNvSpPr>
            <p:nvPr/>
          </p:nvSpPr>
          <p:spPr bwMode="auto">
            <a:xfrm>
              <a:off x="1180" y="1300"/>
              <a:ext cx="418" cy="362"/>
            </a:xfrm>
            <a:prstGeom prst="hexagon">
              <a:avLst>
                <a:gd name="adj" fmla="val 28862"/>
                <a:gd name="vf" fmla="val 115470"/>
              </a:avLst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2700000" scaled="1"/>
            </a:gradFill>
            <a:ln w="936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2209800" y="1825851"/>
            <a:ext cx="5943600" cy="0"/>
          </a:xfrm>
          <a:prstGeom prst="line">
            <a:avLst/>
          </a:prstGeom>
          <a:noFill/>
          <a:ln w="25560">
            <a:solidFill>
              <a:srgbClr val="006666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2438400" y="1241425"/>
            <a:ext cx="5715000" cy="463846"/>
          </a:xfrm>
          <a:prstGeom prst="rect">
            <a:avLst/>
          </a:prstGeom>
          <a:solidFill>
            <a:srgbClr val="F7A7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GIỚI THIỆU CÔNG TY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822272" y="1241425"/>
            <a:ext cx="30198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b="1" strike="sngStrike" dirty="0">
                <a:solidFill>
                  <a:srgbClr val="FFFFFF"/>
                </a:solidFill>
                <a:latin typeface="+mj-lt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249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4102" grpId="0" animBg="1"/>
      <p:bldP spid="15367" grpId="0"/>
      <p:bldP spid="15368" grpId="0" animBg="1"/>
      <p:bldP spid="4105" grpId="0" animBg="1"/>
      <p:bldP spid="15370" grpId="0"/>
      <p:bldP spid="15373" grpId="0" animBg="1"/>
      <p:bldP spid="4110" grpId="0" animBg="1"/>
      <p:bldP spid="15375" grpId="0"/>
      <p:bldP spid="15376" grpId="0" animBg="1"/>
      <p:bldP spid="4113" grpId="0" animBg="1"/>
      <p:bldP spid="15378" grpId="0"/>
      <p:bldP spid="15382" grpId="0" animBg="1"/>
      <p:bldP spid="4119" grpId="0" animBg="1"/>
      <p:bldP spid="15384" grpId="0"/>
      <p:bldP spid="44" grpId="0" animBg="1"/>
      <p:bldP spid="45" grpId="0" animBg="1"/>
      <p:bldP spid="46" grpId="0"/>
      <p:bldP spid="51" grpId="0"/>
      <p:bldP spid="56" grpId="0" animBg="1"/>
      <p:bldP spid="57" grpId="0" animBg="1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r>
              <a:rPr lang="en-US" dirty="0">
                <a:solidFill>
                  <a:srgbClr val="C00000"/>
                </a:solidFill>
              </a:rPr>
              <a:t>Deploy trên </a:t>
            </a:r>
            <a:r>
              <a:rPr lang="en-US" dirty="0" smtClean="0">
                <a:solidFill>
                  <a:srgbClr val="C00000"/>
                </a:solidFill>
              </a:rPr>
              <a:t>Web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Sử dụng thư viện Flask </a:t>
            </a:r>
            <a:r>
              <a:rPr lang="en-US" dirty="0"/>
              <a:t>	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399"/>
            <a:ext cx="4171950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124200"/>
            <a:ext cx="29802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4. Deploy trên Web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Sử dụng HTML và JavaScript để tạo giao diện Web đơn giản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797629"/>
            <a:ext cx="8001001" cy="38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733800" y="2362200"/>
            <a:ext cx="214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089525" y="3008313"/>
            <a:ext cx="108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 rot="635559">
            <a:off x="1686860" y="2278738"/>
            <a:ext cx="5809849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b="1" dirty="0" smtClean="0">
                <a:solidFill>
                  <a:srgbClr val="0000CC"/>
                </a:solidFill>
                <a:latin typeface="Palatino Linotype" pitchFamily="18" charset="0"/>
                <a:cs typeface="Times New Roman" pitchFamily="18" charset="0"/>
              </a:rPr>
              <a:t>Cảm ơn sự lắng nghe của thầy, cô và các bạn!</a:t>
            </a:r>
          </a:p>
        </p:txBody>
      </p:sp>
    </p:spTree>
    <p:extLst>
      <p:ext uri="{BB962C8B-B14F-4D97-AF65-F5344CB8AC3E}">
        <p14:creationId xmlns:p14="http://schemas.microsoft.com/office/powerpoint/2010/main" val="9700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I. Giới thiệu công ty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186543"/>
            <a:ext cx="77724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vi-VN" dirty="0"/>
              <a:t>Aimesoft là công ty chuyên nghiên cứu và phát triển các phần mềm Trí tuệ nhân tạo, Xử lý ảnh, Phân tích dữ liệu, Xử lý ngôn ngữ tự </a:t>
            </a:r>
            <a:r>
              <a:rPr lang="vi-VN" dirty="0" smtClean="0"/>
              <a:t>nhiên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Địa chỉ: </a:t>
            </a:r>
            <a:r>
              <a:rPr lang="en-US" dirty="0"/>
              <a:t>Tầng 3, toà nhà Hoàng Ngọc, số 4 ngõ 82 phố Dịch Vọng Hậu, quận Cầu Giấy, Hà Nội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3657600" cy="251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29" y="4027544"/>
            <a:ext cx="4259814" cy="20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II. Học Python và một số thư viện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Học Python Cơ bản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IDE: PyCharm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Học cú pháp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Class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Cấu trúc dữ liệu và giải thuật</a:t>
            </a:r>
          </a:p>
        </p:txBody>
      </p:sp>
    </p:spTree>
    <p:extLst>
      <p:ext uri="{BB962C8B-B14F-4D97-AF65-F5344CB8AC3E}">
        <p14:creationId xmlns:p14="http://schemas.microsoft.com/office/powerpoint/2010/main" val="2577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Học Python Cơ bản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Tìm </a:t>
            </a:r>
            <a:r>
              <a:rPr lang="en-US" dirty="0"/>
              <a:t>hiểu </a:t>
            </a:r>
            <a:r>
              <a:rPr lang="en-US" b="1" dirty="0"/>
              <a:t>một số thư viện</a:t>
            </a:r>
            <a:r>
              <a:rPr lang="en-US" dirty="0"/>
              <a:t> để áp dụng cho bài toán Phân tích bình luận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270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II. Học Python và một số thư viện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gray">
          <a:xfrm>
            <a:off x="4346575" y="4724400"/>
            <a:ext cx="85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Arial" charset="0"/>
              </a:rPr>
              <a:t>CDA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649412" y="4495800"/>
            <a:ext cx="138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en-US" sz="2400" b="1" dirty="0" smtClean="0">
                <a:latin typeface="Palatino Linotype" pitchFamily="18" charset="0"/>
              </a:rPr>
              <a:t>Numpy</a:t>
            </a:r>
            <a:endParaRPr lang="en-US" sz="2400" b="1" dirty="0">
              <a:solidFill>
                <a:srgbClr val="001D3A"/>
              </a:solidFill>
              <a:latin typeface="Palatino Linotype" pitchFamily="18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756150" y="3559175"/>
            <a:ext cx="1571625" cy="24606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55962" y="44958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Palatino Linotype" pitchFamily="18" charset="0"/>
              </a:rPr>
              <a:t>Gensim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76800" y="4495800"/>
            <a:ext cx="132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Palatino Linotype" pitchFamily="18" charset="0"/>
              </a:rPr>
              <a:t>Sklearn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155950" y="3535363"/>
            <a:ext cx="1571625" cy="24606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1555750" y="3559175"/>
            <a:ext cx="1571625" cy="24606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327775" y="3535363"/>
            <a:ext cx="1571625" cy="24606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03975" y="4491335"/>
            <a:ext cx="1520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Palatino Linotype" pitchFamily="18" charset="0"/>
              </a:rPr>
              <a:t>Pandas</a:t>
            </a:r>
            <a:endParaRPr lang="en-US" sz="24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III. Xử lý bài toán: Phân tích bình luận 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Sentiment Analysis System: Là hệ thống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hân tích tình cảm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sử 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đến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xử lý ngôn ngữ tự nhiên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phân tích văn 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để xác định một cách có hệ thống trạng thái tình cảm và thông tin chủ quan.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124200"/>
            <a:ext cx="5143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2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1. Chuẩn bị dữ liệu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 thập các bình luận của người dùng về sản phẩm trên các Website: thegioididong.com, fptshop.com.vn,....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76600"/>
            <a:ext cx="540512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5334000" cy="31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1. Chuẩn bị dữ liệu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Lưu trữ dữ liệu: Lưu các câu bình luận vào file Excel và gán mác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5" y="2667000"/>
            <a:ext cx="8439830" cy="376591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Các bước tiến hành: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2. Xử lý dữ liệu 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Import dữ liệu vào Python sử dụng thư viện Pandas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7892921" cy="8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2017</TotalTime>
  <Words>843</Words>
  <Application>Microsoft Office PowerPoint</Application>
  <PresentationFormat>On-screen Show (4:3)</PresentationFormat>
  <Paragraphs>129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Equity</vt:lpstr>
      <vt:lpstr>2_Office Theme</vt:lpstr>
      <vt:lpstr>BÁO CÁO THỰC TẬP Môn : Đồ án phầm mềm</vt:lpstr>
      <vt:lpstr>PowerPoint Presentation</vt:lpstr>
      <vt:lpstr>PowerPoint Presentation</vt:lpstr>
      <vt:lpstr>II. Học Python và một số thư viện</vt:lpstr>
      <vt:lpstr>PowerPoint Presentation</vt:lpstr>
      <vt:lpstr>III. Xử lý bài toán: Phân tích bình luận 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Các bước tiến hành: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huy_ctn</dc:creator>
  <cp:lastModifiedBy>huy_ctn</cp:lastModifiedBy>
  <cp:revision>93</cp:revision>
  <dcterms:created xsi:type="dcterms:W3CDTF">2019-08-20T08:23:56Z</dcterms:created>
  <dcterms:modified xsi:type="dcterms:W3CDTF">2021-05-30T10:07:13Z</dcterms:modified>
</cp:coreProperties>
</file>