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 id="259" r:id="rId6"/>
    <p:sldId id="262" r:id="rId7"/>
    <p:sldId id="260"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miter/>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miter/>
          </a:ln>
        </p:spPr>
      </p:pic>
      <p:sp>
        <p:nvSpPr>
          <p:cNvPr id="1027" name="Rectangle 3"/>
          <p:cNvSpPr>
            <a:spLocks noGrp="1"/>
          </p:cNvSpPr>
          <p:nvPr>
            <p:ph type="title"/>
          </p:nvPr>
        </p:nvSpPr>
        <p:spPr>
          <a:xfrm>
            <a:off x="609600" y="190500"/>
            <a:ext cx="10972800" cy="582613"/>
          </a:xfrm>
          <a:prstGeom prst="rect">
            <a:avLst/>
          </a:prstGeom>
          <a:noFill/>
          <a:ln w="9525">
            <a:noFill/>
            <a:miter/>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miter/>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itchFamily="34" charset="0"/>
          <a:ea typeface="SimSun" pitchFamily="2" charset="-122"/>
        </a:defRPr>
      </a:lvl2pPr>
      <a:lvl3pPr algn="l" rtl="0" fontAlgn="base">
        <a:spcBef>
          <a:spcPct val="0"/>
        </a:spcBef>
        <a:spcAft>
          <a:spcPct val="0"/>
        </a:spcAft>
        <a:defRPr sz="3600">
          <a:solidFill>
            <a:schemeClr val="tx1"/>
          </a:solidFill>
          <a:latin typeface="Arial" pitchFamily="34" charset="0"/>
          <a:ea typeface="SimSun" pitchFamily="2" charset="-122"/>
        </a:defRPr>
      </a:lvl3pPr>
      <a:lvl4pPr algn="l" rtl="0" fontAlgn="base">
        <a:spcBef>
          <a:spcPct val="0"/>
        </a:spcBef>
        <a:spcAft>
          <a:spcPct val="0"/>
        </a:spcAft>
        <a:defRPr sz="3600">
          <a:solidFill>
            <a:schemeClr val="tx1"/>
          </a:solidFill>
          <a:latin typeface="Arial" pitchFamily="34" charset="0"/>
          <a:ea typeface="SimSun" pitchFamily="2" charset="-122"/>
        </a:defRPr>
      </a:lvl4pPr>
      <a:lvl5pPr algn="l" rtl="0" fontAlgn="base">
        <a:spcBef>
          <a:spcPct val="0"/>
        </a:spcBef>
        <a:spcAft>
          <a:spcPct val="0"/>
        </a:spcAft>
        <a:defRPr sz="3600">
          <a:solidFill>
            <a:schemeClr val="tx1"/>
          </a:solidFill>
          <a:latin typeface="Arial" pitchFamily="34" charset="0"/>
          <a:ea typeface="SimSun" pitchFamily="2" charset="-122"/>
        </a:defRPr>
      </a:lvl5pPr>
      <a:lvl6pPr marL="457200" algn="l" rtl="0" fontAlgn="base">
        <a:spcBef>
          <a:spcPct val="0"/>
        </a:spcBef>
        <a:spcAft>
          <a:spcPct val="0"/>
        </a:spcAft>
        <a:defRPr sz="3600">
          <a:solidFill>
            <a:schemeClr val="tx1"/>
          </a:solidFill>
          <a:latin typeface="Arial" pitchFamily="34" charset="0"/>
          <a:ea typeface="SimSun" pitchFamily="2" charset="-122"/>
        </a:defRPr>
      </a:lvl6pPr>
      <a:lvl7pPr marL="914400" algn="l" rtl="0" fontAlgn="base">
        <a:spcBef>
          <a:spcPct val="0"/>
        </a:spcBef>
        <a:spcAft>
          <a:spcPct val="0"/>
        </a:spcAft>
        <a:defRPr sz="3600">
          <a:solidFill>
            <a:schemeClr val="tx1"/>
          </a:solidFill>
          <a:latin typeface="Arial" pitchFamily="34" charset="0"/>
          <a:ea typeface="SimSun" pitchFamily="2" charset="-122"/>
        </a:defRPr>
      </a:lvl7pPr>
      <a:lvl8pPr marL="1371600" algn="l" rtl="0" fontAlgn="base">
        <a:spcBef>
          <a:spcPct val="0"/>
        </a:spcBef>
        <a:spcAft>
          <a:spcPct val="0"/>
        </a:spcAft>
        <a:defRPr sz="3600">
          <a:solidFill>
            <a:schemeClr val="tx1"/>
          </a:solidFill>
          <a:latin typeface="Arial" pitchFamily="34" charset="0"/>
          <a:ea typeface="SimSun" pitchFamily="2" charset="-122"/>
        </a:defRPr>
      </a:lvl8pPr>
      <a:lvl9pPr marL="1828800" algn="l" rtl="0" fontAlgn="base">
        <a:spcBef>
          <a:spcPct val="0"/>
        </a:spcBef>
        <a:spcAft>
          <a:spcPct val="0"/>
        </a:spcAft>
        <a:defRPr sz="3600">
          <a:solidFill>
            <a:schemeClr val="tx1"/>
          </a:solidFill>
          <a:latin typeface="Arial"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2393950" y="544195"/>
            <a:ext cx="7294880" cy="1320165"/>
          </a:xfrm>
        </p:spPr>
        <p:txBody>
          <a:bodyPr/>
          <a:p>
            <a:pPr algn="ctr"/>
            <a:r>
              <a:rPr lang="en-US" sz="6600" b="1">
                <a:latin typeface="Times New Roman" charset="0"/>
              </a:rPr>
              <a:t>Your College</a:t>
            </a:r>
            <a:endParaRPr lang="en-US" sz="6600" b="1">
              <a:latin typeface="Times New Roman" charset="0"/>
            </a:endParaRPr>
          </a:p>
        </p:txBody>
      </p:sp>
      <p:pic>
        <p:nvPicPr>
          <p:cNvPr id="4" name="Picture 3" descr="tải xuống"/>
          <p:cNvPicPr>
            <a:picLocks noChangeAspect="1"/>
          </p:cNvPicPr>
          <p:nvPr/>
        </p:nvPicPr>
        <p:blipFill>
          <a:blip r:embed="rId1"/>
          <a:stretch>
            <a:fillRect/>
          </a:stretch>
        </p:blipFill>
        <p:spPr>
          <a:xfrm>
            <a:off x="306070" y="102870"/>
            <a:ext cx="1615440" cy="1813560"/>
          </a:xfrm>
          <a:prstGeom prst="rect">
            <a:avLst/>
          </a:prstGeom>
        </p:spPr>
      </p:pic>
      <p:pic>
        <p:nvPicPr>
          <p:cNvPr id="5" name="Picture 4" descr="12182710_454540218065678_8542216698333658716_o"/>
          <p:cNvPicPr>
            <a:picLocks noChangeAspect="1"/>
          </p:cNvPicPr>
          <p:nvPr/>
        </p:nvPicPr>
        <p:blipFill>
          <a:blip r:embed="rId2"/>
          <a:stretch>
            <a:fillRect/>
          </a:stretch>
        </p:blipFill>
        <p:spPr>
          <a:xfrm>
            <a:off x="1346835" y="2008505"/>
            <a:ext cx="9425305" cy="4739005"/>
          </a:xfrm>
          <a:prstGeom prst="rect">
            <a:avLst/>
          </a:prstGeom>
        </p:spPr>
      </p:pic>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goodbye"/>
          <p:cNvPicPr>
            <a:picLocks noChangeAspect="1"/>
          </p:cNvPicPr>
          <p:nvPr>
            <p:ph sz="half" idx="1"/>
          </p:nvPr>
        </p:nvPicPr>
        <p:blipFill>
          <a:blip r:embed="rId1"/>
          <a:stretch>
            <a:fillRect/>
          </a:stretch>
        </p:blipFill>
        <p:spPr>
          <a:xfrm>
            <a:off x="-635" y="635"/>
            <a:ext cx="12198985" cy="6851650"/>
          </a:xfrm>
          <a:prstGeom prst="rect">
            <a:avLst/>
          </a:prstGeom>
        </p:spPr>
      </p:pic>
    </p:spTree>
  </p:cSld>
  <p:clrMapOvr>
    <a:masterClrMapping/>
  </p:clrMapOvr>
  <p:transition>
    <p:split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ClrTx/>
              <a:buFont typeface="Wingdings" charset="0"/>
              <a:buNone/>
            </a:pPr>
            <a:r>
              <a:rPr lang="en-US">
                <a:latin typeface="Times New Roman" charset="0"/>
              </a:rPr>
              <a:t> About me:</a:t>
            </a:r>
            <a:endParaRPr lang="en-US">
              <a:latin typeface="Times New Roman" charset="0"/>
            </a:endParaRPr>
          </a:p>
        </p:txBody>
      </p:sp>
      <p:sp>
        <p:nvSpPr>
          <p:cNvPr id="3" name="Content Placeholder 2"/>
          <p:cNvSpPr>
            <a:spLocks noGrp="1"/>
          </p:cNvSpPr>
          <p:nvPr>
            <p:ph sz="half" idx="1"/>
          </p:nvPr>
        </p:nvSpPr>
        <p:spPr>
          <a:xfrm>
            <a:off x="619760" y="1052195"/>
            <a:ext cx="9461500" cy="3114675"/>
          </a:xfrm>
        </p:spPr>
        <p:txBody>
          <a:bodyPr/>
          <a:p>
            <a:pPr marL="457200" indent="-457200">
              <a:buClrTx/>
              <a:buFont typeface="Wingdings" charset="0"/>
              <a:buChar char="Ø"/>
            </a:pPr>
            <a:r>
              <a:rPr lang="en-US">
                <a:latin typeface="Times New Roman" charset="0"/>
              </a:rPr>
              <a:t>Name: Nguyễn Thanh Phong</a:t>
            </a:r>
            <a:endParaRPr lang="en-US">
              <a:latin typeface="Times New Roman" charset="0"/>
            </a:endParaRPr>
          </a:p>
          <a:p>
            <a:pPr marL="457200" indent="-457200">
              <a:buClrTx/>
              <a:buFont typeface="Wingdings" charset="0"/>
              <a:buChar char="Ø"/>
            </a:pPr>
            <a:r>
              <a:rPr lang="en-US">
                <a:latin typeface="Times New Roman" charset="0"/>
              </a:rPr>
              <a:t>Country: Long An</a:t>
            </a:r>
            <a:endParaRPr lang="en-US">
              <a:latin typeface="Times New Roman" charset="0"/>
            </a:endParaRPr>
          </a:p>
          <a:p>
            <a:pPr marL="457200" indent="-457200">
              <a:buClrTx/>
              <a:buFont typeface="Wingdings" charset="0"/>
              <a:buChar char="Ø"/>
            </a:pPr>
            <a:r>
              <a:rPr lang="en-US">
                <a:latin typeface="Times New Roman" charset="0"/>
              </a:rPr>
              <a:t>Study at: Thủ Đức College of technology</a:t>
            </a:r>
            <a:endParaRPr lang="en-US">
              <a:latin typeface="Times New Roman" charset="0"/>
            </a:endParaRPr>
          </a:p>
        </p:txBody>
      </p:sp>
      <p:pic>
        <p:nvPicPr>
          <p:cNvPr id="4" name="Content Placeholder 3" descr="vocabulary"/>
          <p:cNvPicPr>
            <a:picLocks noChangeAspect="1"/>
          </p:cNvPicPr>
          <p:nvPr>
            <p:ph sz="half" idx="2"/>
          </p:nvPr>
        </p:nvPicPr>
        <p:blipFill>
          <a:blip r:embed="rId1"/>
          <a:stretch>
            <a:fillRect/>
          </a:stretch>
        </p:blipFill>
        <p:spPr>
          <a:xfrm>
            <a:off x="3508375" y="3021965"/>
            <a:ext cx="4800600" cy="3078480"/>
          </a:xfrm>
          <a:prstGeom prst="rect">
            <a:avLst/>
          </a:prstGeom>
        </p:spPr>
      </p:pic>
    </p:spTree>
  </p:cSld>
  <p:clrMapOvr>
    <a:masterClrMapping/>
  </p:clrMapOvr>
  <p:transition>
    <p:wheel spokes="3"/>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charset="0"/>
              </a:rPr>
              <a:t>I. INTRODUCTION:</a:t>
            </a:r>
            <a:endParaRPr lang="en-US" b="1">
              <a:latin typeface="Times New Roman" charset="0"/>
            </a:endParaRPr>
          </a:p>
        </p:txBody>
      </p:sp>
      <p:sp>
        <p:nvSpPr>
          <p:cNvPr id="3" name="Content Placeholder 2"/>
          <p:cNvSpPr>
            <a:spLocks noGrp="1"/>
          </p:cNvSpPr>
          <p:nvPr>
            <p:ph idx="1"/>
          </p:nvPr>
        </p:nvSpPr>
        <p:spPr>
          <a:xfrm>
            <a:off x="609600" y="1174750"/>
            <a:ext cx="10972800" cy="2882900"/>
          </a:xfrm>
        </p:spPr>
        <p:txBody>
          <a:bodyPr/>
          <a:p>
            <a:r>
              <a:rPr lang="en-US">
                <a:latin typeface="Times New Roman" charset="0"/>
              </a:rPr>
              <a:t>Thu Duc College of Technology has more than 30 years history of establishment and development. It was previously Thu Duc Technical Education and Vocation Center established in 1984. The school was officially named Thu Duc College of Technology in 2008.</a:t>
            </a:r>
            <a:endParaRPr lang="en-US">
              <a:latin typeface="Times New Roman" charset="0"/>
            </a:endParaRPr>
          </a:p>
        </p:txBody>
      </p:sp>
    </p:spTree>
  </p:cSld>
  <p:clrMapOvr>
    <a:masterClrMapping/>
  </p:clrMapOvr>
  <p:transition>
    <p:strips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4510" y="447675"/>
            <a:ext cx="6820535" cy="582930"/>
          </a:xfrm>
        </p:spPr>
        <p:txBody>
          <a:bodyPr/>
          <a:p>
            <a:r>
              <a:rPr lang="en-US"/>
              <a:t>		   </a:t>
            </a:r>
            <a:r>
              <a:rPr lang="en-US">
                <a:latin typeface="Times New Roman" charset="0"/>
              </a:rPr>
              <a:t>   And here is my school picture:</a:t>
            </a:r>
            <a:endParaRPr lang="en-US">
              <a:latin typeface="Times New Roman" charset="0"/>
            </a:endParaRPr>
          </a:p>
        </p:txBody>
      </p:sp>
      <p:pic>
        <p:nvPicPr>
          <p:cNvPr id="6" name="Content Placeholder 5" descr="12182710_454540218065678_8542216698333658716_o"/>
          <p:cNvPicPr>
            <a:picLocks noChangeAspect="1"/>
          </p:cNvPicPr>
          <p:nvPr>
            <p:ph sz="half" idx="1"/>
          </p:nvPr>
        </p:nvPicPr>
        <p:blipFill>
          <a:blip r:embed="rId1"/>
          <a:stretch>
            <a:fillRect/>
          </a:stretch>
        </p:blipFill>
        <p:spPr>
          <a:xfrm>
            <a:off x="1170305" y="1136650"/>
            <a:ext cx="9775190" cy="4953000"/>
          </a:xfrm>
          <a:prstGeom prst="rect">
            <a:avLst/>
          </a:prstGeom>
        </p:spPr>
      </p:pic>
    </p:spTree>
  </p:cSld>
  <p:clrMapOvr>
    <a:masterClrMapping/>
  </p:clrMapOvr>
  <p:transition>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charset="0"/>
                <a:sym typeface="+mn-ea"/>
              </a:rPr>
              <a:t>II. ADMINISTRATORS:</a:t>
            </a:r>
            <a:endParaRPr lang="en-US" b="1">
              <a:latin typeface="Times New Roman" charset="0"/>
            </a:endParaRPr>
          </a:p>
        </p:txBody>
      </p:sp>
      <p:pic>
        <p:nvPicPr>
          <p:cNvPr id="5" name="Content Placeholder 4" descr="CoLy-Hinhtheo"/>
          <p:cNvPicPr>
            <a:picLocks noChangeAspect="1"/>
          </p:cNvPicPr>
          <p:nvPr>
            <p:ph sz="half" idx="1"/>
          </p:nvPr>
        </p:nvPicPr>
        <p:blipFill>
          <a:blip r:embed="rId1"/>
          <a:stretch>
            <a:fillRect/>
          </a:stretch>
        </p:blipFill>
        <p:spPr>
          <a:xfrm>
            <a:off x="899160" y="1153795"/>
            <a:ext cx="2828925" cy="3530600"/>
          </a:xfrm>
          <a:prstGeom prst="rect">
            <a:avLst/>
          </a:prstGeom>
        </p:spPr>
      </p:pic>
      <p:pic>
        <p:nvPicPr>
          <p:cNvPr id="7" name="Content Placeholder 6" descr="Hinh-Thay-Toan-1"/>
          <p:cNvPicPr>
            <a:picLocks noChangeAspect="1"/>
          </p:cNvPicPr>
          <p:nvPr>
            <p:ph sz="half" idx="2"/>
          </p:nvPr>
        </p:nvPicPr>
        <p:blipFill>
          <a:blip r:embed="rId2"/>
          <a:stretch>
            <a:fillRect/>
          </a:stretch>
        </p:blipFill>
        <p:spPr>
          <a:xfrm>
            <a:off x="5253355" y="1178560"/>
            <a:ext cx="2803525" cy="3470275"/>
          </a:xfrm>
          <a:prstGeom prst="rect">
            <a:avLst/>
          </a:prstGeom>
        </p:spPr>
      </p:pic>
      <p:sp>
        <p:nvSpPr>
          <p:cNvPr id="6" name="Text Box 5"/>
          <p:cNvSpPr txBox="1"/>
          <p:nvPr/>
        </p:nvSpPr>
        <p:spPr>
          <a:xfrm>
            <a:off x="116205" y="4931410"/>
            <a:ext cx="4272915" cy="822960"/>
          </a:xfrm>
          <a:prstGeom prst="rect">
            <a:avLst/>
          </a:prstGeom>
          <a:noFill/>
        </p:spPr>
        <p:txBody>
          <a:bodyPr wrap="square" rtlCol="0">
            <a:spAutoFit/>
          </a:bodyPr>
          <a:p>
            <a:pPr algn="ctr"/>
            <a:r>
              <a:rPr lang="en-US" sz="2400" b="1">
                <a:latin typeface="Times New Roman" charset="0"/>
              </a:rPr>
              <a:t>Principal:</a:t>
            </a:r>
            <a:endParaRPr lang="en-US" sz="2400" b="1">
              <a:latin typeface="Times New Roman" charset="0"/>
            </a:endParaRPr>
          </a:p>
          <a:p>
            <a:pPr algn="ctr"/>
            <a:r>
              <a:rPr lang="en-US" sz="2400" b="1">
                <a:latin typeface="Times New Roman" charset="0"/>
              </a:rPr>
              <a:t>Nguyễn Thị Lý</a:t>
            </a:r>
            <a:endParaRPr lang="en-US" sz="2400" b="1">
              <a:latin typeface="Times New Roman" charset="0"/>
            </a:endParaRPr>
          </a:p>
        </p:txBody>
      </p:sp>
      <p:pic>
        <p:nvPicPr>
          <p:cNvPr id="8" name="Picture 7" descr="Pham-Ngoc-Tuong"/>
          <p:cNvPicPr>
            <a:picLocks noChangeAspect="1"/>
          </p:cNvPicPr>
          <p:nvPr/>
        </p:nvPicPr>
        <p:blipFill>
          <a:blip r:embed="rId3"/>
          <a:stretch>
            <a:fillRect/>
          </a:stretch>
        </p:blipFill>
        <p:spPr>
          <a:xfrm>
            <a:off x="8759190" y="1013460"/>
            <a:ext cx="2918460" cy="3613785"/>
          </a:xfrm>
          <a:prstGeom prst="rect">
            <a:avLst/>
          </a:prstGeom>
        </p:spPr>
      </p:pic>
      <p:sp>
        <p:nvSpPr>
          <p:cNvPr id="9" name="Text Box 8"/>
          <p:cNvSpPr txBox="1"/>
          <p:nvPr/>
        </p:nvSpPr>
        <p:spPr>
          <a:xfrm>
            <a:off x="5084445" y="4951095"/>
            <a:ext cx="3046095" cy="822960"/>
          </a:xfrm>
          <a:prstGeom prst="rect">
            <a:avLst/>
          </a:prstGeom>
          <a:noFill/>
        </p:spPr>
        <p:txBody>
          <a:bodyPr wrap="square" rtlCol="0">
            <a:spAutoFit/>
          </a:bodyPr>
          <a:p>
            <a:pPr algn="ctr"/>
            <a:r>
              <a:rPr lang="en-US" sz="2400" b="1">
                <a:latin typeface="Times New Roman" charset="0"/>
              </a:rPr>
              <a:t>Vice-president:</a:t>
            </a:r>
            <a:endParaRPr lang="en-US" sz="2400" b="1">
              <a:latin typeface="Times New Roman" charset="0"/>
            </a:endParaRPr>
          </a:p>
          <a:p>
            <a:pPr algn="ctr"/>
            <a:r>
              <a:rPr lang="en-US" sz="2400" b="1">
                <a:latin typeface="Times New Roman" charset="0"/>
              </a:rPr>
              <a:t>Nguyễn Xuân Toán</a:t>
            </a:r>
            <a:endParaRPr lang="en-US" sz="2400" b="1">
              <a:latin typeface="Times New Roman" charset="0"/>
            </a:endParaRPr>
          </a:p>
        </p:txBody>
      </p:sp>
      <p:sp>
        <p:nvSpPr>
          <p:cNvPr id="10" name="Text Box 9"/>
          <p:cNvSpPr txBox="1"/>
          <p:nvPr/>
        </p:nvSpPr>
        <p:spPr>
          <a:xfrm>
            <a:off x="8672195" y="4932045"/>
            <a:ext cx="3045460" cy="822960"/>
          </a:xfrm>
          <a:prstGeom prst="rect">
            <a:avLst/>
          </a:prstGeom>
          <a:noFill/>
        </p:spPr>
        <p:txBody>
          <a:bodyPr wrap="square" rtlCol="0">
            <a:spAutoFit/>
          </a:bodyPr>
          <a:p>
            <a:pPr algn="ctr"/>
            <a:r>
              <a:rPr lang="en-US" sz="2400" b="1">
                <a:latin typeface="Times New Roman" charset="0"/>
              </a:rPr>
              <a:t>Vice-president:</a:t>
            </a:r>
            <a:endParaRPr lang="en-US" sz="2400" b="1">
              <a:latin typeface="Times New Roman" charset="0"/>
            </a:endParaRPr>
          </a:p>
          <a:p>
            <a:pPr algn="ctr"/>
            <a:r>
              <a:rPr lang="en-US" sz="2400" b="1">
                <a:latin typeface="Times New Roman" charset="0"/>
                <a:sym typeface="+mn-ea"/>
              </a:rPr>
              <a:t>Phạm Ngọc Tường</a:t>
            </a:r>
            <a:endParaRPr lang="en-US" sz="2400" b="1">
              <a:latin typeface="Times New Roman" charset="0"/>
            </a:endParaRPr>
          </a:p>
        </p:txBody>
      </p:sp>
    </p:spTree>
  </p:cSld>
  <p:clrMapOvr>
    <a:masterClrMapping/>
  </p:clrMapOvr>
  <p:transition>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charset="0"/>
              </a:rPr>
              <a:t>III. BRANCHES:</a:t>
            </a:r>
            <a:endParaRPr lang="en-US" b="1">
              <a:latin typeface="Times New Roman" charset="0"/>
            </a:endParaRPr>
          </a:p>
        </p:txBody>
      </p:sp>
      <p:sp>
        <p:nvSpPr>
          <p:cNvPr id="4" name="Content Placeholder 3"/>
          <p:cNvSpPr>
            <a:spLocks noGrp="1"/>
          </p:cNvSpPr>
          <p:nvPr>
            <p:ph sz="half" idx="2"/>
          </p:nvPr>
        </p:nvSpPr>
        <p:spPr>
          <a:xfrm>
            <a:off x="626110" y="1174750"/>
            <a:ext cx="10956925" cy="4953000"/>
          </a:xfrm>
        </p:spPr>
        <p:txBody>
          <a:bodyPr/>
          <a:p>
            <a:pPr marL="457200" indent="-457200">
              <a:buClrTx/>
              <a:buFont typeface="Wingdings" charset="0"/>
              <a:buChar char="v"/>
            </a:pPr>
            <a:r>
              <a:rPr lang="en-US">
                <a:latin typeface="Times New Roman" charset="0"/>
              </a:rPr>
              <a:t>The university has 11 branches.</a:t>
            </a:r>
            <a:endParaRPr lang="en-US">
              <a:latin typeface="Times New Roman" charset="0"/>
            </a:endParaRPr>
          </a:p>
          <a:p>
            <a:pPr marL="457200" indent="-457200">
              <a:buClrTx/>
              <a:buFont typeface="Wingdings" charset="0"/>
              <a:buChar char="v"/>
            </a:pPr>
            <a:r>
              <a:rPr lang="en-US">
                <a:latin typeface="Times New Roman" charset="0"/>
              </a:rPr>
              <a:t>These are: Information Technology, Mechanical Engineering, Finance - Accounting, Business Administration, Faculty of Automobile Engineering, Korean Language, Automation Technology, English Language, Foundation Sciences, Tourism.</a:t>
            </a:r>
            <a:endParaRPr lang="en-US">
              <a:latin typeface="Times New Roman" charset="0"/>
            </a:endParaRPr>
          </a:p>
        </p:txBody>
      </p:sp>
    </p:spTree>
  </p:cSld>
  <p:clrMapOvr>
    <a:masterClrMapping/>
  </p:clrMapOvr>
  <p:transition>
    <p:cover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b="1">
                <a:latin typeface="Times New Roman" charset="0"/>
              </a:rPr>
              <a:t>IV. TARGET:</a:t>
            </a:r>
            <a:endParaRPr lang="en-US" b="1">
              <a:latin typeface="Times New Roman" charset="0"/>
            </a:endParaRPr>
          </a:p>
        </p:txBody>
      </p:sp>
      <p:sp>
        <p:nvSpPr>
          <p:cNvPr id="4" name="Content Placeholder 3"/>
          <p:cNvSpPr>
            <a:spLocks noGrp="1"/>
          </p:cNvSpPr>
          <p:nvPr>
            <p:ph sz="half" idx="1"/>
          </p:nvPr>
        </p:nvSpPr>
        <p:spPr/>
        <p:txBody>
          <a:bodyPr/>
          <a:p>
            <a:pPr marL="0" indent="0">
              <a:buNone/>
            </a:pPr>
            <a:r>
              <a:rPr lang="en-US">
                <a:latin typeface="Times New Roman" charset="0"/>
              </a:rPr>
              <a:t>1. Mission:</a:t>
            </a:r>
            <a:endParaRPr lang="en-US">
              <a:latin typeface="Times New Roman" charset="0"/>
            </a:endParaRPr>
          </a:p>
          <a:p>
            <a:pPr marL="0" indent="0">
              <a:buClrTx/>
              <a:buFont typeface="Wingdings" charset="0"/>
              <a:buNone/>
            </a:pPr>
            <a:r>
              <a:rPr lang="en-US">
                <a:latin typeface="Times New Roman" charset="0"/>
                <a:sym typeface="+mn-ea"/>
              </a:rPr>
              <a:t>Training human resources with ethics and competencies, career passion, creativity, self-assertion, traditional culture preservation and awareness of life-long learning.</a:t>
            </a:r>
            <a:endParaRPr lang="en-US">
              <a:latin typeface="Times New Roman" charset="0"/>
            </a:endParaRPr>
          </a:p>
          <a:p>
            <a:pPr marL="0" indent="0">
              <a:buNone/>
            </a:pPr>
            <a:endParaRPr lang="en-US">
              <a:latin typeface="Times New Roman" charset="0"/>
            </a:endParaRPr>
          </a:p>
        </p:txBody>
      </p:sp>
      <p:pic>
        <p:nvPicPr>
          <p:cNvPr id="5" name="Content Placeholder 4" descr="1"/>
          <p:cNvPicPr>
            <a:picLocks noChangeAspect="1"/>
          </p:cNvPicPr>
          <p:nvPr>
            <p:ph sz="half" idx="2"/>
          </p:nvPr>
        </p:nvPicPr>
        <p:blipFill>
          <a:blip r:embed="rId1"/>
          <a:stretch>
            <a:fillRect/>
          </a:stretch>
        </p:blipFill>
        <p:spPr>
          <a:xfrm>
            <a:off x="6165215" y="1250950"/>
            <a:ext cx="5531485" cy="3975735"/>
          </a:xfrm>
          <a:prstGeom prst="rect">
            <a:avLst/>
          </a:prstGeom>
        </p:spPr>
      </p:pic>
    </p:spTree>
  </p:cSld>
  <p:clrMapOvr>
    <a:masterClrMapping/>
  </p:clrMapOvr>
  <p:transition>
    <p:cover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charset="0"/>
              </a:rPr>
              <a:t>IV. TARGET:</a:t>
            </a:r>
            <a:endParaRPr lang="en-US" b="1">
              <a:latin typeface="Times New Roman" charset="0"/>
            </a:endParaRPr>
          </a:p>
        </p:txBody>
      </p:sp>
      <p:sp>
        <p:nvSpPr>
          <p:cNvPr id="3" name="Content Placeholder 2"/>
          <p:cNvSpPr>
            <a:spLocks noGrp="1"/>
          </p:cNvSpPr>
          <p:nvPr>
            <p:ph sz="half" idx="1"/>
          </p:nvPr>
        </p:nvSpPr>
        <p:spPr/>
        <p:txBody>
          <a:bodyPr/>
          <a:p>
            <a:pPr marL="0" indent="0">
              <a:buNone/>
            </a:pPr>
            <a:r>
              <a:rPr lang="en-US">
                <a:latin typeface="Times New Roman" charset="0"/>
              </a:rPr>
              <a:t>2.Vision:</a:t>
            </a:r>
            <a:endParaRPr lang="en-US">
              <a:latin typeface="Times New Roman" charset="0"/>
            </a:endParaRPr>
          </a:p>
          <a:p>
            <a:pPr marL="0" indent="0">
              <a:buNone/>
            </a:pPr>
            <a:r>
              <a:rPr lang="en-US">
                <a:latin typeface="Times New Roman" charset="0"/>
              </a:rPr>
              <a:t>Being a higher education institution to train highly qualified human resources to effectively contribute to the socio-economic development of Ho Chi Minh City and the whole country.</a:t>
            </a:r>
            <a:endParaRPr lang="en-US">
              <a:latin typeface="Times New Roman" charset="0"/>
            </a:endParaRPr>
          </a:p>
        </p:txBody>
      </p:sp>
      <p:pic>
        <p:nvPicPr>
          <p:cNvPr id="5" name="Content Placeholder 4" descr="2"/>
          <p:cNvPicPr>
            <a:picLocks noChangeAspect="1"/>
          </p:cNvPicPr>
          <p:nvPr>
            <p:ph sz="half" idx="2"/>
          </p:nvPr>
        </p:nvPicPr>
        <p:blipFill>
          <a:blip r:embed="rId1"/>
          <a:stretch>
            <a:fillRect/>
          </a:stretch>
        </p:blipFill>
        <p:spPr>
          <a:xfrm>
            <a:off x="5805805" y="1336040"/>
            <a:ext cx="5795010" cy="3868420"/>
          </a:xfrm>
          <a:prstGeom prst="rect">
            <a:avLst/>
          </a:prstGeom>
        </p:spPr>
      </p:pic>
    </p:spTree>
  </p:cSld>
  <p:clrMapOvr>
    <a:masterClrMapping/>
  </p:clrMapOvr>
  <p:transition>
    <p:comb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charset="0"/>
              </a:rPr>
              <a:t>IV. TARGET:</a:t>
            </a:r>
            <a:endParaRPr lang="en-US" b="1">
              <a:latin typeface="Times New Roman" charset="0"/>
            </a:endParaRPr>
          </a:p>
        </p:txBody>
      </p:sp>
      <p:sp>
        <p:nvSpPr>
          <p:cNvPr id="3" name="Content Placeholder 2"/>
          <p:cNvSpPr>
            <a:spLocks noGrp="1"/>
          </p:cNvSpPr>
          <p:nvPr>
            <p:ph sz="half" idx="1"/>
          </p:nvPr>
        </p:nvSpPr>
        <p:spPr>
          <a:xfrm>
            <a:off x="617855" y="825500"/>
            <a:ext cx="10180320" cy="2150110"/>
          </a:xfrm>
        </p:spPr>
        <p:txBody>
          <a:bodyPr/>
          <a:p>
            <a:pPr marL="0" indent="0">
              <a:buNone/>
            </a:pPr>
            <a:r>
              <a:rPr lang="en-US">
                <a:latin typeface="Times New Roman" charset="0"/>
              </a:rPr>
              <a:t>3. Value:</a:t>
            </a:r>
            <a:endParaRPr lang="en-US">
              <a:latin typeface="Times New Roman" charset="0"/>
            </a:endParaRPr>
          </a:p>
          <a:p>
            <a:pPr marL="0" indent="0">
              <a:buNone/>
            </a:pPr>
            <a:r>
              <a:rPr lang="en-US">
                <a:latin typeface="Times New Roman" charset="0"/>
              </a:rPr>
              <a:t> Integrity - Confidence - Ambition - Sharing - Creativity -Activeness - Teamwork</a:t>
            </a:r>
            <a:endParaRPr lang="en-US">
              <a:latin typeface="Times New Roman" charset="0"/>
            </a:endParaRPr>
          </a:p>
        </p:txBody>
      </p:sp>
      <p:pic>
        <p:nvPicPr>
          <p:cNvPr id="5" name="Content Placeholder 4" descr="3"/>
          <p:cNvPicPr>
            <a:picLocks noChangeAspect="1"/>
          </p:cNvPicPr>
          <p:nvPr>
            <p:ph sz="half" idx="2"/>
          </p:nvPr>
        </p:nvPicPr>
        <p:blipFill>
          <a:blip r:embed="rId1"/>
          <a:stretch>
            <a:fillRect/>
          </a:stretch>
        </p:blipFill>
        <p:spPr>
          <a:xfrm>
            <a:off x="2581275" y="2510155"/>
            <a:ext cx="6310630" cy="3489325"/>
          </a:xfrm>
          <a:prstGeom prst="rect">
            <a:avLst/>
          </a:prstGeom>
        </p:spPr>
      </p:pic>
    </p:spTree>
  </p:cSld>
  <p:clrMapOvr>
    <a:masterClrMapping/>
  </p:clrMapOvr>
  <p:transition>
    <p:randomBar dir="vert"/>
  </p:transition>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1274</Words>
  <Application>WPS Presentation</Application>
  <PresentationFormat>Widescreen</PresentationFormat>
  <Paragraphs>46</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Orange Waves</vt:lpstr>
      <vt:lpstr>PowerPoint 演示文稿</vt:lpstr>
      <vt:lpstr> About me:</vt:lpstr>
      <vt:lpstr>I. INTRODUCTION:</vt:lpstr>
      <vt:lpstr>		      And here is my school picture:</vt:lpstr>
      <vt:lpstr>II. ADMINISTRATORS:</vt:lpstr>
      <vt:lpstr>III. BRANCHES:</vt:lpstr>
      <vt:lpstr>IV. TARGET:</vt:lpstr>
      <vt:lpstr>IV. TARGET:</vt:lpstr>
      <vt:lpstr>IV. TARGET: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DELL</dc:creator>
  <cp:lastModifiedBy>DELL</cp:lastModifiedBy>
  <cp:revision>3</cp:revision>
  <dcterms:created xsi:type="dcterms:W3CDTF">2018-03-25T14:04:00Z</dcterms:created>
  <dcterms:modified xsi:type="dcterms:W3CDTF">2018-03-26T14:44:33Z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1033-10.1.0.5671</vt:lpwstr>
  </property>
</Properties>
</file>