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1" r:id="rId15"/>
    <p:sldId id="285" r:id="rId16"/>
    <p:sldId id="286" r:id="rId17"/>
    <p:sldId id="287" r:id="rId18"/>
    <p:sldId id="288" r:id="rId19"/>
    <p:sldId id="289" r:id="rId20"/>
    <p:sldId id="290" r:id="rId21"/>
    <p:sldId id="297" r:id="rId22"/>
    <p:sldId id="292" r:id="rId23"/>
    <p:sldId id="298" r:id="rId24"/>
    <p:sldId id="299" r:id="rId25"/>
    <p:sldId id="300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750"/>
    <a:srgbClr val="B7DE2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67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F91E1FC-DA7A-44FC-BF18-0564D44C247C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28B9F4E-25A2-4671-8968-5F8CCB547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    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CĐ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CĐ.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CĐ.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đl</a:t>
            </a:r>
            <a:r>
              <a:rPr lang="en-US" baseline="0" dirty="0" smtClean="0"/>
              <a:t> Newton.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Trong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chương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chúng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ncuu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về</a:t>
            </a:r>
            <a:r>
              <a:rPr lang="en-US" baseline="0" dirty="0" smtClean="0">
                <a:sym typeface="Wingdings" pitchFamily="2" charset="2"/>
              </a:rPr>
              <a:t> 3 </a:t>
            </a:r>
            <a:r>
              <a:rPr lang="en-US" baseline="0" dirty="0" err="1" smtClean="0">
                <a:sym typeface="Wingdings" pitchFamily="2" charset="2"/>
              </a:rPr>
              <a:t>đl</a:t>
            </a:r>
            <a:r>
              <a:rPr lang="en-US" baseline="0" dirty="0" smtClean="0">
                <a:sym typeface="Wingdings" pitchFamily="2" charset="2"/>
              </a:rPr>
              <a:t> Newton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dùng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chúng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để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một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bài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toán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đlực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học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chất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điểm</a:t>
            </a:r>
            <a:r>
              <a:rPr lang="en-US" baseline="0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a,b,c,d,e,f</a:t>
            </a:r>
            <a:r>
              <a:rPr lang="en-US" baseline="0" dirty="0" smtClean="0"/>
              <a:t>, minh </a:t>
            </a:r>
            <a:r>
              <a:rPr lang="en-US" baseline="0" dirty="0" err="1" smtClean="0"/>
              <a:t>hoạ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n.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đl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QCQtinh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CĐ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trụ,m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CĐ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qc </a:t>
            </a:r>
            <a:r>
              <a:rPr lang="en-US" baseline="0" dirty="0" err="1" smtClean="0"/>
              <a:t>qtinh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: </a:t>
            </a:r>
            <a:r>
              <a:rPr lang="en-US" baseline="0" dirty="0" smtClean="0">
                <a:sym typeface="Wingdings" pitchFamily="2" charset="2"/>
              </a:rPr>
              <a:t> 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CĐ </a:t>
            </a:r>
            <a:r>
              <a:rPr lang="en-US" baseline="0" dirty="0" err="1" smtClean="0"/>
              <a:t>tịnh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CĐ TĐ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quay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VNI-Times" pitchFamily="2" charset="0"/>
              </a:rPr>
              <a:t>Newton 2 </a:t>
            </a:r>
            <a:r>
              <a:rPr lang="en-US" sz="1200" b="1" dirty="0" smtClean="0">
                <a:latin typeface="VNI-Times" pitchFamily="2" charset="0"/>
                <a:sym typeface="Symbol" pitchFamily="18" charset="2"/>
              </a:rPr>
              <a:t> Newton 1       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Tại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sao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vẫn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giữ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1" baseline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luật</a:t>
            </a:r>
            <a:r>
              <a:rPr lang="en-US" sz="1200" b="1" baseline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ĐL</a:t>
            </a:r>
            <a:r>
              <a:rPr lang="en-US" baseline="0" dirty="0" smtClean="0"/>
              <a:t> II </a:t>
            </a:r>
            <a:r>
              <a:rPr lang="en-US" baseline="0" dirty="0" err="1" smtClean="0"/>
              <a:t>newton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CĐ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tascgiuwax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một vật khối lượng m bị quả đất tác dụng một lực hút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lực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lực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rọng lượng của một vật là lực của vật đó, do chịu lực hút của quả đất, tác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dụng lên giá đỡ hoặc giá treo.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Trọng lực P đặt lên vật, còn trọng lượng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đặt lên giá đỡ hoặc giá treo, khi giá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đỡ hoặc cá tạo đứng yên đối với mặt đất (hoặc chuyển động đều) thì P và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cùng độ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lớn và phương chiều.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Khi giá đỡ hoặc giá treo chuyển động có gia tốc so với mặt đất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thì trọng lực P có độ lớn không đổi, còn trọng lượng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có độ lớn thay đổi, phụ thuộc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vào gia tốc của giá đỡ hoặc giá treo (nếu chuyển động hướng lên thì có hiện 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tăng trọng lượng, còn chuyển động hướng xuống thì có hiện tượng giảm trọng lượng) </a:t>
            </a:r>
            <a:r>
              <a:rPr lang="vi-VN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Công thức này được nhà Vật lý người Anh Rober Hooke tìm ra nên còn được 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là công thức của định luật Hooke.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Lực căng của cùng một đoạn dây tác dụng lên các vật khác nhau có độ lớn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T’ =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9F4E-25A2-4671-8968-5F8CCB5478B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B8792-E557-4596-AFA8-FC0337160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383-053F-4478-A5AF-E76A32BC94A0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7844-BE8F-45E9-9EE6-1583E52C3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7D2D0383-053F-4478-A5AF-E76A32BC94A0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65047844-BE8F-45E9-9EE6-1583E52C34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4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2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oleObject" Target="../embeddings/oleObject48.bin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66.png"/><Relationship Id="rId10" Type="http://schemas.openxmlformats.org/officeDocument/2006/relationships/image" Target="../media/image57.wmf"/><Relationship Id="rId19" Type="http://schemas.openxmlformats.org/officeDocument/2006/relationships/image" Target="../media/image61.wmf"/><Relationship Id="rId31" Type="http://schemas.openxmlformats.org/officeDocument/2006/relationships/image" Target="../media/image67.png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64.wmf"/><Relationship Id="rId30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524000"/>
            <a:ext cx="5867400" cy="25908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CƠ – NHIỆT </a:t>
            </a:r>
            <a:endParaRPr lang="en-US" sz="5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5257800"/>
            <a:ext cx="54102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BIÊN SOẠN: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VÕ THỊ NGỌC THUỶ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143000"/>
            <a:ext cx="2819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91000" y="2514600"/>
            <a:ext cx="3886200" cy="707886"/>
          </a:xfrm>
          <a:prstGeom prst="rect">
            <a:avLst/>
          </a:prstGeom>
          <a:solidFill>
            <a:srgbClr val="B7DE26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VẬT LÝ 1</a:t>
            </a:r>
            <a:endParaRPr lang="en-US" sz="4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0" y="14478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66FF"/>
                </a:solidFill>
                <a:latin typeface="VNI-Times" pitchFamily="2" charset="0"/>
              </a:rPr>
              <a:t>BAØI GIAÛNG</a:t>
            </a:r>
            <a:r>
              <a:rPr lang="en-US" sz="1400" dirty="0">
                <a:solidFill>
                  <a:srgbClr val="0066FF"/>
                </a:solidFill>
                <a:latin typeface="VNI-Times" pitchFamily="2" charset="0"/>
              </a:rPr>
              <a:t>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4648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Isaac Newton ( 1642 – 1727 )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2. NGUYÊN LÝ TƯƠNG ĐỐI GALIEE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229600" cy="27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74009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" y="5127676"/>
            <a:ext cx="8743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8009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7639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895600"/>
            <a:ext cx="3162300" cy="2524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895600"/>
            <a:ext cx="3248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4572000"/>
            <a:ext cx="3333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181600" y="2895600"/>
            <a:ext cx="3505200" cy="2590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7249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733800"/>
            <a:ext cx="84486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600200"/>
            <a:ext cx="86582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05200" y="609600"/>
          <a:ext cx="2133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"/>
                        <a:ext cx="2133600" cy="811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819400" y="1697038"/>
          <a:ext cx="34290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97038"/>
                        <a:ext cx="34290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209800" y="3063875"/>
          <a:ext cx="4800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Equation" r:id="rId7" imgW="1562040" imgH="291960" progId="Equation.DSMT4">
                  <p:embed/>
                </p:oleObj>
              </mc:Choice>
              <mc:Fallback>
                <p:oleObj name="Equation" r:id="rId7" imgW="156204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63875"/>
                        <a:ext cx="4800600" cy="898525"/>
                      </a:xfrm>
                      <a:prstGeom prst="rect">
                        <a:avLst/>
                      </a:prstGeom>
                      <a:solidFill>
                        <a:srgbClr val="C6FDA1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648200" y="4392613"/>
          <a:ext cx="1828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1" name="Equation" r:id="rId9" imgW="685800" imgH="266400" progId="Equation.DSMT4">
                  <p:embed/>
                </p:oleObj>
              </mc:Choice>
              <mc:Fallback>
                <p:oleObj name="Equation" r:id="rId9" imgW="68580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92613"/>
                        <a:ext cx="1828800" cy="7127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3399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66800" y="381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* </a:t>
            </a:r>
            <a:r>
              <a:rPr lang="en-US" sz="2400" u="sng">
                <a:latin typeface="VNI-Times" pitchFamily="2" charset="0"/>
              </a:rPr>
              <a:t>Löïc quaùn tính</a:t>
            </a:r>
            <a:r>
              <a:rPr lang="en-US" sz="2400">
                <a:latin typeface="VNI-Times" pitchFamily="2" charset="0"/>
              </a:rPr>
              <a:t> :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362200" y="1447800"/>
            <a:ext cx="381000" cy="3810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267200" y="2438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5410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524000" y="5497513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Phöông trình ñoäng löïc hoïc trong heä quy chieáu            chuyeån ñoäng coù gia toác 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276600" y="4191000"/>
            <a:ext cx="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352800" y="4191000"/>
            <a:ext cx="0" cy="121920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3. MỘT SỐ LỰC THƯỜNG GẶP 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 lực và trọng lượng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85800" y="198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94613" y="4038600"/>
          <a:ext cx="992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4" imgW="545760" imgH="253800" progId="Equation.DSMT4">
                  <p:embed/>
                </p:oleObj>
              </mc:Choice>
              <mc:Fallback>
                <p:oleObj name="Equation" r:id="rId4" imgW="54576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38600"/>
                        <a:ext cx="9921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7645400" y="4522788"/>
          <a:ext cx="1117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522788"/>
                        <a:ext cx="1117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457200" y="1524000"/>
            <a:ext cx="1752600" cy="1981200"/>
            <a:chOff x="457200" y="762000"/>
            <a:chExt cx="1752600" cy="19812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62000" y="18288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533400" y="18288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981200" y="18288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219200" y="1447800"/>
              <a:ext cx="381000" cy="38100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371600" y="1676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47800" y="1905000"/>
              <a:ext cx="0" cy="6858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447800" y="990600"/>
              <a:ext cx="0" cy="6858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" name="Object 1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1597025" y="2438400"/>
            <a:ext cx="2317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4" name="Equation" r:id="rId8" imgW="164880" imgH="215640" progId="Equation.DSMT4">
                    <p:embed/>
                  </p:oleObj>
                </mc:Choice>
                <mc:Fallback>
                  <p:oleObj name="Equation" r:id="rId8" imgW="164880" imgH="215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025" y="2438400"/>
                          <a:ext cx="2317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973138" y="762000"/>
            <a:ext cx="32226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5" name="Equation" r:id="rId10" imgW="190440" imgH="253800" progId="Equation.DSMT4">
                    <p:embed/>
                  </p:oleObj>
                </mc:Choice>
                <mc:Fallback>
                  <p:oleObj name="Equation" r:id="rId10" imgW="19044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138" y="762000"/>
                          <a:ext cx="322262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457200" y="2332038"/>
            <a:ext cx="8636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6" name="Equation" r:id="rId12" imgW="507960" imgH="241200" progId="Equation.DSMT4">
                    <p:embed/>
                  </p:oleObj>
                </mc:Choice>
                <mc:Fallback>
                  <p:oleObj name="Equation" r:id="rId12" imgW="50796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332038"/>
                          <a:ext cx="863600" cy="411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819400" y="1752600"/>
            <a:ext cx="251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dirty="0">
                <a:latin typeface="VNI-Times" pitchFamily="2" charset="0"/>
              </a:rPr>
              <a:t>+</a:t>
            </a:r>
            <a:r>
              <a:rPr lang="en-US" sz="2200" b="1" dirty="0" err="1">
                <a:latin typeface="VNI-Times" pitchFamily="2" charset="0"/>
              </a:rPr>
              <a:t>Traùi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 err="1">
                <a:latin typeface="VNI-Times" pitchFamily="2" charset="0"/>
              </a:rPr>
              <a:t>ñaát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>
                <a:latin typeface="VNI-Times" pitchFamily="2" charset="0"/>
                <a:sym typeface="Symbol" pitchFamily="18" charset="2"/>
              </a:rPr>
              <a:t> </a:t>
            </a:r>
            <a:r>
              <a:rPr lang="en-US" sz="2200" b="1" dirty="0" err="1">
                <a:latin typeface="VNI-Times" pitchFamily="2" charset="0"/>
                <a:sym typeface="Symbol" pitchFamily="18" charset="2"/>
              </a:rPr>
              <a:t>Vaät</a:t>
            </a:r>
            <a:r>
              <a:rPr lang="en-US" sz="2200" dirty="0">
                <a:latin typeface="VNI-Times" pitchFamily="2" charset="0"/>
                <a:sym typeface="Symbol" pitchFamily="18" charset="2"/>
              </a:rPr>
              <a:t>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867400" y="16859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Troïng löïc</a:t>
            </a:r>
            <a:r>
              <a:rPr lang="en-US">
                <a:latin typeface="VNI-Times" pitchFamily="2" charset="0"/>
              </a:rPr>
              <a:t> </a:t>
            </a:r>
          </a:p>
        </p:txBody>
      </p:sp>
      <p:graphicFrame>
        <p:nvGraphicFramePr>
          <p:cNvPr id="21" name="Object 1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32700" y="1676400"/>
          <a:ext cx="14493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7" name="Equation" r:id="rId14" imgW="507960" imgH="241200" progId="Equation.DSMT4">
                  <p:embed/>
                </p:oleObj>
              </mc:Choice>
              <mc:Fallback>
                <p:oleObj name="Equation" r:id="rId14" imgW="50796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1676400"/>
                        <a:ext cx="144938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14600" y="2286000"/>
            <a:ext cx="3581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dirty="0" err="1">
                <a:latin typeface="VNI-Times" pitchFamily="2" charset="0"/>
              </a:rPr>
              <a:t>Vaät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 err="1">
                <a:latin typeface="VNI-Times" pitchFamily="2" charset="0"/>
              </a:rPr>
              <a:t>tieáp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 err="1" smtClean="0">
                <a:latin typeface="VNI-Times" pitchFamily="2" charset="0"/>
              </a:rPr>
              <a:t>xuùc</a:t>
            </a:r>
            <a:r>
              <a:rPr lang="en-US" sz="2200" b="1" dirty="0" smtClean="0">
                <a:latin typeface="VNI-Times" pitchFamily="2" charset="0"/>
              </a:rPr>
              <a:t>, </a:t>
            </a:r>
            <a:r>
              <a:rPr lang="en-US" sz="2200" b="1" dirty="0" err="1" smtClean="0">
                <a:latin typeface="VNI-Times" pitchFamily="2" charset="0"/>
              </a:rPr>
              <a:t>aùp</a:t>
            </a:r>
            <a:r>
              <a:rPr lang="en-US" sz="2200" b="1" dirty="0" smtClean="0">
                <a:latin typeface="VNI-Times" pitchFamily="2" charset="0"/>
              </a:rPr>
              <a:t> </a:t>
            </a:r>
            <a:r>
              <a:rPr lang="en-US" sz="2200" b="1" dirty="0" err="1">
                <a:latin typeface="VNI-Times" pitchFamily="2" charset="0"/>
              </a:rPr>
              <a:t>leân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 err="1">
                <a:latin typeface="VNI-Times" pitchFamily="2" charset="0"/>
              </a:rPr>
              <a:t>giaù</a:t>
            </a:r>
            <a:r>
              <a:rPr lang="en-US" sz="2200" b="1" dirty="0">
                <a:latin typeface="VNI-Times" pitchFamily="2" charset="0"/>
              </a:rPr>
              <a:t> </a:t>
            </a:r>
            <a:r>
              <a:rPr lang="en-US" sz="2200" b="1" dirty="0" err="1">
                <a:latin typeface="VNI-Times" pitchFamily="2" charset="0"/>
              </a:rPr>
              <a:t>ñôõ</a:t>
            </a:r>
            <a:endParaRPr lang="en-US" sz="2200" b="1" dirty="0">
              <a:latin typeface="VNI-Times" pitchFamily="2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096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629400" y="2209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Troïng löôïng</a:t>
            </a:r>
          </a:p>
        </p:txBody>
      </p:sp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8548688" y="2286000"/>
          <a:ext cx="2905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8" name="Equation" r:id="rId15" imgW="164880" imgH="215640" progId="Equation.DSMT4">
                  <p:embed/>
                </p:oleObj>
              </mc:Choice>
              <mc:Fallback>
                <p:oleObj name="Equation" r:id="rId15" imgW="1648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2286000"/>
                        <a:ext cx="2905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172200" y="2819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Newton 3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019800" y="35052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>
                <a:latin typeface="VNI-Times" pitchFamily="2" charset="0"/>
              </a:rPr>
              <a:t>Giaù taùc duïng leân vaät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1200" y="3962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Phaûn löïc: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209800" y="4419600"/>
            <a:ext cx="2362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>
                <a:latin typeface="VNI-Times" pitchFamily="2" charset="0"/>
              </a:rPr>
              <a:t>+ Vaät ñöùng yeân</a:t>
            </a:r>
            <a:r>
              <a:rPr lang="en-US" sz="2200">
                <a:latin typeface="VNI-Times" pitchFamily="2" charset="0"/>
              </a:rPr>
              <a:t> :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5720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257800" y="4446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Toång hôïp löïc: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191000" y="5821363"/>
            <a:ext cx="4114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>
                <a:latin typeface="VNI-Times" pitchFamily="2" charset="0"/>
              </a:rPr>
              <a:t>* </a:t>
            </a:r>
            <a:r>
              <a:rPr lang="en-US" sz="2200" b="1" u="sng">
                <a:latin typeface="VNI-Times" pitchFamily="2" charset="0"/>
              </a:rPr>
              <a:t>Troïng löôïng G coù theå </a:t>
            </a:r>
            <a:r>
              <a:rPr lang="en-US" sz="2200" b="1" u="sng">
                <a:latin typeface="Tahoma" pitchFamily="34" charset="0"/>
              </a:rPr>
              <a:t>≠ </a:t>
            </a:r>
            <a:r>
              <a:rPr lang="en-US" sz="2200" b="1" u="sng">
                <a:latin typeface="VNI-Times" pitchFamily="2" charset="0"/>
              </a:rPr>
              <a:t>mg !?</a:t>
            </a:r>
            <a:endParaRPr lang="en-US" sz="2200" b="1" u="sng">
              <a:latin typeface="Tahoma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38200" y="4495800"/>
            <a:ext cx="838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143000" y="4267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3810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457200" y="480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1219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362075" y="38862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9" name="Equation" r:id="rId16" imgW="126720" imgH="215640" progId="Equation.DSMT4">
                  <p:embed/>
                </p:oleObj>
              </mc:Choice>
              <mc:Fallback>
                <p:oleObj name="Equation" r:id="rId16" imgW="12672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862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3733800" y="5867400"/>
            <a:ext cx="381000" cy="381000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676400" y="56388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Maët ñaát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7620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5105400" y="1981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5562600" y="3886200"/>
            <a:ext cx="152400" cy="381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1219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3641725" y="5189538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VNI-Times" pitchFamily="2" charset="0"/>
            </a:endParaRPr>
          </a:p>
        </p:txBody>
      </p:sp>
      <p:graphicFrame>
        <p:nvGraphicFramePr>
          <p:cNvPr id="47" name="Object 52"/>
          <p:cNvGraphicFramePr>
            <a:graphicFrameLocks noChangeAspect="1"/>
          </p:cNvGraphicFramePr>
          <p:nvPr/>
        </p:nvGraphicFramePr>
        <p:xfrm>
          <a:off x="1295400" y="5562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0" name="Equation" r:id="rId18" imgW="152280" imgH="203040" progId="Equation.DSMT4">
                  <p:embed/>
                </p:oleObj>
              </mc:Choice>
              <mc:Fallback>
                <p:oleObj name="Equation" r:id="rId18" imgW="152280" imgH="2030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3"/>
          <p:cNvGraphicFramePr>
            <a:graphicFrameLocks noChangeAspect="1"/>
          </p:cNvGraphicFramePr>
          <p:nvPr/>
        </p:nvGraphicFramePr>
        <p:xfrm>
          <a:off x="885825" y="5835650"/>
          <a:ext cx="2571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1" name="Equation" r:id="rId20" imgW="164880" imgH="215640" progId="Equation.DSMT4">
                  <p:embed/>
                </p:oleObj>
              </mc:Choice>
              <mc:Fallback>
                <p:oleObj name="Equation" r:id="rId20" imgW="164880" imgH="2156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835650"/>
                        <a:ext cx="2571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1143000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9" grpId="0"/>
      <p:bldP spid="20" grpId="0"/>
      <p:bldP spid="22" grpId="0"/>
      <p:bldP spid="23" grpId="0" animBg="1"/>
      <p:bldP spid="24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257800" y="17526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895600" y="1219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G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505200" y="685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  <a:sym typeface="Symbol" pitchFamily="18" charset="2"/>
              </a:rPr>
              <a:t> P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505200" y="1219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  <a:sym typeface="Symbol" pitchFamily="18" charset="2"/>
              </a:rPr>
              <a:t> P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505200" y="175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= 0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419600" y="685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: Taêng troïng löôïng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419600" y="121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: Giaûm troïng löôïng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419600" y="1752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: Maát troïng löôïng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276600" y="3429000"/>
            <a:ext cx="518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Maát troïng löôïng khoâng coù nghóa laø khoâng coù troïng löïc P.Taïi sao?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4572000" y="2971800"/>
            <a:ext cx="3048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2590800" y="4572000"/>
            <a:ext cx="63246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1">
                <a:latin typeface="VNI-Times" pitchFamily="2" charset="0"/>
              </a:rPr>
              <a:t>G = 0 nhöng </a:t>
            </a:r>
            <a:r>
              <a:rPr lang="en-US" sz="2500" b="1" u="sng">
                <a:latin typeface="VNI-Times" pitchFamily="2" charset="0"/>
              </a:rPr>
              <a:t>m</a:t>
            </a:r>
            <a:r>
              <a:rPr lang="en-US" sz="2400" b="1">
                <a:latin typeface="VNI-Times" pitchFamily="2" charset="0"/>
              </a:rPr>
              <a:t> </a:t>
            </a:r>
            <a:r>
              <a:rPr lang="en-US" sz="2400" b="1" i="1">
                <a:latin typeface="VNI-Times" pitchFamily="2" charset="0"/>
              </a:rPr>
              <a:t>vaø caû </a:t>
            </a:r>
            <a:r>
              <a:rPr lang="en-US" sz="2500" b="1">
                <a:latin typeface="VNI-Times" pitchFamily="2" charset="0"/>
              </a:rPr>
              <a:t>g </a:t>
            </a:r>
            <a:r>
              <a:rPr lang="en-US" sz="2400" b="1" i="1">
                <a:latin typeface="Tahoma" pitchFamily="34" charset="0"/>
              </a:rPr>
              <a:t>≠ </a:t>
            </a:r>
            <a:r>
              <a:rPr lang="en-US" sz="2400" b="1" i="1">
                <a:latin typeface="VNI-Times" pitchFamily="2" charset="0"/>
              </a:rPr>
              <a:t>0,töùc laø P = mg</a:t>
            </a:r>
            <a:r>
              <a:rPr lang="en-US" sz="2400" b="1" i="1">
                <a:latin typeface="Tahoma" pitchFamily="34" charset="0"/>
              </a:rPr>
              <a:t> ≠ 0 .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143000" y="3352800"/>
            <a:ext cx="228600" cy="152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V="1">
            <a:off x="1600200" y="3683000"/>
            <a:ext cx="152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16002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1828800" y="3581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18288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V="1">
            <a:off x="1752600" y="3886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V="1">
            <a:off x="1447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V="1">
            <a:off x="1143000" y="3581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914400" y="2971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133600" y="2971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914400" y="2971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914400" y="4267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1524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33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52400" y="2819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+</a:t>
            </a:r>
          </a:p>
        </p:txBody>
      </p:sp>
      <p:graphicFrame>
        <p:nvGraphicFramePr>
          <p:cNvPr id="31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239000" y="1828800"/>
          <a:ext cx="76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Equation" r:id="rId4" imgW="380880" imgH="241200" progId="Equation.DSMT4">
                  <p:embed/>
                </p:oleObj>
              </mc:Choice>
              <mc:Fallback>
                <p:oleObj name="Equation" r:id="rId4" imgW="380880" imgH="241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828800"/>
                        <a:ext cx="762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2"/>
          <p:cNvGraphicFramePr>
            <a:graphicFrameLocks noChangeAspect="1"/>
          </p:cNvGraphicFramePr>
          <p:nvPr/>
        </p:nvGraphicFramePr>
        <p:xfrm>
          <a:off x="7086600" y="12954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95400"/>
                        <a:ext cx="106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5"/>
          <p:cNvGraphicFramePr>
            <a:graphicFrameLocks noChangeAspect="1"/>
          </p:cNvGraphicFramePr>
          <p:nvPr/>
        </p:nvGraphicFramePr>
        <p:xfrm>
          <a:off x="7086600" y="693738"/>
          <a:ext cx="1295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Equation" r:id="rId8" imgW="596880" imgH="241200" progId="Equation.DSMT4">
                  <p:embed/>
                </p:oleObj>
              </mc:Choice>
              <mc:Fallback>
                <p:oleObj name="Equation" r:id="rId8" imgW="596880" imgH="241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93738"/>
                        <a:ext cx="12954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46"/>
          <p:cNvSpPr>
            <a:spLocks/>
          </p:cNvSpPr>
          <p:nvPr/>
        </p:nvSpPr>
        <p:spPr bwMode="auto">
          <a:xfrm>
            <a:off x="3352800" y="762000"/>
            <a:ext cx="76200" cy="1447800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0292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??</a:t>
            </a:r>
          </a:p>
        </p:txBody>
      </p: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2438400" y="4267200"/>
            <a:ext cx="228600" cy="381000"/>
          </a:xfrm>
          <a:prstGeom prst="curvedRightArrow">
            <a:avLst>
              <a:gd name="adj1" fmla="val 33333"/>
              <a:gd name="adj2" fmla="val 66667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1981200" y="1371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Object 58"/>
          <p:cNvGraphicFramePr>
            <a:graphicFrameLocks noChangeAspect="1"/>
          </p:cNvGraphicFramePr>
          <p:nvPr/>
        </p:nvGraphicFramePr>
        <p:xfrm>
          <a:off x="685800" y="44958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Equation" r:id="rId10" imgW="380880" imgH="241200" progId="Equation.DSMT4">
                  <p:embed/>
                </p:oleObj>
              </mc:Choice>
              <mc:Fallback>
                <p:oleObj name="Equation" r:id="rId10" imgW="380880" imgH="24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762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61"/>
          <p:cNvSpPr>
            <a:spLocks noChangeShapeType="1"/>
          </p:cNvSpPr>
          <p:nvPr/>
        </p:nvSpPr>
        <p:spPr bwMode="auto">
          <a:xfrm>
            <a:off x="46482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2"/>
          <p:cNvSpPr>
            <a:spLocks noChangeShapeType="1"/>
          </p:cNvSpPr>
          <p:nvPr/>
        </p:nvSpPr>
        <p:spPr bwMode="auto">
          <a:xfrm>
            <a:off x="2362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Object 63"/>
          <p:cNvGraphicFramePr>
            <a:graphicFrameLocks noChangeAspect="1"/>
          </p:cNvGraphicFramePr>
          <p:nvPr/>
        </p:nvGraphicFramePr>
        <p:xfrm>
          <a:off x="2438400" y="2971800"/>
          <a:ext cx="334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3349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64"/>
          <p:cNvSpPr>
            <a:spLocks noChangeShapeType="1"/>
          </p:cNvSpPr>
          <p:nvPr/>
        </p:nvSpPr>
        <p:spPr bwMode="auto">
          <a:xfrm flipH="1">
            <a:off x="2895600" y="2209800"/>
            <a:ext cx="2514600" cy="1066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7228116" y="947058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581900" y="952500"/>
            <a:ext cx="304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315200" y="13716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467600" y="1447800"/>
            <a:ext cx="304800" cy="152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/>
      <p:bldP spid="36" grpId="0" animBg="1"/>
      <p:bldP spid="39" grpId="0" animBg="1"/>
      <p:bldP spid="40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3.2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vi-VN" sz="2400" dirty="0" smtClean="0">
                <a:latin typeface="+mj-lt"/>
              </a:rPr>
              <a:t>Lực đàn hồi xuất hiện trong vật bị biến dạng đàn hồi.</a:t>
            </a:r>
            <a:endParaRPr lang="en-US" sz="2400" dirty="0" smtClean="0">
              <a:latin typeface="+mj-lt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vi-VN" sz="2400" dirty="0" smtClean="0">
                <a:latin typeface="+mj-lt"/>
              </a:rPr>
              <a:t> Lực này có xu hướng đưa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vật trở lại hình dạng và kích thước ban đầu.</a:t>
            </a:r>
            <a:endParaRPr lang="en-US" sz="2400" dirty="0">
              <a:latin typeface="+mj-lt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71166" y="244926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571166" y="305886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75916" y="397326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75916" y="465906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247566" y="24492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152316" y="397326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1571166" y="2449260"/>
            <a:ext cx="152400" cy="609600"/>
          </a:xfrm>
          <a:custGeom>
            <a:avLst/>
            <a:gdLst>
              <a:gd name="T0" fmla="*/ 0 w 96"/>
              <a:gd name="T1" fmla="*/ 0 h 384"/>
              <a:gd name="T2" fmla="*/ 96 w 96"/>
              <a:gd name="T3" fmla="*/ 192 h 384"/>
              <a:gd name="T4" fmla="*/ 0 w 96"/>
              <a:gd name="T5" fmla="*/ 384 h 384"/>
              <a:gd name="T6" fmla="*/ 0 60000 65536"/>
              <a:gd name="T7" fmla="*/ 0 60000 65536"/>
              <a:gd name="T8" fmla="*/ 0 60000 65536"/>
              <a:gd name="T9" fmla="*/ 0 w 96"/>
              <a:gd name="T10" fmla="*/ 0 h 384"/>
              <a:gd name="T11" fmla="*/ 96 w 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384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16" y="352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1475916" y="3973260"/>
            <a:ext cx="762000" cy="685800"/>
          </a:xfrm>
          <a:custGeom>
            <a:avLst/>
            <a:gdLst>
              <a:gd name="T0" fmla="*/ 0 w 480"/>
              <a:gd name="T1" fmla="*/ 0 h 432"/>
              <a:gd name="T2" fmla="*/ 480 w 480"/>
              <a:gd name="T3" fmla="*/ 192 h 432"/>
              <a:gd name="T4" fmla="*/ 0 w 480"/>
              <a:gd name="T5" fmla="*/ 432 h 432"/>
              <a:gd name="T6" fmla="*/ 0 60000 65536"/>
              <a:gd name="T7" fmla="*/ 0 60000 65536"/>
              <a:gd name="T8" fmla="*/ 0 60000 65536"/>
              <a:gd name="T9" fmla="*/ 0 w 480"/>
              <a:gd name="T10" fmla="*/ 0 h 432"/>
              <a:gd name="T11" fmla="*/ 480 w 48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32">
                <a:moveTo>
                  <a:pt x="0" y="0"/>
                </a:moveTo>
                <a:cubicBezTo>
                  <a:pt x="240" y="60"/>
                  <a:pt x="480" y="120"/>
                  <a:pt x="480" y="192"/>
                </a:cubicBezTo>
                <a:cubicBezTo>
                  <a:pt x="480" y="264"/>
                  <a:pt x="80" y="392"/>
                  <a:pt x="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13966" y="275406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094916" y="427806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99766" y="2754060"/>
            <a:ext cx="457200" cy="0"/>
          </a:xfrm>
          <a:prstGeom prst="line">
            <a:avLst/>
          </a:prstGeom>
          <a:noFill/>
          <a:ln w="38100">
            <a:solidFill>
              <a:srgbClr val="CC99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314116" y="4278060"/>
            <a:ext cx="762000" cy="0"/>
          </a:xfrm>
          <a:prstGeom prst="line">
            <a:avLst/>
          </a:prstGeom>
          <a:noFill/>
          <a:ln w="38100">
            <a:solidFill>
              <a:srgbClr val="CC99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80566" y="2525460"/>
          <a:ext cx="347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66" y="2525460"/>
                        <a:ext cx="3476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275766" y="3795460"/>
          <a:ext cx="36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6" y="3795460"/>
                        <a:ext cx="361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885366" y="3744660"/>
          <a:ext cx="347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Equation" r:id="rId8" imgW="164880" imgH="253800" progId="Equation.DSMT4">
                  <p:embed/>
                </p:oleObj>
              </mc:Choice>
              <mc:Fallback>
                <p:oleObj name="Equation" r:id="rId8" imgW="164880" imgH="253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66" y="3744660"/>
                        <a:ext cx="3476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2256966" y="2449260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10" imgW="228600" imgH="253800" progId="Equation.DSMT4">
                  <p:embed/>
                </p:oleObj>
              </mc:Choice>
              <mc:Fallback>
                <p:oleObj name="Equation" r:id="rId10" imgW="228600" imgH="25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966" y="2449260"/>
                        <a:ext cx="479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228766" y="383356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Ñònh luaät </a:t>
            </a:r>
            <a:r>
              <a:rPr lang="en-US">
                <a:latin typeface="VNI-Times" pitchFamily="2" charset="0"/>
              </a:rPr>
              <a:t>HOOKE:</a:t>
            </a:r>
          </a:p>
        </p:txBody>
      </p:sp>
      <p:graphicFrame>
        <p:nvGraphicFramePr>
          <p:cNvPr id="29" name="Object 34"/>
          <p:cNvGraphicFramePr>
            <a:graphicFrameLocks noChangeAspect="1"/>
          </p:cNvGraphicFramePr>
          <p:nvPr/>
        </p:nvGraphicFramePr>
        <p:xfrm>
          <a:off x="5304966" y="4443160"/>
          <a:ext cx="213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Equation" r:id="rId12" imgW="723600" imgH="253800" progId="Equation.DSMT4">
                  <p:embed/>
                </p:oleObj>
              </mc:Choice>
              <mc:Fallback>
                <p:oleObj name="Equation" r:id="rId12" imgW="723600" imgH="253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966" y="4443160"/>
                        <a:ext cx="2133600" cy="7493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7514766" y="46717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( 2.2 )</a:t>
            </a:r>
          </a:p>
        </p:txBody>
      </p:sp>
      <p:graphicFrame>
        <p:nvGraphicFramePr>
          <p:cNvPr id="31" name="Object 38"/>
          <p:cNvGraphicFramePr>
            <a:graphicFrameLocks noChangeAspect="1"/>
          </p:cNvGraphicFramePr>
          <p:nvPr/>
        </p:nvGraphicFramePr>
        <p:xfrm>
          <a:off x="3530141" y="3897060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Equation" r:id="rId14" imgW="228600" imgH="253800" progId="Equation.DSMT4">
                  <p:embed/>
                </p:oleObj>
              </mc:Choice>
              <mc:Fallback>
                <p:oleObj name="Equation" r:id="rId14" imgW="228600" imgH="253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41" y="3897060"/>
                        <a:ext cx="479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656766" y="382086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  <a:sym typeface="Symbol" pitchFamily="18" charset="2"/>
              </a:rPr>
              <a:t></a:t>
            </a:r>
          </a:p>
        </p:txBody>
      </p:sp>
      <p:graphicFrame>
        <p:nvGraphicFramePr>
          <p:cNvPr id="34" name="Object 42"/>
          <p:cNvGraphicFramePr>
            <a:graphicFrameLocks noChangeAspect="1"/>
          </p:cNvGraphicFramePr>
          <p:nvPr/>
        </p:nvGraphicFramePr>
        <p:xfrm>
          <a:off x="1637841" y="5116260"/>
          <a:ext cx="431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Equation" r:id="rId15" imgW="190440" imgH="215640" progId="Equation.DSMT4">
                  <p:embed/>
                </p:oleObj>
              </mc:Choice>
              <mc:Fallback>
                <p:oleObj name="Equation" r:id="rId15" imgW="190440" imgH="2156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841" y="5116260"/>
                        <a:ext cx="431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1494966" y="48876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2256966" y="48876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1494966" y="50400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495800" y="2286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6324600" y="2743200"/>
            <a:ext cx="533400" cy="762000"/>
          </a:xfrm>
          <a:prstGeom prst="downArrow">
            <a:avLst/>
          </a:prstGeom>
          <a:solidFill>
            <a:srgbClr val="B7D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/>
      <p:bldP spid="33" grpId="0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764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5240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ực ma sát 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hương tiếp tuyến với mặt tiếp xúc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của hai vật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hiều luôn ngược với chiều chuyển động tương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đối.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v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Độ lớn của lực ma sát tỷ lệ với phản lực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6576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rắn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lực ma sát khô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ma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trượt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6482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Nếu một hoặc cả hai vật là chất lưu (khí hoặc lỏng)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ma sát nhớt</a:t>
            </a:r>
            <a:endParaRPr lang="en-US" sz="2400" dirty="0" err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90750" y="12223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222375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7486650" y="1295400"/>
          <a:ext cx="514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5" name="Equation" r:id="rId5" imgW="190440" imgH="253800" progId="Equation.DSMT4">
                  <p:embed/>
                </p:oleObj>
              </mc:Choice>
              <mc:Fallback>
                <p:oleObj name="Equation" r:id="rId5" imgW="190440" imgH="253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1295400"/>
                        <a:ext cx="514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4"/>
          <p:cNvGraphicFramePr>
            <a:graphicFrameLocks noChangeAspect="1"/>
          </p:cNvGraphicFramePr>
          <p:nvPr/>
        </p:nvGraphicFramePr>
        <p:xfrm>
          <a:off x="1809750" y="3276600"/>
          <a:ext cx="290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6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276600"/>
                        <a:ext cx="2905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57850" y="1371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VNI-Times" pitchFamily="2" charset="0"/>
              </a:rPr>
              <a:t>ma </a:t>
            </a:r>
            <a:r>
              <a:rPr lang="en-US" sz="2400" b="1" dirty="0" err="1">
                <a:latin typeface="VNI-Times" pitchFamily="2" charset="0"/>
              </a:rPr>
              <a:t>saùt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nghæ</a:t>
            </a:r>
            <a:endParaRPr lang="en-US" sz="2400" b="1" dirty="0">
              <a:latin typeface="VNI-Times" pitchFamily="2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95950" y="2743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b="1" dirty="0">
                <a:latin typeface="VNI-Times" pitchFamily="2" charset="0"/>
              </a:rPr>
              <a:t>ma </a:t>
            </a:r>
            <a:r>
              <a:rPr lang="en-US" sz="2400" b="1" dirty="0" err="1">
                <a:latin typeface="VNI-Times" pitchFamily="2" charset="0"/>
              </a:rPr>
              <a:t>saùt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tröôït</a:t>
            </a:r>
            <a:endParaRPr lang="en-US" sz="2400" b="1" dirty="0">
              <a:latin typeface="VNI-Times" pitchFamily="2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95338" y="1524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404938" y="1066800"/>
            <a:ext cx="7620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785938" y="129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28650" y="1576388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736600" y="3048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346200" y="2590800"/>
            <a:ext cx="7620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733550" y="2895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1074738" y="29718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795338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081338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3022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736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795338" y="175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73660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2141538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33"/>
          <p:cNvGraphicFramePr>
            <a:graphicFrameLocks noChangeAspect="1"/>
          </p:cNvGraphicFramePr>
          <p:nvPr/>
        </p:nvGraphicFramePr>
        <p:xfrm>
          <a:off x="3067050" y="1066800"/>
          <a:ext cx="2682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7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066800"/>
                        <a:ext cx="2682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1785938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1727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36"/>
          <p:cNvGraphicFramePr>
            <a:graphicFrameLocks noChangeAspect="1"/>
          </p:cNvGraphicFramePr>
          <p:nvPr/>
        </p:nvGraphicFramePr>
        <p:xfrm>
          <a:off x="4038600" y="2420938"/>
          <a:ext cx="13716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8" name="Equation" r:id="rId11" imgW="520560" imgH="266400" progId="Equation.DSMT4">
                  <p:embed/>
                </p:oleObj>
              </mc:Choice>
              <mc:Fallback>
                <p:oleObj name="Equation" r:id="rId11" imgW="520560" imgH="266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20938"/>
                        <a:ext cx="137160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7"/>
          <p:cNvGraphicFramePr>
            <a:graphicFrameLocks noChangeAspect="1"/>
          </p:cNvGraphicFramePr>
          <p:nvPr/>
        </p:nvGraphicFramePr>
        <p:xfrm>
          <a:off x="693738" y="2514600"/>
          <a:ext cx="347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9" name="Equation" r:id="rId13" imgW="164880" imgH="253800" progId="Equation.DSMT4">
                  <p:embed/>
                </p:oleObj>
              </mc:Choice>
              <mc:Fallback>
                <p:oleObj name="Equation" r:id="rId13" imgW="164880" imgH="253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514600"/>
                        <a:ext cx="347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9"/>
          <p:cNvGraphicFramePr>
            <a:graphicFrameLocks noChangeAspect="1"/>
          </p:cNvGraphicFramePr>
          <p:nvPr/>
        </p:nvGraphicFramePr>
        <p:xfrm>
          <a:off x="2647950" y="2209800"/>
          <a:ext cx="360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0" name="Equation" r:id="rId15" imgW="126720" imgH="215640" progId="Equation.DSMT4">
                  <p:embed/>
                </p:oleObj>
              </mc:Choice>
              <mc:Fallback>
                <p:oleObj name="Equation" r:id="rId15" imgW="126720" imgH="215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209800"/>
                        <a:ext cx="3603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390525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>
            <a:off x="394335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2" name="Object 67"/>
          <p:cNvGraphicFramePr>
            <a:graphicFrameLocks noChangeAspect="1"/>
          </p:cNvGraphicFramePr>
          <p:nvPr/>
        </p:nvGraphicFramePr>
        <p:xfrm>
          <a:off x="1898650" y="1828800"/>
          <a:ext cx="254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1" name="Equation" r:id="rId17" imgW="164880" imgH="215640" progId="Equation.DSMT4">
                  <p:embed/>
                </p:oleObj>
              </mc:Choice>
              <mc:Fallback>
                <p:oleObj name="Equation" r:id="rId17" imgW="164880" imgH="21564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828800"/>
                        <a:ext cx="254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70"/>
          <p:cNvSpPr>
            <a:spLocks noChangeShapeType="1"/>
          </p:cNvSpPr>
          <p:nvPr/>
        </p:nvSpPr>
        <p:spPr bwMode="auto">
          <a:xfrm flipV="1">
            <a:off x="173355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71"/>
          <p:cNvSpPr>
            <a:spLocks noChangeShapeType="1"/>
          </p:cNvSpPr>
          <p:nvPr/>
        </p:nvSpPr>
        <p:spPr bwMode="auto">
          <a:xfrm flipV="1">
            <a:off x="1771650" y="76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7" name="Object 80"/>
          <p:cNvGraphicFramePr>
            <a:graphicFrameLocks noChangeAspect="1"/>
          </p:cNvGraphicFramePr>
          <p:nvPr/>
        </p:nvGraphicFramePr>
        <p:xfrm>
          <a:off x="7600950" y="2590800"/>
          <a:ext cx="5524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2" name="Equation" r:id="rId18" imgW="190440" imgH="253800" progId="Equation.DSMT4">
                  <p:embed/>
                </p:oleObj>
              </mc:Choice>
              <mc:Fallback>
                <p:oleObj name="Equation" r:id="rId18" imgW="190440" imgH="2538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2590800"/>
                        <a:ext cx="5524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1"/>
          <p:cNvGraphicFramePr>
            <a:graphicFrameLocks noChangeAspect="1"/>
          </p:cNvGraphicFramePr>
          <p:nvPr/>
        </p:nvGraphicFramePr>
        <p:xfrm>
          <a:off x="5486400" y="4876800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3" name="Equation" r:id="rId20" imgW="761760" imgH="253800" progId="Equation.DSMT4">
                  <p:embed/>
                </p:oleObj>
              </mc:Choice>
              <mc:Fallback>
                <p:oleObj name="Equation" r:id="rId20" imgW="761760" imgH="2538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2209800" cy="736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82"/>
          <p:cNvSpPr>
            <a:spLocks noChangeArrowheads="1"/>
          </p:cNvSpPr>
          <p:nvPr/>
        </p:nvSpPr>
        <p:spPr bwMode="auto">
          <a:xfrm>
            <a:off x="569913" y="4572000"/>
            <a:ext cx="2362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3"/>
          <p:cNvSpPr>
            <a:spLocks noChangeArrowheads="1"/>
          </p:cNvSpPr>
          <p:nvPr/>
        </p:nvSpPr>
        <p:spPr bwMode="auto">
          <a:xfrm>
            <a:off x="1179513" y="38100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84"/>
          <p:cNvSpPr>
            <a:spLocks noChangeShapeType="1"/>
          </p:cNvSpPr>
          <p:nvPr/>
        </p:nvSpPr>
        <p:spPr bwMode="auto">
          <a:xfrm>
            <a:off x="1636713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2" name="Object 85"/>
          <p:cNvGraphicFramePr>
            <a:graphicFrameLocks noChangeAspect="1"/>
          </p:cNvGraphicFramePr>
          <p:nvPr/>
        </p:nvGraphicFramePr>
        <p:xfrm>
          <a:off x="3008313" y="4267200"/>
          <a:ext cx="2682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4"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267200"/>
                        <a:ext cx="2682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86"/>
          <p:cNvSpPr>
            <a:spLocks noChangeShapeType="1"/>
          </p:cNvSpPr>
          <p:nvPr/>
        </p:nvSpPr>
        <p:spPr bwMode="auto">
          <a:xfrm flipH="1">
            <a:off x="1027113" y="4495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4" name="Object 87"/>
          <p:cNvGraphicFramePr>
            <a:graphicFrameLocks noChangeAspect="1"/>
          </p:cNvGraphicFramePr>
          <p:nvPr/>
        </p:nvGraphicFramePr>
        <p:xfrm>
          <a:off x="400050" y="9906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5" name="Equation" r:id="rId23" imgW="190440" imgH="253800" progId="Equation.DSMT4">
                  <p:embed/>
                </p:oleObj>
              </mc:Choice>
              <mc:Fallback>
                <p:oleObj name="Equation" r:id="rId23" imgW="190440" imgH="2538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90600"/>
                        <a:ext cx="457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8"/>
          <p:cNvGraphicFramePr>
            <a:graphicFrameLocks noChangeAspect="1"/>
          </p:cNvGraphicFramePr>
          <p:nvPr/>
        </p:nvGraphicFramePr>
        <p:xfrm>
          <a:off x="3886200" y="4800600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6" name="Equation" r:id="rId24" imgW="304560" imgH="253800" progId="Equation.DSMT4">
                  <p:embed/>
                </p:oleObj>
              </mc:Choice>
              <mc:Fallback>
                <p:oleObj name="Equation" r:id="rId24" imgW="304560" imgH="2538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990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9"/>
          <p:cNvGraphicFramePr>
            <a:graphicFrameLocks noChangeAspect="1"/>
          </p:cNvGraphicFramePr>
          <p:nvPr/>
        </p:nvGraphicFramePr>
        <p:xfrm>
          <a:off x="598488" y="3987800"/>
          <a:ext cx="379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7" name="Equation" r:id="rId26" imgW="164880" imgH="253800" progId="Equation.DSMT4">
                  <p:embed/>
                </p:oleObj>
              </mc:Choice>
              <mc:Fallback>
                <p:oleObj name="Equation" r:id="rId26" imgW="164880" imgH="2538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987800"/>
                        <a:ext cx="3794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94"/>
          <p:cNvSpPr txBox="1">
            <a:spLocks noChangeArrowheads="1"/>
          </p:cNvSpPr>
          <p:nvPr/>
        </p:nvSpPr>
        <p:spPr bwMode="auto">
          <a:xfrm>
            <a:off x="5105400" y="3429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(2.3)</a:t>
            </a:r>
          </a:p>
        </p:txBody>
      </p:sp>
      <p:sp>
        <p:nvSpPr>
          <p:cNvPr id="48" name="Text Box 95"/>
          <p:cNvSpPr txBox="1">
            <a:spLocks noChangeArrowheads="1"/>
          </p:cNvSpPr>
          <p:nvPr/>
        </p:nvSpPr>
        <p:spPr bwMode="auto">
          <a:xfrm>
            <a:off x="8001000" y="5029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(2.4)</a:t>
            </a:r>
          </a:p>
        </p:txBody>
      </p:sp>
      <p:sp>
        <p:nvSpPr>
          <p:cNvPr id="49" name="Text Box 96"/>
          <p:cNvSpPr txBox="1">
            <a:spLocks noChangeArrowheads="1"/>
          </p:cNvSpPr>
          <p:nvPr/>
        </p:nvSpPr>
        <p:spPr bwMode="auto">
          <a:xfrm>
            <a:off x="4038600" y="4419600"/>
            <a:ext cx="4648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Ma sát nhớt (khi vận tốc nhỏ) :</a:t>
            </a:r>
          </a:p>
        </p:txBody>
      </p:sp>
      <p:pic>
        <p:nvPicPr>
          <p:cNvPr id="120849" name="Picture 17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905000" y="457200"/>
            <a:ext cx="419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50" name="Picture 18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295400" y="2057400"/>
            <a:ext cx="419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3" name="Group 52"/>
          <p:cNvGrpSpPr/>
          <p:nvPr/>
        </p:nvGrpSpPr>
        <p:grpSpPr>
          <a:xfrm>
            <a:off x="6248400" y="3236688"/>
            <a:ext cx="2500313" cy="735237"/>
            <a:chOff x="6248400" y="3236688"/>
            <a:chExt cx="2500313" cy="735237"/>
          </a:xfrm>
        </p:grpSpPr>
        <p:graphicFrame>
          <p:nvGraphicFramePr>
            <p:cNvPr id="36" name="Object 79"/>
            <p:cNvGraphicFramePr>
              <a:graphicFrameLocks noChangeAspect="1"/>
            </p:cNvGraphicFramePr>
            <p:nvPr/>
          </p:nvGraphicFramePr>
          <p:xfrm>
            <a:off x="6248400" y="3276600"/>
            <a:ext cx="2500313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08" name="Equation" r:id="rId29" imgW="914400" imgH="253800" progId="Equation.DSMT4">
                    <p:embed/>
                  </p:oleObj>
                </mc:Choice>
                <mc:Fallback>
                  <p:oleObj name="Equation" r:id="rId29" imgW="914400" imgH="2538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3276600"/>
                          <a:ext cx="2500313" cy="695325"/>
                        </a:xfrm>
                        <a:prstGeom prst="rect">
                          <a:avLst/>
                        </a:prstGeom>
                        <a:solidFill>
                          <a:srgbClr val="C6FDA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0851" name="Picture 19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8305800" y="3236688"/>
              <a:ext cx="4191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0852" name="Picture 20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5791200" y="1905000"/>
            <a:ext cx="2438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190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b="1" dirty="0" smtClean="0">
                <a:cs typeface="Times New Roman" pitchFamily="18" charset="0"/>
              </a:rPr>
              <a:t>II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 LỰC HỌC CHẤT ĐIỂM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590800"/>
            <a:ext cx="2752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429000" y="5791200"/>
            <a:ext cx="1870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Isaac Newton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căng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</a:rPr>
              <a:t>Lực xuất hiện khi một đầu dây cố định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còn đầu kia bị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 smtClean="0">
                <a:latin typeface="+mj-lt"/>
                <a:sym typeface="Wingdings" pitchFamily="2" charset="2"/>
              </a:rPr>
              <a:t>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Lực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căng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dây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6" y="2144484"/>
            <a:ext cx="61939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Lực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căng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dây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có</a:t>
            </a:r>
            <a:r>
              <a:rPr lang="en-US" sz="2400" dirty="0" smtClean="0">
                <a:sym typeface="Wingdings" pitchFamily="2" charset="2"/>
              </a:rPr>
              <a:t>:</a:t>
            </a:r>
            <a:endParaRPr lang="en-US" sz="2400" dirty="0" smtClean="0">
              <a:latin typeface="+mj-lt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Đ</a:t>
            </a:r>
            <a:r>
              <a:rPr lang="vi-VN" sz="2400" dirty="0" smtClean="0">
                <a:latin typeface="+mj-lt"/>
              </a:rPr>
              <a:t>iểm đặt lên vật đã tác dụng lên nó</a:t>
            </a:r>
            <a:endParaRPr lang="en-US" sz="2400" dirty="0" smtClean="0">
              <a:latin typeface="+mj-lt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vi-VN" sz="2400" dirty="0" smtClean="0">
                <a:latin typeface="+mj-lt"/>
              </a:rPr>
              <a:t>Phương của lực căng nằm dọc theo sợi dây.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vi-VN" sz="2400" dirty="0" smtClean="0">
                <a:latin typeface="+mj-lt"/>
              </a:rPr>
              <a:t>Chiều ngược chiều lực kéo dãn</a:t>
            </a:r>
            <a:endParaRPr lang="en-US" sz="2400" dirty="0" smtClean="0">
              <a:latin typeface="+mj-lt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440546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600200"/>
            <a:ext cx="16192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609600" y="49530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VNI-Times" pitchFamily="2" charset="0"/>
              </a:rPr>
              <a:t>* </a:t>
            </a:r>
            <a:r>
              <a:rPr lang="en-US" sz="2400" b="1" dirty="0" err="1">
                <a:latin typeface="VNI-Times" pitchFamily="2" charset="0"/>
              </a:rPr>
              <a:t>Daây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khoâng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ñoàng</a:t>
            </a:r>
            <a:r>
              <a:rPr lang="en-US" sz="2400" b="1" dirty="0">
                <a:latin typeface="VNI-Times" pitchFamily="2" charset="0"/>
              </a:rPr>
              <a:t> </a:t>
            </a:r>
            <a:r>
              <a:rPr lang="en-US" sz="2400" b="1" dirty="0" err="1">
                <a:latin typeface="VNI-Times" pitchFamily="2" charset="0"/>
              </a:rPr>
              <a:t>chaát</a:t>
            </a:r>
            <a:r>
              <a:rPr lang="en-US" sz="2400" b="1" dirty="0">
                <a:latin typeface="VNI-Times" pitchFamily="2" charset="0"/>
              </a:rPr>
              <a:t>                                                                                     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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Löïc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caêng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khoâng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nhö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nhau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taïi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nhöõng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ñieåm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khaùc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nhau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treân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 </a:t>
            </a:r>
            <a:r>
              <a:rPr lang="en-US" sz="2400" dirty="0" err="1">
                <a:latin typeface="VNI-Times" pitchFamily="2" charset="0"/>
                <a:sym typeface="Symbol" pitchFamily="18" charset="2"/>
              </a:rPr>
              <a:t>daây</a:t>
            </a:r>
            <a:r>
              <a:rPr lang="en-US" sz="2400" dirty="0">
                <a:latin typeface="VNI-Times" pitchFamily="2" charset="0"/>
                <a:sym typeface="Symbol" pitchFamily="18" charset="2"/>
              </a:rPr>
              <a:t>.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85800" y="3886200"/>
            <a:ext cx="6324600" cy="461665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Löïc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caêng</a:t>
            </a:r>
            <a:r>
              <a:rPr lang="en-US" sz="2400" b="1" i="1" dirty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cuûa</a:t>
            </a:r>
            <a:r>
              <a:rPr lang="en-US" sz="2400" b="1" i="1" dirty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daây</a:t>
            </a:r>
            <a:r>
              <a:rPr lang="en-US" sz="2400" b="1" i="1" dirty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taïi</a:t>
            </a:r>
            <a:r>
              <a:rPr lang="en-US" sz="2400" b="1" i="1" dirty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ñieåm</a:t>
            </a:r>
            <a:r>
              <a:rPr lang="en-US" sz="2400" b="1" i="1" dirty="0">
                <a:latin typeface="VNI-Times" pitchFamily="2" charset="0"/>
              </a:rPr>
              <a:t> </a:t>
            </a:r>
            <a:r>
              <a:rPr lang="en-US" sz="2400" b="1" i="1" dirty="0" err="1" smtClean="0">
                <a:latin typeface="VNI-Times" pitchFamily="2" charset="0"/>
              </a:rPr>
              <a:t>baát</a:t>
            </a:r>
            <a:r>
              <a:rPr lang="en-US" sz="2400" b="1" i="1" dirty="0" smtClean="0">
                <a:latin typeface="VNI-Times" pitchFamily="2" charset="0"/>
              </a:rPr>
              <a:t> </a:t>
            </a:r>
            <a:r>
              <a:rPr lang="en-US" sz="2400" b="1" i="1" dirty="0" err="1">
                <a:latin typeface="VNI-Times" pitchFamily="2" charset="0"/>
              </a:rPr>
              <a:t>kyø</a:t>
            </a:r>
            <a:r>
              <a:rPr lang="en-US" sz="2400" b="1" i="1" dirty="0">
                <a:latin typeface="VNI-Times" pitchFamily="2" charset="0"/>
              </a:rPr>
              <a:t> .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343400"/>
            <a:ext cx="1066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2438400"/>
            <a:ext cx="1781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82296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4. ỨNG DỤNG CÁC ĐỊNH LUẬT NEWTON ĐỂ KHẢO SÁT CHUYỂN ĐỘNG CỦA VẬT</a:t>
            </a:r>
            <a:endParaRPr lang="en-US" sz="3200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20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247" y="2685150"/>
            <a:ext cx="887775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7162800" y="5303520"/>
            <a:ext cx="381000" cy="655320"/>
          </a:xfrm>
          <a:custGeom>
            <a:avLst/>
            <a:gdLst>
              <a:gd name="connsiteX0" fmla="*/ 0 w 381000"/>
              <a:gd name="connsiteY0" fmla="*/ 0 h 655320"/>
              <a:gd name="connsiteX1" fmla="*/ 381000 w 381000"/>
              <a:gd name="connsiteY1" fmla="*/ 640080 h 655320"/>
              <a:gd name="connsiteX2" fmla="*/ 381000 w 381000"/>
              <a:gd name="connsiteY2" fmla="*/ 640080 h 655320"/>
              <a:gd name="connsiteX3" fmla="*/ 365760 w 381000"/>
              <a:gd name="connsiteY3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655320">
                <a:moveTo>
                  <a:pt x="0" y="0"/>
                </a:moveTo>
                <a:lnTo>
                  <a:pt x="381000" y="640080"/>
                </a:lnTo>
                <a:lnTo>
                  <a:pt x="381000" y="640080"/>
                </a:lnTo>
                <a:lnTo>
                  <a:pt x="365760" y="65532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Bước</a:t>
            </a:r>
            <a:r>
              <a:rPr lang="en-US" b="1" u="sng" dirty="0" smtClean="0"/>
              <a:t> 1: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 err="1" smtClean="0"/>
              <a:t>Bước</a:t>
            </a:r>
            <a:r>
              <a:rPr lang="en-US" b="1" u="sng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(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2 Newton)</a:t>
            </a:r>
          </a:p>
          <a:p>
            <a:pPr marL="0" indent="0">
              <a:buNone/>
            </a:pPr>
            <a:r>
              <a:rPr lang="en-US" b="1" u="sng" dirty="0" err="1" smtClean="0"/>
              <a:t>Bước</a:t>
            </a:r>
            <a:r>
              <a:rPr lang="en-US" b="1" u="sng" dirty="0" smtClean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 ==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79173"/>
              </p:ext>
            </p:extLst>
          </p:nvPr>
        </p:nvGraphicFramePr>
        <p:xfrm>
          <a:off x="304800" y="685800"/>
          <a:ext cx="82296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685800"/>
                        <a:ext cx="8229600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9310928"/>
              </p:ext>
            </p:extLst>
          </p:nvPr>
        </p:nvGraphicFramePr>
        <p:xfrm>
          <a:off x="1185863" y="2438400"/>
          <a:ext cx="49974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438400"/>
                        <a:ext cx="49974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5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Chiếu</a:t>
            </a:r>
            <a:r>
              <a:rPr lang="en-US" dirty="0" smtClean="0"/>
              <a:t> 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r>
              <a:rPr lang="en-US" sz="3200" b="1" u="sng" dirty="0" err="1" smtClean="0"/>
              <a:t>Vật</a:t>
            </a:r>
            <a:r>
              <a:rPr lang="en-US" sz="3200" b="1" u="sng" dirty="0" smtClean="0"/>
              <a:t> 1:</a:t>
            </a:r>
            <a:endParaRPr lang="en-US" sz="3200" b="1" u="sng" dirty="0"/>
          </a:p>
          <a:p>
            <a:r>
              <a:rPr lang="en-US" sz="4400" dirty="0" err="1" smtClean="0"/>
              <a:t>Chiếu</a:t>
            </a:r>
            <a:r>
              <a:rPr lang="en-US" sz="4400" dirty="0" smtClean="0"/>
              <a:t> </a:t>
            </a:r>
            <a:r>
              <a:rPr lang="en-US" sz="4400" dirty="0" err="1" smtClean="0"/>
              <a:t>trên</a:t>
            </a:r>
            <a:r>
              <a:rPr lang="en-US" sz="4400" dirty="0" smtClean="0"/>
              <a:t> ox (</a:t>
            </a:r>
            <a:r>
              <a:rPr lang="en-US" sz="4400" dirty="0" err="1" smtClean="0"/>
              <a:t>dọc</a:t>
            </a:r>
            <a:r>
              <a:rPr lang="en-US" sz="4400" dirty="0" smtClean="0"/>
              <a:t> </a:t>
            </a:r>
            <a:r>
              <a:rPr lang="en-US" sz="4400" dirty="0" err="1" smtClean="0"/>
              <a:t>mp</a:t>
            </a:r>
            <a:r>
              <a:rPr lang="en-US" sz="4400" dirty="0" smtClean="0"/>
              <a:t> </a:t>
            </a:r>
            <a:r>
              <a:rPr lang="en-US" sz="4400" dirty="0" err="1" smtClean="0"/>
              <a:t>nghiêng</a:t>
            </a:r>
            <a:r>
              <a:rPr lang="en-US" sz="4400" dirty="0" smtClean="0"/>
              <a:t>):</a:t>
            </a:r>
          </a:p>
          <a:p>
            <a:r>
              <a:rPr lang="en-US" sz="4400" dirty="0" smtClean="0"/>
              <a:t>-P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 –</a:t>
            </a:r>
            <a:r>
              <a:rPr lang="en-US" sz="4400" dirty="0" err="1" smtClean="0"/>
              <a:t>F</a:t>
            </a:r>
            <a:r>
              <a:rPr lang="en-US" sz="4400" baseline="-25000" dirty="0" err="1" smtClean="0"/>
              <a:t>ms</a:t>
            </a:r>
            <a:r>
              <a:rPr lang="en-US" sz="4400" dirty="0" smtClean="0"/>
              <a:t> +T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= m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 a   (P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= P</a:t>
            </a:r>
            <a:r>
              <a:rPr lang="en-US" sz="4400" baseline="-25000" dirty="0" smtClean="0"/>
              <a:t>A</a:t>
            </a:r>
            <a:r>
              <a:rPr lang="en-US" sz="4400" dirty="0" smtClean="0"/>
              <a:t>. sin</a:t>
            </a:r>
            <a:r>
              <a:rPr lang="el-GR" sz="4400" dirty="0"/>
              <a:t> </a:t>
            </a:r>
            <a:r>
              <a:rPr lang="el-GR" sz="4400" dirty="0" smtClean="0"/>
              <a:t>α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/>
              <a:t>Chiếu</a:t>
            </a:r>
            <a:r>
              <a:rPr lang="en-US" sz="4400" dirty="0" smtClean="0"/>
              <a:t> </a:t>
            </a:r>
            <a:r>
              <a:rPr lang="en-US" sz="4400" dirty="0" err="1" smtClean="0"/>
              <a:t>trên</a:t>
            </a:r>
            <a:r>
              <a:rPr lang="en-US" sz="4400" dirty="0" smtClean="0"/>
              <a:t> </a:t>
            </a:r>
            <a:r>
              <a:rPr lang="en-US" sz="4400" dirty="0" err="1" smtClean="0"/>
              <a:t>oy</a:t>
            </a:r>
            <a:r>
              <a:rPr lang="en-US" sz="4400" dirty="0" smtClean="0"/>
              <a:t>( </a:t>
            </a: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vuông</a:t>
            </a:r>
            <a:r>
              <a:rPr lang="en-US" sz="4400" dirty="0" smtClean="0"/>
              <a:t> </a:t>
            </a:r>
            <a:r>
              <a:rPr lang="en-US" sz="4400" dirty="0" err="1" smtClean="0"/>
              <a:t>góc</a:t>
            </a:r>
            <a:r>
              <a:rPr lang="en-US" sz="4400" dirty="0" smtClean="0"/>
              <a:t> </a:t>
            </a:r>
            <a:r>
              <a:rPr lang="en-US" sz="4400" dirty="0" err="1" smtClean="0"/>
              <a:t>mp</a:t>
            </a:r>
            <a:r>
              <a:rPr lang="en-US" sz="4400" dirty="0" smtClean="0"/>
              <a:t> </a:t>
            </a:r>
            <a:r>
              <a:rPr lang="en-US" sz="4400" dirty="0" err="1" smtClean="0"/>
              <a:t>nghiêng</a:t>
            </a:r>
            <a:r>
              <a:rPr lang="en-US" sz="4400" dirty="0" smtClean="0"/>
              <a:t> )</a:t>
            </a:r>
          </a:p>
          <a:p>
            <a:r>
              <a:rPr lang="en-US" sz="4400" dirty="0" smtClean="0"/>
              <a:t>N-P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= 0=&gt; N=P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= P</a:t>
            </a:r>
            <a:r>
              <a:rPr lang="en-US" sz="4800" baseline="-25000" dirty="0" smtClean="0"/>
              <a:t>A</a:t>
            </a:r>
            <a:r>
              <a:rPr lang="en-US" sz="4800" dirty="0" smtClean="0"/>
              <a:t>. </a:t>
            </a:r>
            <a:r>
              <a:rPr lang="en-US" sz="4800" dirty="0" err="1" smtClean="0"/>
              <a:t>cos</a:t>
            </a:r>
            <a:r>
              <a:rPr lang="el-GR" sz="4800" dirty="0" smtClean="0"/>
              <a:t>α</a:t>
            </a:r>
            <a:r>
              <a:rPr lang="en-US" sz="4400" dirty="0" smtClean="0"/>
              <a:t> </a:t>
            </a:r>
            <a:endParaRPr lang="en-US" sz="4400" dirty="0"/>
          </a:p>
          <a:p>
            <a:r>
              <a:rPr lang="en-US" sz="4400" dirty="0" smtClean="0">
                <a:sym typeface="Wingdings" pitchFamily="2" charset="2"/>
              </a:rPr>
              <a:t> - </a:t>
            </a:r>
            <a:r>
              <a:rPr lang="en-US" sz="4400" dirty="0"/>
              <a:t>P</a:t>
            </a:r>
            <a:r>
              <a:rPr lang="en-US" sz="4400" baseline="-25000" dirty="0"/>
              <a:t>A</a:t>
            </a:r>
            <a:r>
              <a:rPr lang="en-US" sz="4400" dirty="0"/>
              <a:t>. sin</a:t>
            </a:r>
            <a:r>
              <a:rPr lang="el-GR" sz="4400" dirty="0"/>
              <a:t> </a:t>
            </a:r>
            <a:r>
              <a:rPr lang="el-GR" sz="4400" dirty="0" smtClean="0"/>
              <a:t>α</a:t>
            </a:r>
            <a:r>
              <a:rPr lang="en-US" sz="4400" dirty="0" smtClean="0"/>
              <a:t> - k.</a:t>
            </a:r>
            <a:r>
              <a:rPr lang="en-US" sz="4000" dirty="0"/>
              <a:t> P</a:t>
            </a:r>
            <a:r>
              <a:rPr lang="en-US" sz="4400" baseline="-25000" dirty="0"/>
              <a:t>A</a:t>
            </a:r>
            <a:r>
              <a:rPr lang="en-US" sz="4400" dirty="0"/>
              <a:t>. </a:t>
            </a:r>
            <a:r>
              <a:rPr lang="en-US" sz="4400" dirty="0" err="1"/>
              <a:t>cos</a:t>
            </a:r>
            <a:r>
              <a:rPr lang="el-GR" sz="4400" dirty="0"/>
              <a:t>α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400" dirty="0"/>
              <a:t> T</a:t>
            </a:r>
            <a:r>
              <a:rPr lang="en-US" sz="4400" baseline="-25000" dirty="0"/>
              <a:t>1</a:t>
            </a:r>
            <a:r>
              <a:rPr lang="en-US" sz="4400" dirty="0"/>
              <a:t>= m</a:t>
            </a:r>
            <a:r>
              <a:rPr lang="en-US" sz="4400" baseline="-25000" dirty="0"/>
              <a:t>1</a:t>
            </a:r>
            <a:r>
              <a:rPr lang="en-US" sz="4400" dirty="0"/>
              <a:t> a </a:t>
            </a:r>
            <a:r>
              <a:rPr lang="en-US" sz="4400" dirty="0" smtClean="0"/>
              <a:t>(1)</a:t>
            </a:r>
          </a:p>
          <a:p>
            <a:r>
              <a:rPr lang="en-US" sz="4800" dirty="0" smtClean="0"/>
              <a:t>P</a:t>
            </a:r>
            <a:r>
              <a:rPr lang="en-US" sz="4800" baseline="-25000" dirty="0" smtClean="0"/>
              <a:t>B</a:t>
            </a:r>
            <a:r>
              <a:rPr lang="en-US" sz="4800" dirty="0" smtClean="0"/>
              <a:t> -</a:t>
            </a:r>
            <a:r>
              <a:rPr lang="en-US" sz="4400" dirty="0" smtClean="0"/>
              <a:t> T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 = m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 a  (2)</a:t>
            </a:r>
          </a:p>
          <a:p>
            <a:r>
              <a:rPr lang="en-US" sz="4400" dirty="0" err="1" smtClean="0"/>
              <a:t>Khi</a:t>
            </a:r>
            <a:r>
              <a:rPr lang="en-US" sz="4400" dirty="0" smtClean="0"/>
              <a:t> T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= T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  ( </a:t>
            </a:r>
            <a:r>
              <a:rPr lang="en-US" sz="4400" dirty="0" err="1" smtClean="0"/>
              <a:t>dây</a:t>
            </a:r>
            <a:r>
              <a:rPr lang="en-US" sz="4400" dirty="0" smtClean="0"/>
              <a:t> </a:t>
            </a:r>
            <a:r>
              <a:rPr lang="en-US" sz="4400" dirty="0" err="1" smtClean="0"/>
              <a:t>không</a:t>
            </a:r>
            <a:r>
              <a:rPr lang="en-US" sz="4400" dirty="0" smtClean="0"/>
              <a:t> </a:t>
            </a:r>
            <a:r>
              <a:rPr lang="en-US" sz="4400" dirty="0" err="1" smtClean="0"/>
              <a:t>dãn</a:t>
            </a:r>
            <a:r>
              <a:rPr lang="en-US" sz="4400" dirty="0" smtClean="0"/>
              <a:t>, </a:t>
            </a:r>
            <a:r>
              <a:rPr lang="en-US" sz="4400" dirty="0" err="1" smtClean="0"/>
              <a:t>bỏ</a:t>
            </a:r>
            <a:r>
              <a:rPr lang="en-US" sz="4400" dirty="0" smtClean="0"/>
              <a:t> qua </a:t>
            </a:r>
            <a:r>
              <a:rPr lang="en-US" sz="4400" dirty="0" err="1" smtClean="0"/>
              <a:t>khối</a:t>
            </a:r>
            <a:r>
              <a:rPr lang="en-US" sz="4400" dirty="0" smtClean="0"/>
              <a:t>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ròng</a:t>
            </a:r>
            <a:r>
              <a:rPr lang="en-US" sz="4400" dirty="0" smtClean="0"/>
              <a:t> </a:t>
            </a:r>
            <a:r>
              <a:rPr lang="en-US" sz="4400" dirty="0" err="1" smtClean="0"/>
              <a:t>rọc</a:t>
            </a:r>
            <a:r>
              <a:rPr lang="en-US" sz="4400" dirty="0" smtClean="0"/>
              <a:t>)</a:t>
            </a:r>
            <a:r>
              <a:rPr lang="en-US" sz="4400" dirty="0" smtClean="0">
                <a:sym typeface="Wingdings" pitchFamily="2" charset="2"/>
              </a:rPr>
              <a:t> </a:t>
            </a:r>
            <a:r>
              <a:rPr lang="en-US" sz="4400" dirty="0" err="1" smtClean="0">
                <a:sym typeface="Wingdings" pitchFamily="2" charset="2"/>
              </a:rPr>
              <a:t>Tính</a:t>
            </a:r>
            <a:r>
              <a:rPr lang="en-US" sz="4400" dirty="0" smtClean="0">
                <a:sym typeface="Wingdings" pitchFamily="2" charset="2"/>
              </a:rPr>
              <a:t> a </a:t>
            </a:r>
            <a:r>
              <a:rPr lang="en-US" sz="4400" dirty="0" err="1" smtClean="0">
                <a:sym typeface="Wingdings" pitchFamily="2" charset="2"/>
              </a:rPr>
              <a:t>và</a:t>
            </a:r>
            <a:r>
              <a:rPr lang="en-US" sz="4400" dirty="0" smtClean="0">
                <a:sym typeface="Wingdings" pitchFamily="2" charset="2"/>
              </a:rPr>
              <a:t> 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9727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33363"/>
            <a:ext cx="89154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42875"/>
            <a:ext cx="8915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>
                <a:latin typeface="VNI-Times" pitchFamily="2" charset="0"/>
              </a:rPr>
              <a:t>Ví duï (1.7 ):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Heä cô hoïc nhö hình veõ.Boû qua ma saùt vaø khoái löôïng roøng roïc.Tính :     a.Khoái löôïng m</a:t>
            </a:r>
            <a:r>
              <a:rPr lang="en-US" sz="2400" baseline="-25000">
                <a:latin typeface="VNI-Times" pitchFamily="2" charset="0"/>
              </a:rPr>
              <a:t>2. ;  </a:t>
            </a:r>
            <a:r>
              <a:rPr lang="en-US" sz="2400">
                <a:latin typeface="VNI-Times" pitchFamily="2" charset="0"/>
              </a:rPr>
              <a:t>b.Löïc caêng T</a:t>
            </a:r>
            <a:r>
              <a:rPr lang="en-US" sz="2400" baseline="-25000">
                <a:latin typeface="VNI-Times" pitchFamily="2" charset="0"/>
              </a:rPr>
              <a:t>2.</a:t>
            </a:r>
            <a:endParaRPr lang="en-US" sz="2400">
              <a:latin typeface="VNI-Times" pitchFamily="2" charset="0"/>
            </a:endParaRPr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 flipH="1">
            <a:off x="2362200" y="2743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505200" y="2514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381000" y="2209800"/>
            <a:ext cx="685800" cy="457200"/>
          </a:xfrm>
          <a:prstGeom prst="rect">
            <a:avLst/>
          </a:prstGeom>
          <a:solidFill>
            <a:srgbClr val="29F7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33400" y="2286000"/>
            <a:ext cx="762000" cy="396875"/>
          </a:xfrm>
          <a:prstGeom prst="rect">
            <a:avLst/>
          </a:prstGeom>
          <a:solidFill>
            <a:srgbClr val="29F7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latin typeface="VNI-Times" pitchFamily="2" charset="0"/>
              </a:rPr>
              <a:t>m</a:t>
            </a:r>
            <a:r>
              <a:rPr lang="en-US" sz="2000" baseline="-25000">
                <a:latin typeface="VNI-Times" pitchFamily="2" charset="0"/>
              </a:rPr>
              <a:t>1</a:t>
            </a:r>
            <a:endParaRPr lang="en-US" sz="2000">
              <a:latin typeface="VNI-Times" pitchFamily="2" charset="0"/>
            </a:endParaRPr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2057400" y="2209800"/>
            <a:ext cx="685800" cy="457200"/>
          </a:xfrm>
          <a:prstGeom prst="rect">
            <a:avLst/>
          </a:prstGeom>
          <a:solidFill>
            <a:srgbClr val="29F7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1524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2209800" y="22098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VNI-Times" pitchFamily="2" charset="0"/>
              </a:rPr>
              <a:t>m</a:t>
            </a:r>
            <a:r>
              <a:rPr lang="en-US" sz="2400" baseline="-25000" dirty="0">
                <a:latin typeface="VNI-Times" pitchFamily="2" charset="0"/>
              </a:rPr>
              <a:t>2</a:t>
            </a:r>
            <a:endParaRPr lang="en-US" sz="2400" dirty="0">
              <a:latin typeface="VNI-Times" pitchFamily="2" charset="0"/>
            </a:endParaRPr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1066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1524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27432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27432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9624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Rectangle 16"/>
          <p:cNvSpPr>
            <a:spLocks noChangeArrowheads="1"/>
          </p:cNvSpPr>
          <p:nvPr/>
        </p:nvSpPr>
        <p:spPr bwMode="auto">
          <a:xfrm>
            <a:off x="3657600" y="3429000"/>
            <a:ext cx="609600" cy="609600"/>
          </a:xfrm>
          <a:prstGeom prst="rect">
            <a:avLst/>
          </a:prstGeom>
          <a:solidFill>
            <a:srgbClr val="29F7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3733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m</a:t>
            </a:r>
            <a:r>
              <a:rPr lang="en-US" baseline="-25000">
                <a:latin typeface="VNI-Times" pitchFamily="2" charset="0"/>
              </a:rPr>
              <a:t>3</a:t>
            </a:r>
            <a:endParaRPr lang="en-US">
              <a:latin typeface="VNI-Times" pitchFamily="2" charset="0"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V="1">
            <a:off x="3962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39624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724400" y="1447800"/>
            <a:ext cx="426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Cho bieát :m</a:t>
            </a:r>
            <a:r>
              <a:rPr lang="en-US" sz="2400" baseline="-25000">
                <a:latin typeface="VNI-Times" pitchFamily="2" charset="0"/>
              </a:rPr>
              <a:t>1</a:t>
            </a:r>
            <a:r>
              <a:rPr lang="en-US" sz="2400">
                <a:latin typeface="VNI-Times" pitchFamily="2" charset="0"/>
              </a:rPr>
              <a:t>= 1 kg ; m</a:t>
            </a:r>
            <a:r>
              <a:rPr lang="en-US" sz="2400" baseline="-25000">
                <a:latin typeface="VNI-Times" pitchFamily="2" charset="0"/>
              </a:rPr>
              <a:t>3 </a:t>
            </a:r>
            <a:r>
              <a:rPr lang="en-US" sz="2400">
                <a:latin typeface="VNI-Times" pitchFamily="2" charset="0"/>
              </a:rPr>
              <a:t>= 3 kg ;       T</a:t>
            </a:r>
            <a:r>
              <a:rPr lang="en-US" sz="2400" baseline="-25000">
                <a:latin typeface="VNI-Times" pitchFamily="2" charset="0"/>
              </a:rPr>
              <a:t>1</a:t>
            </a:r>
            <a:r>
              <a:rPr lang="en-US" sz="2400">
                <a:latin typeface="VNI-Times" pitchFamily="2" charset="0"/>
              </a:rPr>
              <a:t>= 4,9 N ; g = 9,8 m/s</a:t>
            </a:r>
            <a:r>
              <a:rPr lang="en-US" sz="2400" baseline="30000">
                <a:latin typeface="VNI-Times" pitchFamily="2" charset="0"/>
              </a:rPr>
              <a:t>2</a:t>
            </a:r>
            <a:endParaRPr lang="en-US" sz="2400">
              <a:latin typeface="VNI-Times" pitchFamily="2" charset="0"/>
            </a:endParaRPr>
          </a:p>
        </p:txBody>
      </p:sp>
      <p:sp>
        <p:nvSpPr>
          <p:cNvPr id="30743" name="AutoShape 21"/>
          <p:cNvSpPr>
            <a:spLocks noChangeArrowheads="1"/>
          </p:cNvSpPr>
          <p:nvPr/>
        </p:nvSpPr>
        <p:spPr bwMode="auto">
          <a:xfrm>
            <a:off x="4191000" y="2286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42" name="Text Box 22"/>
          <p:cNvSpPr txBox="1">
            <a:spLocks noChangeArrowheads="1"/>
          </p:cNvSpPr>
          <p:nvPr/>
        </p:nvSpPr>
        <p:spPr bwMode="auto">
          <a:xfrm>
            <a:off x="4648200" y="2438400"/>
            <a:ext cx="44958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>
                <a:latin typeface="VNI-Times" pitchFamily="2" charset="0"/>
              </a:rPr>
              <a:t>+ Roøng roïc quay khoâng ma saùt vaø boû qua khoái löôïng </a:t>
            </a:r>
            <a:r>
              <a:rPr lang="en-US" sz="2200">
                <a:latin typeface="VNI-Times" pitchFamily="2" charset="0"/>
                <a:sym typeface="Symbol" pitchFamily="18" charset="2"/>
              </a:rPr>
              <a:t> Xem ñôn giaûn laø moät ñieåm töïa khoâng ma saùt vôùi daây. </a:t>
            </a:r>
            <a:endParaRPr lang="en-US" sz="2200" baseline="-25000">
              <a:latin typeface="VNI-Times" pitchFamily="2" charset="0"/>
              <a:sym typeface="Symbol" pitchFamily="18" charset="2"/>
            </a:endParaRPr>
          </a:p>
        </p:txBody>
      </p:sp>
      <p:sp>
        <p:nvSpPr>
          <p:cNvPr id="1233943" name="Text Box 23"/>
          <p:cNvSpPr txBox="1">
            <a:spLocks noChangeArrowheads="1"/>
          </p:cNvSpPr>
          <p:nvPr/>
        </p:nvSpPr>
        <p:spPr bwMode="auto">
          <a:xfrm>
            <a:off x="762000" y="4724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  <a:sym typeface="Symbol" pitchFamily="18" charset="2"/>
              </a:rPr>
              <a:t>+ Ngoaïi löïc duy nhaát taùc duïng vaøo caû heä laø troïng löïc P = m</a:t>
            </a:r>
            <a:r>
              <a:rPr lang="en-US" sz="2400" baseline="-25000">
                <a:latin typeface="VNI-Times" pitchFamily="2" charset="0"/>
                <a:sym typeface="Symbol" pitchFamily="18" charset="2"/>
              </a:rPr>
              <a:t>3</a:t>
            </a:r>
            <a:r>
              <a:rPr lang="en-US" sz="2400">
                <a:latin typeface="VNI-Times" pitchFamily="2" charset="0"/>
                <a:sym typeface="Symbol" pitchFamily="18" charset="2"/>
              </a:rPr>
              <a:t> g</a:t>
            </a:r>
            <a:endParaRPr lang="en-US" sz="2400">
              <a:latin typeface="VNI-Times" pitchFamily="2" charset="0"/>
            </a:endParaRPr>
          </a:p>
        </p:txBody>
      </p:sp>
      <p:graphicFrame>
        <p:nvGraphicFramePr>
          <p:cNvPr id="1233944" name="Object 2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71600" y="5334000"/>
          <a:ext cx="419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Equation" r:id="rId3" imgW="1676160" imgH="253800" progId="Equation.DSMT4">
                  <p:embed/>
                </p:oleObj>
              </mc:Choice>
              <mc:Fallback>
                <p:oleObj name="Equation" r:id="rId3" imgW="1676160" imgH="25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4191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5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1200" y="5630863"/>
          <a:ext cx="2590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30863"/>
                        <a:ext cx="2590800" cy="1062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4724400" y="5943600"/>
            <a:ext cx="304800" cy="3048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47" name="Text Box 27"/>
          <p:cNvSpPr txBox="1">
            <a:spLocks noChangeArrowheads="1"/>
          </p:cNvSpPr>
          <p:nvPr/>
        </p:nvSpPr>
        <p:spPr bwMode="auto">
          <a:xfrm>
            <a:off x="4648200" y="3657600"/>
            <a:ext cx="373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  <a:sym typeface="Symbol" pitchFamily="18" charset="2"/>
              </a:rPr>
              <a:t>+ Daây khoâng co daõn                      Caû 3 vaät coù </a:t>
            </a:r>
            <a:r>
              <a:rPr lang="en-US" sz="2400" u="sng">
                <a:latin typeface="VNI-Times" pitchFamily="2" charset="0"/>
                <a:sym typeface="Symbol" pitchFamily="18" charset="2"/>
              </a:rPr>
              <a:t>cuøng gia toác</a:t>
            </a:r>
            <a:r>
              <a:rPr lang="en-US" sz="2400">
                <a:latin typeface="VNI-Times" pitchFamily="2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42" grpId="0"/>
      <p:bldP spid="1233943" grpId="0"/>
      <p:bldP spid="12339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4946" name="Object 2"/>
          <p:cNvGraphicFramePr>
            <a:graphicFrameLocks noChangeAspect="1"/>
          </p:cNvGraphicFramePr>
          <p:nvPr/>
        </p:nvGraphicFramePr>
        <p:xfrm>
          <a:off x="6019800" y="1933575"/>
          <a:ext cx="1676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8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33575"/>
                        <a:ext cx="1676400" cy="641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47" name="Object 3"/>
          <p:cNvGraphicFramePr>
            <a:graphicFrameLocks noChangeAspect="1"/>
          </p:cNvGraphicFramePr>
          <p:nvPr/>
        </p:nvGraphicFramePr>
        <p:xfrm>
          <a:off x="2514600" y="2743200"/>
          <a:ext cx="4419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9" name="Equation" r:id="rId5" imgW="2044440" imgH="469800" progId="Equation.DSMT4">
                  <p:embed/>
                </p:oleObj>
              </mc:Choice>
              <mc:Fallback>
                <p:oleObj name="Equation" r:id="rId5" imgW="204444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4196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48" name="Object 4"/>
          <p:cNvGraphicFramePr>
            <a:graphicFrameLocks noChangeAspect="1"/>
          </p:cNvGraphicFramePr>
          <p:nvPr/>
        </p:nvGraphicFramePr>
        <p:xfrm>
          <a:off x="4191000" y="4148138"/>
          <a:ext cx="1828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0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48138"/>
                        <a:ext cx="1828800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49" name="Object 5"/>
          <p:cNvGraphicFramePr>
            <a:graphicFrameLocks noChangeAspect="1"/>
          </p:cNvGraphicFramePr>
          <p:nvPr/>
        </p:nvGraphicFramePr>
        <p:xfrm>
          <a:off x="4608513" y="1447800"/>
          <a:ext cx="327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1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1447800"/>
                        <a:ext cx="327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0" name="Object 6"/>
          <p:cNvGraphicFramePr>
            <a:graphicFrameLocks noChangeAspect="1"/>
          </p:cNvGraphicFramePr>
          <p:nvPr/>
        </p:nvGraphicFramePr>
        <p:xfrm>
          <a:off x="5024438" y="14478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447800"/>
                        <a:ext cx="44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1" name="Object 7"/>
          <p:cNvGraphicFramePr>
            <a:graphicFrameLocks noChangeAspect="1"/>
          </p:cNvGraphicFramePr>
          <p:nvPr/>
        </p:nvGraphicFramePr>
        <p:xfrm>
          <a:off x="6307138" y="1600200"/>
          <a:ext cx="3222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3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1600200"/>
                        <a:ext cx="3222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762000" y="533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+ Vôùi m</a:t>
            </a:r>
            <a:r>
              <a:rPr lang="en-US" sz="2400" baseline="-25000">
                <a:latin typeface="VNI-Times" pitchFamily="2" charset="0"/>
              </a:rPr>
              <a:t>1 </a:t>
            </a:r>
            <a:r>
              <a:rPr lang="en-US" sz="2400">
                <a:latin typeface="VNI-Times" pitchFamily="2" charset="0"/>
              </a:rPr>
              <a:t>:</a:t>
            </a:r>
          </a:p>
        </p:txBody>
      </p:sp>
      <p:graphicFrame>
        <p:nvGraphicFramePr>
          <p:cNvPr id="123495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514600" y="457200"/>
          <a:ext cx="381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4" name="Equation" r:id="rId15" imgW="1777680" imgH="444240" progId="Equation.DSMT4">
                  <p:embed/>
                </p:oleObj>
              </mc:Choice>
              <mc:Fallback>
                <p:oleObj name="Equation" r:id="rId15" imgW="17776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"/>
                        <a:ext cx="3810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/>
          <p:cNvSpPr txBox="1">
            <a:spLocks noChangeArrowheads="1"/>
          </p:cNvSpPr>
          <p:nvPr/>
        </p:nvSpPr>
        <p:spPr bwMode="auto">
          <a:xfrm>
            <a:off x="3792538" y="1447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Bieát :</a:t>
            </a:r>
          </a:p>
        </p:txBody>
      </p:sp>
      <p:graphicFrame>
        <p:nvGraphicFramePr>
          <p:cNvPr id="1234955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608638" y="14478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5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1447800"/>
                        <a:ext cx="44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6" name="Line 12"/>
          <p:cNvSpPr>
            <a:spLocks noChangeShapeType="1"/>
          </p:cNvSpPr>
          <p:nvPr/>
        </p:nvSpPr>
        <p:spPr bwMode="auto">
          <a:xfrm>
            <a:off x="6781800" y="914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957" name="Text Box 13"/>
          <p:cNvSpPr txBox="1">
            <a:spLocks noChangeArrowheads="1"/>
          </p:cNvSpPr>
          <p:nvPr/>
        </p:nvSpPr>
        <p:spPr bwMode="auto">
          <a:xfrm>
            <a:off x="609600" y="243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+ Vôùi caû 2 vaät :</a:t>
            </a:r>
          </a:p>
        </p:txBody>
      </p:sp>
      <p:sp>
        <p:nvSpPr>
          <p:cNvPr id="1234958" name="Line 14"/>
          <p:cNvSpPr>
            <a:spLocks noChangeShapeType="1"/>
          </p:cNvSpPr>
          <p:nvPr/>
        </p:nvSpPr>
        <p:spPr bwMode="auto">
          <a:xfrm>
            <a:off x="4724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959" name="Text Box 15"/>
          <p:cNvSpPr txBox="1">
            <a:spLocks noChangeArrowheads="1"/>
          </p:cNvSpPr>
          <p:nvPr/>
        </p:nvSpPr>
        <p:spPr bwMode="auto">
          <a:xfrm>
            <a:off x="838200" y="51816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VNI-Times" pitchFamily="2" charset="0"/>
              </a:rPr>
              <a:t>* T</a:t>
            </a:r>
            <a:r>
              <a:rPr lang="en-US" sz="2400" baseline="-25000" dirty="0">
                <a:latin typeface="VNI-Times" pitchFamily="2" charset="0"/>
              </a:rPr>
              <a:t>2</a:t>
            </a:r>
            <a:r>
              <a:rPr lang="en-US" sz="2400" dirty="0">
                <a:latin typeface="VNI-Times" pitchFamily="2" charset="0"/>
              </a:rPr>
              <a:t> &gt; T</a:t>
            </a:r>
            <a:r>
              <a:rPr lang="en-US" sz="2400" baseline="-25000" dirty="0">
                <a:latin typeface="VNI-Times" pitchFamily="2" charset="0"/>
              </a:rPr>
              <a:t>1 </a:t>
            </a:r>
            <a:r>
              <a:rPr lang="en-US" sz="2400" dirty="0" err="1">
                <a:latin typeface="VNI-Times" pitchFamily="2" charset="0"/>
              </a:rPr>
              <a:t>vì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baûo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ñaûm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caû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hai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vaät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chuyeån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400" dirty="0" err="1" smtClean="0">
                <a:latin typeface="VNI-Times" pitchFamily="2" charset="0"/>
              </a:rPr>
              <a:t>oäng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trong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khi</a:t>
            </a:r>
            <a:r>
              <a:rPr lang="en-US" sz="2400" dirty="0">
                <a:latin typeface="VNI-Times" pitchFamily="2" charset="0"/>
              </a:rPr>
              <a:t> T</a:t>
            </a:r>
            <a:r>
              <a:rPr lang="en-US" sz="2400" baseline="-25000" dirty="0">
                <a:latin typeface="VNI-Times" pitchFamily="2" charset="0"/>
              </a:rPr>
              <a:t>1</a:t>
            </a:r>
            <a:r>
              <a:rPr lang="en-US" sz="2400" dirty="0">
                <a:latin typeface="VNI-Times" pitchFamily="2" charset="0"/>
              </a:rPr>
              <a:t>chæ </a:t>
            </a:r>
            <a:r>
              <a:rPr lang="en-US" sz="2400" dirty="0" err="1">
                <a:latin typeface="VNI-Times" pitchFamily="2" charset="0"/>
              </a:rPr>
              <a:t>caàn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ñuû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rieâng</a:t>
            </a:r>
            <a:r>
              <a:rPr lang="en-US" sz="2400" dirty="0">
                <a:latin typeface="VNI-Times" pitchFamily="2" charset="0"/>
              </a:rPr>
              <a:t>  m</a:t>
            </a:r>
            <a:r>
              <a:rPr lang="en-US" sz="2400" baseline="-25000" dirty="0">
                <a:latin typeface="VNI-Times" pitchFamily="2" charset="0"/>
              </a:rPr>
              <a:t>1 </a:t>
            </a:r>
            <a:r>
              <a:rPr lang="en-US" sz="2400" dirty="0" err="1">
                <a:latin typeface="VNI-Times" pitchFamily="2" charset="0"/>
              </a:rPr>
              <a:t>chuyeån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ñoäng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cuøng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gia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toác</a:t>
            </a:r>
            <a:r>
              <a:rPr lang="en-US" sz="2400" dirty="0">
                <a:latin typeface="VNI-Times" pitchFamily="2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3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3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4" grpId="0"/>
      <p:bldP spid="1234956" grpId="0" animBg="1"/>
      <p:bldP spid="1234957" grpId="0"/>
      <p:bldP spid="1234958" grpId="0" animBg="1"/>
      <p:bldP spid="12349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87920"/>
            <a:ext cx="678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Times" pitchFamily="2" charset="0"/>
              </a:rPr>
              <a:t>1. CAÙC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Times" pitchFamily="2" charset="0"/>
              </a:rPr>
              <a:t>ÑÒNH LUAÄT NEWTON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938213"/>
            <a:ext cx="5286375" cy="5614987"/>
          </a:xfr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91200" y="685800"/>
            <a:ext cx="3505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>
                <a:latin typeface="VNI-Times" pitchFamily="2" charset="0"/>
              </a:rPr>
              <a:t>* </a:t>
            </a:r>
            <a:r>
              <a:rPr lang="en-US" sz="2200" b="1" u="sng">
                <a:latin typeface="VNI-Times" pitchFamily="2" charset="0"/>
              </a:rPr>
              <a:t>Löïc laø gì?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0" y="1066800"/>
            <a:ext cx="373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>
                <a:latin typeface="VNI-Times" pitchFamily="2" charset="0"/>
              </a:rPr>
              <a:t>-Ñaïi löôïng veùc tô,ñaëc tröng cho </a:t>
            </a:r>
            <a:r>
              <a:rPr lang="en-US" sz="2200" u="sng">
                <a:latin typeface="VNI-Times" pitchFamily="2" charset="0"/>
              </a:rPr>
              <a:t>töông taùc</a:t>
            </a:r>
            <a:r>
              <a:rPr lang="en-US" sz="2200">
                <a:latin typeface="VNI-Times" pitchFamily="2" charset="0"/>
              </a:rPr>
              <a:t> giöõa caùc vaät thoâng qua söï </a:t>
            </a:r>
            <a:r>
              <a:rPr lang="en-US" sz="2200" u="sng">
                <a:latin typeface="VNI-Times" pitchFamily="2" charset="0"/>
              </a:rPr>
              <a:t>va chaïm hoaëc söï lieân keát</a:t>
            </a:r>
            <a:r>
              <a:rPr lang="en-US" sz="2200">
                <a:latin typeface="VNI-Times" pitchFamily="2" charset="0"/>
              </a:rPr>
              <a:t> giöõa caùc vaät.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67400" y="4267200"/>
            <a:ext cx="2057400" cy="4365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>
                <a:solidFill>
                  <a:srgbClr val="669900"/>
                </a:solidFill>
                <a:latin typeface="VNI-Times" pitchFamily="2" charset="0"/>
              </a:rPr>
              <a:t>* </a:t>
            </a:r>
            <a:r>
              <a:rPr lang="en-US" sz="2200" b="1" u="sng">
                <a:solidFill>
                  <a:srgbClr val="669900"/>
                </a:solidFill>
                <a:latin typeface="VNI-Times" pitchFamily="2" charset="0"/>
              </a:rPr>
              <a:t>Ñoäng löïc hoïc</a:t>
            </a:r>
            <a:r>
              <a:rPr lang="en-US" sz="2200" b="1" u="sng">
                <a:latin typeface="VNI-Times" pitchFamily="2" charset="0"/>
              </a:rPr>
              <a:t>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91200" y="48768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u="sng">
                <a:latin typeface="VNI-Times" pitchFamily="2" charset="0"/>
              </a:rPr>
              <a:t>Cô sôû lyù thuyeát laø gì?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62600" y="5410200"/>
            <a:ext cx="3429000" cy="495300"/>
          </a:xfrm>
          <a:prstGeom prst="rect">
            <a:avLst/>
          </a:prstGeom>
          <a:solidFill>
            <a:srgbClr val="CCFF33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      </a:t>
            </a:r>
            <a:r>
              <a:rPr lang="en-US" sz="2400" b="1">
                <a:solidFill>
                  <a:schemeClr val="accent2"/>
                </a:solidFill>
                <a:latin typeface="VNI-Times" pitchFamily="2" charset="0"/>
              </a:rPr>
              <a:t>Ba ñònh luaät Newton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181600" y="5105400"/>
            <a:ext cx="304800" cy="533400"/>
          </a:xfrm>
          <a:prstGeom prst="curvedRightArrow">
            <a:avLst>
              <a:gd name="adj1" fmla="val 35000"/>
              <a:gd name="adj2" fmla="val 7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334000" y="7620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57800" y="2514600"/>
            <a:ext cx="38862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-Laø nguyeân nhaân </a:t>
            </a:r>
            <a:r>
              <a:rPr lang="en-US" sz="2400" u="sng">
                <a:latin typeface="VNI-Times" pitchFamily="2" charset="0"/>
              </a:rPr>
              <a:t>gaây ra söï thay</a:t>
            </a:r>
            <a:r>
              <a:rPr lang="en-US" sz="2400">
                <a:latin typeface="VNI-Times" pitchFamily="2" charset="0"/>
              </a:rPr>
              <a:t> </a:t>
            </a:r>
            <a:r>
              <a:rPr lang="en-US" sz="2400" u="sng">
                <a:latin typeface="VNI-Times" pitchFamily="2" charset="0"/>
              </a:rPr>
              <a:t>ñoåi ñaëc tröng chuyeån ñoäng(gia toác)</a:t>
            </a:r>
            <a:r>
              <a:rPr lang="en-US" sz="2400">
                <a:latin typeface="VNI-Times" pitchFamily="2" charset="0"/>
              </a:rPr>
              <a:t>.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7162800" y="2514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953000" cy="396875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  <a:latin typeface="VNI-Times" pitchFamily="2" charset="0"/>
              </a:rPr>
              <a:t>+ ÑÒNH LUAÄT NEWTON THÖÙ NHAÁT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Xeùt vaät (heä) </a:t>
            </a:r>
            <a:r>
              <a:rPr lang="en-US" sz="2400" u="sng">
                <a:latin typeface="VNI-Times" pitchFamily="2" charset="0"/>
              </a:rPr>
              <a:t>coâ laäp</a:t>
            </a:r>
            <a:r>
              <a:rPr lang="en-US">
                <a:latin typeface="VNI-Times" pitchFamily="2" charset="0"/>
              </a:rPr>
              <a:t> : 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62400" y="863600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4" imgW="647640" imgH="431640" progId="Equation.DSMT4">
                  <p:embed/>
                </p:oleObj>
              </mc:Choice>
              <mc:Fallback>
                <p:oleObj name="Equation" r:id="rId4" imgW="6476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63600"/>
                        <a:ext cx="1447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95800" y="2057400"/>
          <a:ext cx="977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6" imgW="355320" imgH="215640" progId="Equation.DSMT4">
                  <p:embed/>
                </p:oleObj>
              </mc:Choice>
              <mc:Fallback>
                <p:oleObj name="Equation" r:id="rId6" imgW="3553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9779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019800" y="1752600"/>
          <a:ext cx="1447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8" imgW="596880" imgH="482400" progId="Equation.DSMT4">
                  <p:embed/>
                </p:oleObj>
              </mc:Choice>
              <mc:Fallback>
                <p:oleObj name="Equation" r:id="rId8" imgW="5968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52600"/>
                        <a:ext cx="14478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791200" y="2057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81000" y="3276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66800" y="290732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luật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33400" y="4343400"/>
            <a:ext cx="83820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err="1">
                <a:latin typeface="VNI-Times" pitchFamily="2" charset="0"/>
              </a:rPr>
              <a:t>Khoâng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coù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gia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toác</a:t>
            </a:r>
            <a:r>
              <a:rPr lang="en-US" sz="2400" dirty="0">
                <a:latin typeface="VNI-Times" pitchFamily="2" charset="0"/>
              </a:rPr>
              <a:t> = </a:t>
            </a:r>
            <a:r>
              <a:rPr lang="en-US" sz="2400" dirty="0" err="1">
                <a:latin typeface="VNI-Times" pitchFamily="2" charset="0"/>
              </a:rPr>
              <a:t>baûo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toøan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traïng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thaùi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</a:t>
            </a:r>
            <a:r>
              <a:rPr lang="en-US" sz="2400" dirty="0">
                <a:latin typeface="VNI-Times" pitchFamily="2" charset="0"/>
              </a:rPr>
              <a:t>/ñ </a:t>
            </a:r>
            <a:r>
              <a:rPr lang="en-US" sz="2400" dirty="0">
                <a:latin typeface="Times" pitchFamily="18" charset="0"/>
              </a:rPr>
              <a:t>→ ………??</a:t>
            </a:r>
            <a:r>
              <a:rPr lang="en-US" sz="2400" b="1" i="1" dirty="0">
                <a:latin typeface="VNI-Times" pitchFamily="2" charset="0"/>
              </a:rPr>
              <a:t>.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352800" y="4953000"/>
            <a:ext cx="3733800" cy="473075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500" b="1" i="1" dirty="0" err="1">
                <a:solidFill>
                  <a:schemeClr val="accent2"/>
                </a:solidFill>
                <a:latin typeface="VNI-Times" pitchFamily="2" charset="0"/>
              </a:rPr>
              <a:t>Heä</a:t>
            </a:r>
            <a:r>
              <a:rPr lang="en-US" sz="2500" b="1" i="1" dirty="0">
                <a:solidFill>
                  <a:schemeClr val="accent2"/>
                </a:solidFill>
                <a:latin typeface="VNI-Times" pitchFamily="2" charset="0"/>
              </a:rPr>
              <a:t> </a:t>
            </a:r>
            <a:r>
              <a:rPr lang="en-US" sz="2500" b="1" i="1" dirty="0" err="1">
                <a:solidFill>
                  <a:schemeClr val="accent2"/>
                </a:solidFill>
                <a:latin typeface="VNI-Times" pitchFamily="2" charset="0"/>
              </a:rPr>
              <a:t>quy</a:t>
            </a:r>
            <a:r>
              <a:rPr lang="en-US" sz="2500" b="1" i="1" dirty="0">
                <a:solidFill>
                  <a:schemeClr val="accent2"/>
                </a:solidFill>
                <a:latin typeface="VNI-Times" pitchFamily="2" charset="0"/>
              </a:rPr>
              <a:t> </a:t>
            </a:r>
            <a:r>
              <a:rPr lang="en-US" sz="2500" b="1" i="1" dirty="0" err="1">
                <a:solidFill>
                  <a:schemeClr val="accent2"/>
                </a:solidFill>
                <a:latin typeface="VNI-Times" pitchFamily="2" charset="0"/>
              </a:rPr>
              <a:t>chieáu</a:t>
            </a:r>
            <a:r>
              <a:rPr lang="en-US" sz="2500" b="1" i="1" dirty="0">
                <a:solidFill>
                  <a:schemeClr val="accent2"/>
                </a:solidFill>
                <a:latin typeface="VNI-Times" pitchFamily="2" charset="0"/>
              </a:rPr>
              <a:t> </a:t>
            </a:r>
            <a:r>
              <a:rPr lang="en-US" sz="2500" b="1" i="1" u="sng" dirty="0" err="1">
                <a:solidFill>
                  <a:schemeClr val="accent2"/>
                </a:solidFill>
                <a:latin typeface="VNI-Times" pitchFamily="2" charset="0"/>
              </a:rPr>
              <a:t>quaùn</a:t>
            </a:r>
            <a:r>
              <a:rPr lang="en-US" sz="2500" b="1" i="1" u="sng" dirty="0">
                <a:solidFill>
                  <a:schemeClr val="accent2"/>
                </a:solidFill>
                <a:latin typeface="VNI-Times" pitchFamily="2" charset="0"/>
              </a:rPr>
              <a:t> </a:t>
            </a:r>
            <a:r>
              <a:rPr lang="en-US" sz="2500" b="1" i="1" u="sng" dirty="0" err="1">
                <a:solidFill>
                  <a:schemeClr val="accent2"/>
                </a:solidFill>
                <a:latin typeface="VNI-Times" pitchFamily="2" charset="0"/>
              </a:rPr>
              <a:t>tính</a:t>
            </a:r>
            <a:r>
              <a:rPr lang="en-US" sz="2500" b="1" i="1" u="sng" dirty="0">
                <a:solidFill>
                  <a:schemeClr val="accent2"/>
                </a:solidFill>
                <a:latin typeface="VNI-Times" pitchFamily="2" charset="0"/>
              </a:rPr>
              <a:t>.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953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752600" y="502920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867400" y="4557932"/>
            <a:ext cx="1219200" cy="5334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0" y="5943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09600" y="5523908"/>
            <a:ext cx="8534400" cy="1384995"/>
          </a:xfrm>
          <a:prstGeom prst="rect">
            <a:avLst/>
          </a:prstGeom>
          <a:solidFill>
            <a:srgbClr val="CCFF3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66FF"/>
                </a:solidFill>
                <a:latin typeface="VNI-Times" pitchFamily="2" charset="0"/>
              </a:rPr>
              <a:t>Heä</a:t>
            </a:r>
            <a:r>
              <a:rPr lang="en-US" sz="2500" b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500" b="1" dirty="0" err="1">
                <a:solidFill>
                  <a:srgbClr val="0066FF"/>
                </a:solidFill>
                <a:latin typeface="VNI-Times" pitchFamily="2" charset="0"/>
              </a:rPr>
              <a:t>quy</a:t>
            </a:r>
            <a:r>
              <a:rPr lang="en-US" sz="2500" b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500" b="1" dirty="0" err="1">
                <a:solidFill>
                  <a:srgbClr val="0066FF"/>
                </a:solidFill>
                <a:latin typeface="VNI-Times" pitchFamily="2" charset="0"/>
              </a:rPr>
              <a:t>chieáu</a:t>
            </a:r>
            <a:r>
              <a:rPr lang="en-US" sz="2500" b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500" b="1" dirty="0" err="1">
                <a:solidFill>
                  <a:srgbClr val="0066FF"/>
                </a:solidFill>
                <a:latin typeface="VNI-Times" pitchFamily="2" charset="0"/>
              </a:rPr>
              <a:t>quaùn</a:t>
            </a:r>
            <a:r>
              <a:rPr lang="en-US" sz="2500" b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500" b="1" dirty="0" err="1">
                <a:solidFill>
                  <a:srgbClr val="0066FF"/>
                </a:solidFill>
                <a:latin typeface="VNI-Times" pitchFamily="2" charset="0"/>
              </a:rPr>
              <a:t>tính</a:t>
            </a:r>
            <a:r>
              <a:rPr lang="en-US" sz="2500" b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500" b="1" dirty="0" smtClean="0">
                <a:solidFill>
                  <a:srgbClr val="0066FF"/>
                </a:solidFill>
                <a:latin typeface="VNI-Times" pitchFamily="2" charset="0"/>
              </a:rPr>
              <a:t>: </a:t>
            </a:r>
            <a:r>
              <a:rPr lang="vi-VN" sz="2800" i="1" dirty="0" smtClean="0">
                <a:latin typeface="+mj-lt"/>
              </a:rPr>
              <a:t>là một hệ quy chiếu mà trong đó nếu một vật </a:t>
            </a:r>
            <a:r>
              <a:rPr lang="en-US" sz="2800" i="1" dirty="0" smtClean="0">
                <a:latin typeface="+mj-lt"/>
              </a:rPr>
              <a:t>k</a:t>
            </a:r>
            <a:r>
              <a:rPr lang="vi-VN" sz="2800" i="1" dirty="0" smtClean="0">
                <a:latin typeface="+mj-lt"/>
              </a:rPr>
              <a:t>hông</a:t>
            </a:r>
            <a:r>
              <a:rPr lang="en-US" sz="2800" i="1" dirty="0" smtClean="0">
                <a:latin typeface="+mj-lt"/>
              </a:rPr>
              <a:t> </a:t>
            </a:r>
            <a:r>
              <a:rPr lang="vi-VN" sz="2800" i="1" dirty="0" smtClean="0">
                <a:latin typeface="+mj-lt"/>
              </a:rPr>
              <a:t>chịu tác dụng của một ngoại </a:t>
            </a:r>
            <a:r>
              <a:rPr lang="en-US" sz="2800" i="1" dirty="0" err="1" smtClean="0">
                <a:latin typeface="+mj-lt"/>
              </a:rPr>
              <a:t>l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ực</a:t>
            </a:r>
            <a:r>
              <a:rPr lang="vi-VN" sz="2800" i="1" dirty="0" smtClean="0">
                <a:latin typeface="+mj-lt"/>
              </a:rPr>
              <a:t> nào thì nó hoặc là đứng yên hoặc là chuyển </a:t>
            </a:r>
            <a:r>
              <a:rPr lang="en-US" sz="2800" i="1" dirty="0" smtClean="0">
                <a:latin typeface="+mj-lt"/>
              </a:rPr>
              <a:t> </a:t>
            </a:r>
            <a:r>
              <a:rPr lang="vi-VN" sz="2800" i="1" dirty="0" smtClean="0">
                <a:latin typeface="+mj-lt"/>
              </a:rPr>
              <a:t>động</a:t>
            </a:r>
            <a:r>
              <a:rPr lang="en-US" sz="2800" i="1" dirty="0" smtClean="0">
                <a:latin typeface="+mj-lt"/>
              </a:rPr>
              <a:t> </a:t>
            </a:r>
            <a:r>
              <a:rPr lang="vi-VN" sz="2800" i="1" dirty="0" smtClean="0">
                <a:latin typeface="+mj-lt"/>
              </a:rPr>
              <a:t>thắng đều.</a:t>
            </a:r>
            <a:endParaRPr lang="en-US" sz="2500" b="1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5029200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7950" y="212725"/>
            <a:ext cx="4343400" cy="457200"/>
          </a:xfrm>
          <a:prstGeom prst="rect">
            <a:avLst/>
          </a:prstGeom>
          <a:solidFill>
            <a:srgbClr val="C6FDA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u="sng" dirty="0">
                <a:solidFill>
                  <a:srgbClr val="0066FF"/>
                </a:solidFill>
                <a:latin typeface="VNI-Times" pitchFamily="2" charset="0"/>
              </a:rPr>
              <a:t>+ ÑÒNH LUAÄT NEWTON 2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408" y="762000"/>
            <a:ext cx="8763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vi-VN" sz="2600" dirty="0" smtClean="0">
                <a:latin typeface="+mj-lt"/>
              </a:rPr>
              <a:t>xét </a:t>
            </a:r>
            <a:r>
              <a:rPr lang="vi-VN" sz="2600" dirty="0">
                <a:latin typeface="+mj-lt"/>
              </a:rPr>
              <a:t>chất điểm ở </a:t>
            </a:r>
            <a:r>
              <a:rPr lang="vi-VN" sz="2600" dirty="0" smtClean="0">
                <a:latin typeface="+mj-lt"/>
              </a:rPr>
              <a:t>trạng </a:t>
            </a:r>
            <a:r>
              <a:rPr lang="vi-VN" sz="2600" dirty="0">
                <a:latin typeface="+mj-lt"/>
              </a:rPr>
              <a:t>thái không cô lập, nghĩa là chịu </a:t>
            </a:r>
            <a:r>
              <a:rPr lang="vi-VN" sz="2600" dirty="0" smtClean="0">
                <a:latin typeface="+mj-lt"/>
              </a:rPr>
              <a:t>tác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79248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400" dirty="0" smtClean="0">
                <a:latin typeface="+mj-lt"/>
              </a:rPr>
              <a:t>Chuyển động của một chất điểm chịu tác dụng của các lực có tổng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vi-VN" sz="2400" i="1" dirty="0" smtClean="0">
                <a:latin typeface="+mj-lt"/>
              </a:rPr>
              <a:t>là một chuyển động có gia tốc.</a:t>
            </a:r>
            <a:endParaRPr lang="en-US" sz="2400" i="1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>
                <a:latin typeface="+mj-lt"/>
              </a:rPr>
              <a:t>Gia tốc chuyển động của chất điểm tỷ lệ với tổng hợp </a:t>
            </a:r>
            <a:r>
              <a:rPr lang="en-US" sz="2400" dirty="0" err="1" smtClean="0">
                <a:latin typeface="+mj-lt"/>
              </a:rPr>
              <a:t>lự</a:t>
            </a:r>
            <a:r>
              <a:rPr lang="vi-VN" sz="2400" dirty="0" smtClean="0">
                <a:latin typeface="+mj-lt"/>
              </a:rPr>
              <a:t>c tác dụng F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tỷ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lệ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nghịch với khối lượng của chất điểm ấy: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 flipV="1">
            <a:off x="228600" y="23622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0"/>
            <a:ext cx="2057400" cy="11715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1786596" y="4535656"/>
            <a:ext cx="7620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/>
        </p:nvGraphicFramePr>
        <p:xfrm>
          <a:off x="1862796" y="4610269"/>
          <a:ext cx="631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Equation" r:id="rId5" imgW="164880" imgH="139680" progId="Equation.DSMT4">
                  <p:embed/>
                </p:oleObj>
              </mc:Choice>
              <mc:Fallback>
                <p:oleObj name="Equation" r:id="rId5" imgW="164880" imgH="1396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96" y="4610269"/>
                        <a:ext cx="6318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2057400" y="5100704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52400" y="5489138"/>
            <a:ext cx="4572000" cy="1292662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err="1">
                <a:latin typeface="VNI-Times" pitchFamily="2" charset="0"/>
              </a:rPr>
              <a:t>Ñaëc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tröng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cho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vaät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khaùc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nhau</a:t>
            </a:r>
            <a:r>
              <a:rPr lang="en-US" sz="2600" dirty="0">
                <a:latin typeface="VNI-Times" pitchFamily="2" charset="0"/>
              </a:rPr>
              <a:t>   </a:t>
            </a:r>
            <a:r>
              <a:rPr lang="en-US" sz="2600" dirty="0" smtClean="0">
                <a:latin typeface="VNI-Times" pitchFamily="2" charset="0"/>
              </a:rPr>
              <a:t> </a:t>
            </a:r>
            <a:r>
              <a:rPr lang="en-US" sz="2600" dirty="0">
                <a:latin typeface="VNI-Times" pitchFamily="2" charset="0"/>
              </a:rPr>
              <a:t>(</a:t>
            </a:r>
            <a:r>
              <a:rPr lang="en-US" sz="2600" dirty="0" err="1">
                <a:latin typeface="VNI-Times" pitchFamily="2" charset="0"/>
              </a:rPr>
              <a:t>khoâng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phaân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bieät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chaát</a:t>
            </a:r>
            <a:r>
              <a:rPr lang="en-US" sz="2600" dirty="0">
                <a:latin typeface="VNI-Times" pitchFamily="2" charset="0"/>
              </a:rPr>
              <a:t> </a:t>
            </a:r>
            <a:r>
              <a:rPr lang="en-US" sz="2600" dirty="0" err="1">
                <a:latin typeface="VNI-Times" pitchFamily="2" charset="0"/>
              </a:rPr>
              <a:t>lieäu</a:t>
            </a:r>
            <a:r>
              <a:rPr lang="en-US" sz="2600" dirty="0">
                <a:latin typeface="VNI-Times" pitchFamily="2" charset="0"/>
              </a:rPr>
              <a:t>)</a:t>
            </a: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4953000" y="5638800"/>
            <a:ext cx="3657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vi-VN" sz="2600" dirty="0" smtClean="0">
                <a:latin typeface="+mj-lt"/>
              </a:rPr>
              <a:t>độ đo về lượng (nhiều hay ít) vật chất chứa trong vật thể</a:t>
            </a:r>
            <a:endParaRPr lang="en-US" sz="2600" dirty="0" smtClean="0">
              <a:latin typeface="+mj-lt"/>
            </a:endParaRP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 flipV="1">
            <a:off x="4572000" y="57912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657600" y="5029200"/>
            <a:ext cx="609600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48332" y="5334000"/>
            <a:ext cx="268106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114800" y="4953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>
                <a:latin typeface="VNI-Times" pitchFamily="2" charset="0"/>
              </a:rPr>
              <a:t>+ </a:t>
            </a:r>
            <a:r>
              <a:rPr lang="en-US" sz="2200" dirty="0" err="1">
                <a:latin typeface="VNI-Times" pitchFamily="2" charset="0"/>
              </a:rPr>
              <a:t>Heä</a:t>
            </a:r>
            <a:r>
              <a:rPr lang="en-US" sz="2200" dirty="0">
                <a:latin typeface="VNI-Times" pitchFamily="2" charset="0"/>
              </a:rPr>
              <a:t> SI </a:t>
            </a:r>
            <a:r>
              <a:rPr lang="en-US" sz="2200" dirty="0">
                <a:latin typeface="Times" pitchFamily="18" charset="0"/>
              </a:rPr>
              <a:t>→ </a:t>
            </a:r>
            <a:r>
              <a:rPr lang="en-US" sz="2400" b="1" dirty="0">
                <a:latin typeface="Times" pitchFamily="18" charset="0"/>
              </a:rPr>
              <a:t>k = 1</a:t>
            </a:r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6679812" y="3877992"/>
          <a:ext cx="1552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7" imgW="419040" imgH="431640" progId="Equation.DSMT4">
                  <p:embed/>
                </p:oleObj>
              </mc:Choice>
              <mc:Fallback>
                <p:oleObj name="Equation" r:id="rId7" imgW="41904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812" y="3877992"/>
                        <a:ext cx="1552575" cy="1600200"/>
                      </a:xfrm>
                      <a:prstGeom prst="rect">
                        <a:avLst/>
                      </a:prstGeom>
                      <a:solidFill>
                        <a:srgbClr val="C6FDA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7677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2498184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004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048000"/>
            <a:ext cx="31527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5" y="5391150"/>
            <a:ext cx="877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>
                <a:latin typeface="VNI-Times" pitchFamily="2" charset="0"/>
              </a:rPr>
              <a:t>Ví duï (1.5):</a:t>
            </a:r>
          </a:p>
        </p:txBody>
      </p:sp>
      <p:sp>
        <p:nvSpPr>
          <p:cNvPr id="20490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Moät traùi banh tennis khoái löôïng 60 g bay thaúng tôùi vôït vôùi vaän toác 30 m/s.Banh tieáp xuùc vôùi vôït trong thôøi gian 5,0 ms vaø baät ra vôùi vaän toác 30m/s.Tính löïc taùc duïng cuûa vôït vaøo banh.</a:t>
            </a:r>
          </a:p>
        </p:txBody>
      </p:sp>
      <p:sp>
        <p:nvSpPr>
          <p:cNvPr id="20491" name="Oval 6"/>
          <p:cNvSpPr>
            <a:spLocks noChangeArrowheads="1"/>
          </p:cNvSpPr>
          <p:nvPr/>
        </p:nvSpPr>
        <p:spPr bwMode="auto">
          <a:xfrm>
            <a:off x="762000" y="3048000"/>
            <a:ext cx="457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7"/>
          <p:cNvSpPr>
            <a:spLocks noChangeShapeType="1"/>
          </p:cNvSpPr>
          <p:nvPr/>
        </p:nvSpPr>
        <p:spPr bwMode="auto">
          <a:xfrm>
            <a:off x="914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8"/>
          <p:cNvSpPr>
            <a:spLocks noChangeShapeType="1"/>
          </p:cNvSpPr>
          <p:nvPr/>
        </p:nvSpPr>
        <p:spPr bwMode="auto">
          <a:xfrm>
            <a:off x="9906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Oval 10"/>
          <p:cNvSpPr>
            <a:spLocks noChangeArrowheads="1"/>
          </p:cNvSpPr>
          <p:nvPr/>
        </p:nvSpPr>
        <p:spPr bwMode="auto">
          <a:xfrm>
            <a:off x="1447800" y="32004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1"/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2"/>
          <p:cNvSpPr>
            <a:spLocks noChangeShapeType="1"/>
          </p:cNvSpPr>
          <p:nvPr/>
        </p:nvSpPr>
        <p:spPr bwMode="auto">
          <a:xfrm>
            <a:off x="16764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3"/>
          <p:cNvSpPr>
            <a:spLocks noChangeShapeType="1"/>
          </p:cNvSpPr>
          <p:nvPr/>
        </p:nvSpPr>
        <p:spPr bwMode="auto">
          <a:xfrm>
            <a:off x="13716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1470" name="Text Box 14"/>
          <p:cNvSpPr txBox="1">
            <a:spLocks noChangeArrowheads="1"/>
          </p:cNvSpPr>
          <p:nvPr/>
        </p:nvSpPr>
        <p:spPr bwMode="auto">
          <a:xfrm>
            <a:off x="2133600" y="3048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V</a:t>
            </a:r>
            <a:r>
              <a:rPr lang="en-US" baseline="-25000">
                <a:latin typeface="VNI-Times" pitchFamily="2" charset="0"/>
              </a:rPr>
              <a:t>t </a:t>
            </a:r>
            <a:r>
              <a:rPr lang="en-US">
                <a:latin typeface="VNI-Times" pitchFamily="2" charset="0"/>
              </a:rPr>
              <a:t>= </a:t>
            </a:r>
            <a:r>
              <a:rPr lang="en-US" b="1">
                <a:latin typeface="VNI-Times" pitchFamily="2" charset="0"/>
              </a:rPr>
              <a:t>-</a:t>
            </a:r>
            <a:r>
              <a:rPr lang="en-US">
                <a:latin typeface="VNI-Times" pitchFamily="2" charset="0"/>
              </a:rPr>
              <a:t>30 m/s</a:t>
            </a:r>
          </a:p>
        </p:txBody>
      </p:sp>
      <p:sp>
        <p:nvSpPr>
          <p:cNvPr id="1171471" name="Text Box 15"/>
          <p:cNvSpPr txBox="1">
            <a:spLocks noChangeArrowheads="1"/>
          </p:cNvSpPr>
          <p:nvPr/>
        </p:nvSpPr>
        <p:spPr bwMode="auto">
          <a:xfrm>
            <a:off x="1981200" y="36576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V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>
                <a:latin typeface="VNI-Times" pitchFamily="2" charset="0"/>
              </a:rPr>
              <a:t> = + 30 m/s</a:t>
            </a:r>
          </a:p>
        </p:txBody>
      </p:sp>
      <p:sp>
        <p:nvSpPr>
          <p:cNvPr id="1171472" name="Line 16"/>
          <p:cNvSpPr>
            <a:spLocks noChangeShapeType="1"/>
          </p:cNvSpPr>
          <p:nvPr/>
        </p:nvSpPr>
        <p:spPr bwMode="auto">
          <a:xfrm>
            <a:off x="1828800" y="4419600"/>
            <a:ext cx="1295400" cy="0"/>
          </a:xfrm>
          <a:prstGeom prst="line">
            <a:avLst/>
          </a:prstGeom>
          <a:noFill/>
          <a:ln w="38100">
            <a:solidFill>
              <a:srgbClr val="CC66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1473" name="Text Box 17"/>
          <p:cNvSpPr txBox="1">
            <a:spLocks noChangeArrowheads="1"/>
          </p:cNvSpPr>
          <p:nvPr/>
        </p:nvSpPr>
        <p:spPr bwMode="auto">
          <a:xfrm>
            <a:off x="1371600" y="4038600"/>
            <a:ext cx="381000" cy="425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  <a:latin typeface="VNI-Times" pitchFamily="2" charset="0"/>
              </a:rPr>
              <a:t>+</a:t>
            </a:r>
          </a:p>
        </p:txBody>
      </p:sp>
      <p:sp>
        <p:nvSpPr>
          <p:cNvPr id="1171474" name="AutoShape 18"/>
          <p:cNvSpPr>
            <a:spLocks noChangeArrowheads="1"/>
          </p:cNvSpPr>
          <p:nvPr/>
        </p:nvSpPr>
        <p:spPr bwMode="auto">
          <a:xfrm>
            <a:off x="4343400" y="2514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75" name="Text Box 19"/>
          <p:cNvSpPr txBox="1">
            <a:spLocks noChangeArrowheads="1"/>
          </p:cNvSpPr>
          <p:nvPr/>
        </p:nvSpPr>
        <p:spPr bwMode="auto">
          <a:xfrm>
            <a:off x="3657600" y="3505200"/>
            <a:ext cx="3276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u="sng">
                <a:latin typeface="VNI-Times" pitchFamily="2" charset="0"/>
              </a:rPr>
              <a:t>Gia toác trung bình cuûa a</a:t>
            </a:r>
            <a:r>
              <a:rPr lang="en-US" sz="2200">
                <a:latin typeface="VNI-Times" pitchFamily="2" charset="0"/>
              </a:rPr>
              <a:t> :</a:t>
            </a:r>
          </a:p>
        </p:txBody>
      </p:sp>
      <p:graphicFrame>
        <p:nvGraphicFramePr>
          <p:cNvPr id="117147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00400" y="4618038"/>
          <a:ext cx="51054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Equation" r:id="rId3" imgW="2400120" imgH="444240" progId="Equation.DSMT4">
                  <p:embed/>
                </p:oleObj>
              </mc:Choice>
              <mc:Fallback>
                <p:oleObj name="Equation" r:id="rId3" imgW="240012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18038"/>
                        <a:ext cx="51054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87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" y="2057400"/>
          <a:ext cx="31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9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3127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90" name="Object 3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9638" y="1905000"/>
          <a:ext cx="327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1905000"/>
                        <a:ext cx="327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78" name="Text Box 22"/>
          <p:cNvSpPr txBox="1">
            <a:spLocks noChangeArrowheads="1"/>
          </p:cNvSpPr>
          <p:nvPr/>
        </p:nvSpPr>
        <p:spPr bwMode="auto">
          <a:xfrm>
            <a:off x="1828800" y="5486400"/>
            <a:ext cx="6781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F = ma = (0,060 kg)(-1,2.10</a:t>
            </a:r>
            <a:r>
              <a:rPr lang="en-US" sz="2400" baseline="30000">
                <a:latin typeface="VNI-Times" pitchFamily="2" charset="0"/>
              </a:rPr>
              <a:t>4</a:t>
            </a:r>
            <a:r>
              <a:rPr lang="en-US" sz="2400">
                <a:latin typeface="VNI-Times" pitchFamily="2" charset="0"/>
              </a:rPr>
              <a:t> m/s</a:t>
            </a:r>
            <a:r>
              <a:rPr lang="en-US" sz="2400" baseline="30000">
                <a:latin typeface="VNI-Times" pitchFamily="2" charset="0"/>
              </a:rPr>
              <a:t>2</a:t>
            </a:r>
            <a:r>
              <a:rPr lang="en-US" sz="2400">
                <a:latin typeface="VNI-Times" pitchFamily="2" charset="0"/>
              </a:rPr>
              <a:t> ) = - 720 N.</a:t>
            </a:r>
          </a:p>
        </p:txBody>
      </p:sp>
      <p:sp>
        <p:nvSpPr>
          <p:cNvPr id="1171480" name="AutoShape 24"/>
          <p:cNvSpPr>
            <a:spLocks noChangeArrowheads="1"/>
          </p:cNvSpPr>
          <p:nvPr/>
        </p:nvSpPr>
        <p:spPr bwMode="auto">
          <a:xfrm>
            <a:off x="6172200" y="60198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82" name="Line 26"/>
          <p:cNvSpPr>
            <a:spLocks noChangeShapeType="1"/>
          </p:cNvSpPr>
          <p:nvPr/>
        </p:nvSpPr>
        <p:spPr bwMode="auto">
          <a:xfrm>
            <a:off x="82296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83" name="Line 27"/>
          <p:cNvSpPr>
            <a:spLocks noChangeShapeType="1"/>
          </p:cNvSpPr>
          <p:nvPr/>
        </p:nvSpPr>
        <p:spPr bwMode="auto">
          <a:xfrm>
            <a:off x="914400" y="152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84" name="Line 28"/>
          <p:cNvSpPr>
            <a:spLocks noChangeShapeType="1"/>
          </p:cNvSpPr>
          <p:nvPr/>
        </p:nvSpPr>
        <p:spPr bwMode="auto">
          <a:xfrm>
            <a:off x="5257800" y="1524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85" name="Line 29"/>
          <p:cNvSpPr>
            <a:spLocks noChangeShapeType="1"/>
          </p:cNvSpPr>
          <p:nvPr/>
        </p:nvSpPr>
        <p:spPr bwMode="auto">
          <a:xfrm>
            <a:off x="1371600" y="1905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86" name="Line 30"/>
          <p:cNvSpPr>
            <a:spLocks noChangeShapeType="1"/>
          </p:cNvSpPr>
          <p:nvPr/>
        </p:nvSpPr>
        <p:spPr bwMode="auto">
          <a:xfrm>
            <a:off x="3886200" y="1981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71493" name="Object 3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478713" y="2438400"/>
          <a:ext cx="369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2438400"/>
                        <a:ext cx="3698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96" name="Line 40"/>
          <p:cNvSpPr>
            <a:spLocks noChangeShapeType="1"/>
          </p:cNvSpPr>
          <p:nvPr/>
        </p:nvSpPr>
        <p:spPr bwMode="auto">
          <a:xfrm flipH="1">
            <a:off x="914400" y="152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97" name="Line 41"/>
          <p:cNvSpPr>
            <a:spLocks noChangeShapeType="1"/>
          </p:cNvSpPr>
          <p:nvPr/>
        </p:nvSpPr>
        <p:spPr bwMode="auto">
          <a:xfrm>
            <a:off x="3581400" y="1219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498" name="Text Box 42"/>
          <p:cNvSpPr txBox="1">
            <a:spLocks noChangeArrowheads="1"/>
          </p:cNvSpPr>
          <p:nvPr/>
        </p:nvSpPr>
        <p:spPr bwMode="auto">
          <a:xfrm>
            <a:off x="3962400" y="457200"/>
            <a:ext cx="91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m</a:t>
            </a:r>
          </a:p>
        </p:txBody>
      </p:sp>
      <p:sp>
        <p:nvSpPr>
          <p:cNvPr id="1171499" name="Text Box 43"/>
          <p:cNvSpPr txBox="1">
            <a:spLocks noChangeArrowheads="1"/>
          </p:cNvSpPr>
          <p:nvPr/>
        </p:nvSpPr>
        <p:spPr bwMode="auto">
          <a:xfrm>
            <a:off x="4343400" y="2133600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F = ??</a:t>
            </a:r>
          </a:p>
        </p:txBody>
      </p:sp>
      <p:sp>
        <p:nvSpPr>
          <p:cNvPr id="1171500" name="Text Box 44"/>
          <p:cNvSpPr txBox="1">
            <a:spLocks noChangeArrowheads="1"/>
          </p:cNvSpPr>
          <p:nvPr/>
        </p:nvSpPr>
        <p:spPr bwMode="auto">
          <a:xfrm>
            <a:off x="4953000" y="2362200"/>
            <a:ext cx="1371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( m , F )</a:t>
            </a:r>
          </a:p>
        </p:txBody>
      </p:sp>
      <p:sp>
        <p:nvSpPr>
          <p:cNvPr id="1171501" name="Line 45"/>
          <p:cNvSpPr>
            <a:spLocks noChangeShapeType="1"/>
          </p:cNvSpPr>
          <p:nvPr/>
        </p:nvSpPr>
        <p:spPr bwMode="auto">
          <a:xfrm>
            <a:off x="63246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02" name="Text Box 46"/>
          <p:cNvSpPr txBox="1">
            <a:spLocks noChangeArrowheads="1"/>
          </p:cNvSpPr>
          <p:nvPr/>
        </p:nvSpPr>
        <p:spPr bwMode="auto">
          <a:xfrm>
            <a:off x="6477000" y="2133600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NT2</a:t>
            </a:r>
          </a:p>
        </p:txBody>
      </p:sp>
      <p:sp>
        <p:nvSpPr>
          <p:cNvPr id="1171504" name="Line 48"/>
          <p:cNvSpPr>
            <a:spLocks noChangeShapeType="1"/>
          </p:cNvSpPr>
          <p:nvPr/>
        </p:nvSpPr>
        <p:spPr bwMode="auto">
          <a:xfrm>
            <a:off x="4114800" y="3048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05" name="Text Box 49"/>
          <p:cNvSpPr txBox="1">
            <a:spLocks noChangeArrowheads="1"/>
          </p:cNvSpPr>
          <p:nvPr/>
        </p:nvSpPr>
        <p:spPr bwMode="auto">
          <a:xfrm>
            <a:off x="4419600" y="2971800"/>
            <a:ext cx="1447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(Bieát m)</a:t>
            </a:r>
          </a:p>
        </p:txBody>
      </p:sp>
      <p:sp>
        <p:nvSpPr>
          <p:cNvPr id="1171506" name="Text Box 50"/>
          <p:cNvSpPr txBox="1">
            <a:spLocks noChangeArrowheads="1"/>
          </p:cNvSpPr>
          <p:nvPr/>
        </p:nvSpPr>
        <p:spPr bwMode="auto">
          <a:xfrm>
            <a:off x="6400800" y="2743200"/>
            <a:ext cx="1752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VNI-Times" pitchFamily="2" charset="0"/>
              </a:rPr>
              <a:t>a = ??</a:t>
            </a:r>
          </a:p>
        </p:txBody>
      </p:sp>
      <p:sp>
        <p:nvSpPr>
          <p:cNvPr id="1171507" name="Text Box 51"/>
          <p:cNvSpPr txBox="1">
            <a:spLocks noChangeArrowheads="1"/>
          </p:cNvSpPr>
          <p:nvPr/>
        </p:nvSpPr>
        <p:spPr bwMode="auto">
          <a:xfrm>
            <a:off x="8229600" y="1752600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  <a:sym typeface="Symbol" pitchFamily="18" charset="2"/>
              </a:rPr>
              <a:t>t</a:t>
            </a:r>
          </a:p>
        </p:txBody>
      </p:sp>
      <p:sp>
        <p:nvSpPr>
          <p:cNvPr id="1171508" name="Line 52"/>
          <p:cNvSpPr>
            <a:spLocks noChangeShapeType="1"/>
          </p:cNvSpPr>
          <p:nvPr/>
        </p:nvSpPr>
        <p:spPr bwMode="auto">
          <a:xfrm>
            <a:off x="7391400" y="1524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10" name="Line 54"/>
          <p:cNvSpPr>
            <a:spLocks noChangeShapeType="1"/>
          </p:cNvSpPr>
          <p:nvPr/>
        </p:nvSpPr>
        <p:spPr bwMode="auto">
          <a:xfrm>
            <a:off x="4191000" y="1219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11" name="Line 55"/>
          <p:cNvSpPr>
            <a:spLocks noChangeShapeType="1"/>
          </p:cNvSpPr>
          <p:nvPr/>
        </p:nvSpPr>
        <p:spPr bwMode="auto">
          <a:xfrm>
            <a:off x="54102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71513" name="Object 57"/>
          <p:cNvGraphicFramePr>
            <a:graphicFrameLocks noChangeAspect="1"/>
          </p:cNvGraphicFramePr>
          <p:nvPr/>
        </p:nvGraphicFramePr>
        <p:xfrm>
          <a:off x="7391400" y="3276600"/>
          <a:ext cx="31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76600"/>
                        <a:ext cx="3127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514" name="Object 58"/>
          <p:cNvGraphicFramePr>
            <a:graphicFrameLocks noChangeAspect="1"/>
          </p:cNvGraphicFramePr>
          <p:nvPr/>
        </p:nvGraphicFramePr>
        <p:xfrm>
          <a:off x="7848600" y="3276600"/>
          <a:ext cx="327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76600"/>
                        <a:ext cx="327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517" name="Line 61"/>
          <p:cNvSpPr>
            <a:spLocks noChangeShapeType="1"/>
          </p:cNvSpPr>
          <p:nvPr/>
        </p:nvSpPr>
        <p:spPr bwMode="auto">
          <a:xfrm>
            <a:off x="72390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18" name="Line 62"/>
          <p:cNvSpPr>
            <a:spLocks noChangeShapeType="1"/>
          </p:cNvSpPr>
          <p:nvPr/>
        </p:nvSpPr>
        <p:spPr bwMode="auto">
          <a:xfrm flipH="1">
            <a:off x="6629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71519" name="Object 63"/>
          <p:cNvGraphicFramePr>
            <a:graphicFrameLocks noChangeAspect="1"/>
          </p:cNvGraphicFramePr>
          <p:nvPr/>
        </p:nvGraphicFramePr>
        <p:xfrm>
          <a:off x="4343400" y="3886200"/>
          <a:ext cx="2514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name="Equation" r:id="rId13" imgW="1218960" imgH="583920" progId="Equation.DSMT4">
                  <p:embed/>
                </p:oleObj>
              </mc:Choice>
              <mc:Fallback>
                <p:oleObj name="Equation" r:id="rId13" imgW="1218960" imgH="58392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251460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520" name="AutoShape 64"/>
          <p:cNvSpPr>
            <a:spLocks noChangeArrowheads="1"/>
          </p:cNvSpPr>
          <p:nvPr/>
        </p:nvSpPr>
        <p:spPr bwMode="auto">
          <a:xfrm>
            <a:off x="914400" y="5638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2" name="Line 66"/>
          <p:cNvSpPr>
            <a:spLocks noChangeShapeType="1"/>
          </p:cNvSpPr>
          <p:nvPr/>
        </p:nvSpPr>
        <p:spPr bwMode="auto">
          <a:xfrm>
            <a:off x="6705600" y="586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3" name="Text Box 67"/>
          <p:cNvSpPr txBox="1">
            <a:spLocks noChangeArrowheads="1"/>
          </p:cNvSpPr>
          <p:nvPr/>
        </p:nvSpPr>
        <p:spPr bwMode="auto">
          <a:xfrm>
            <a:off x="6858000" y="59436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??</a:t>
            </a:r>
          </a:p>
        </p:txBody>
      </p:sp>
      <p:sp>
        <p:nvSpPr>
          <p:cNvPr id="20530" name="Line 68"/>
          <p:cNvSpPr>
            <a:spLocks noChangeShapeType="1"/>
          </p:cNvSpPr>
          <p:nvPr/>
        </p:nvSpPr>
        <p:spPr bwMode="auto">
          <a:xfrm>
            <a:off x="762000" y="9144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5" name="Line 69"/>
          <p:cNvSpPr>
            <a:spLocks noChangeShapeType="1"/>
          </p:cNvSpPr>
          <p:nvPr/>
        </p:nvSpPr>
        <p:spPr bwMode="auto">
          <a:xfrm>
            <a:off x="70866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6" name="Line 70"/>
          <p:cNvSpPr>
            <a:spLocks noChangeShapeType="1"/>
          </p:cNvSpPr>
          <p:nvPr/>
        </p:nvSpPr>
        <p:spPr bwMode="auto">
          <a:xfrm flipV="1">
            <a:off x="7086600" y="20574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8" name="Line 72"/>
          <p:cNvSpPr>
            <a:spLocks noChangeShapeType="1"/>
          </p:cNvSpPr>
          <p:nvPr/>
        </p:nvSpPr>
        <p:spPr bwMode="auto">
          <a:xfrm>
            <a:off x="8458200" y="2438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529" name="Line 73"/>
          <p:cNvSpPr>
            <a:spLocks noChangeShapeType="1"/>
          </p:cNvSpPr>
          <p:nvPr/>
        </p:nvSpPr>
        <p:spPr bwMode="auto">
          <a:xfrm>
            <a:off x="72390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AutoShape 74"/>
          <p:cNvSpPr>
            <a:spLocks noChangeArrowheads="1"/>
          </p:cNvSpPr>
          <p:nvPr/>
        </p:nvSpPr>
        <p:spPr bwMode="auto">
          <a:xfrm>
            <a:off x="838200" y="4648200"/>
            <a:ext cx="228600" cy="228600"/>
          </a:xfrm>
          <a:custGeom>
            <a:avLst/>
            <a:gdLst>
              <a:gd name="T0" fmla="*/ 114300 w 21600"/>
              <a:gd name="T1" fmla="*/ 0 h 21600"/>
              <a:gd name="T2" fmla="*/ 33475 w 21600"/>
              <a:gd name="T3" fmla="*/ 33475 h 21600"/>
              <a:gd name="T4" fmla="*/ 0 w 21600"/>
              <a:gd name="T5" fmla="*/ 114300 h 21600"/>
              <a:gd name="T6" fmla="*/ 33475 w 21600"/>
              <a:gd name="T7" fmla="*/ 195125 h 21600"/>
              <a:gd name="T8" fmla="*/ 114300 w 21600"/>
              <a:gd name="T9" fmla="*/ 228600 h 21600"/>
              <a:gd name="T10" fmla="*/ 195125 w 21600"/>
              <a:gd name="T11" fmla="*/ 195125 h 21600"/>
              <a:gd name="T12" fmla="*/ 228600 w 21600"/>
              <a:gd name="T13" fmla="*/ 114300 h 21600"/>
              <a:gd name="T14" fmla="*/ 195125 w 21600"/>
              <a:gd name="T15" fmla="*/ 334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7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7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7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7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7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7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7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7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7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7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7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7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7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7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7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7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7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7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17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17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17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17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17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7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7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7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7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7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7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7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7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17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17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17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17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17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17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17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17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470" grpId="0"/>
      <p:bldP spid="1171471" grpId="0"/>
      <p:bldP spid="1171472" grpId="0" animBg="1"/>
      <p:bldP spid="1171473" grpId="0" animBg="1"/>
      <p:bldP spid="1171474" grpId="0" animBg="1"/>
      <p:bldP spid="1171475" grpId="0"/>
      <p:bldP spid="1171478" grpId="0" animBg="1"/>
      <p:bldP spid="1171480" grpId="0" animBg="1"/>
      <p:bldP spid="1171482" grpId="0" animBg="1"/>
      <p:bldP spid="1171483" grpId="0" animBg="1"/>
      <p:bldP spid="1171484" grpId="0" animBg="1"/>
      <p:bldP spid="1171485" grpId="0" animBg="1"/>
      <p:bldP spid="1171486" grpId="0" animBg="1"/>
      <p:bldP spid="1171486" grpId="1" animBg="1"/>
      <p:bldP spid="1171496" grpId="0" animBg="1"/>
      <p:bldP spid="1171497" grpId="0" animBg="1"/>
      <p:bldP spid="1171498" grpId="0"/>
      <p:bldP spid="1171499" grpId="0"/>
      <p:bldP spid="1171499" grpId="1"/>
      <p:bldP spid="1171500" grpId="0"/>
      <p:bldP spid="1171501" grpId="0" animBg="1"/>
      <p:bldP spid="1171502" grpId="0"/>
      <p:bldP spid="1171504" grpId="0" animBg="1"/>
      <p:bldP spid="1171505" grpId="0"/>
      <p:bldP spid="1171506" grpId="0"/>
      <p:bldP spid="1171507" grpId="0"/>
      <p:bldP spid="1171507" grpId="1"/>
      <p:bldP spid="1171508" grpId="0" animBg="1"/>
      <p:bldP spid="1171510" grpId="0" animBg="1"/>
      <p:bldP spid="1171511" grpId="0" animBg="1"/>
      <p:bldP spid="1171517" grpId="0" animBg="1"/>
      <p:bldP spid="1171518" grpId="0" animBg="1"/>
      <p:bldP spid="1171520" grpId="0" animBg="1"/>
      <p:bldP spid="1171522" grpId="0" animBg="1"/>
      <p:bldP spid="1171523" grpId="0"/>
      <p:bldP spid="1171525" grpId="0" animBg="1"/>
      <p:bldP spid="1171526" grpId="0" animBg="1"/>
      <p:bldP spid="1171528" grpId="0" animBg="1"/>
      <p:bldP spid="11715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209800" y="257900"/>
            <a:ext cx="4267200" cy="457200"/>
          </a:xfrm>
          <a:prstGeom prst="rect">
            <a:avLst/>
          </a:prstGeom>
          <a:solidFill>
            <a:srgbClr val="C6FDA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0066FF"/>
                </a:solidFill>
                <a:latin typeface="VNI-Times" pitchFamily="2" charset="0"/>
              </a:rPr>
              <a:t>* ÑÒNH LUAÄT NEWTON 3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29908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8382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457200" y="4191000"/>
            <a:ext cx="70866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VNI-Times" pitchFamily="2" charset="0"/>
              </a:rPr>
              <a:t>* </a:t>
            </a:r>
            <a:r>
              <a:rPr lang="en-US" sz="2400" dirty="0" err="1">
                <a:latin typeface="VNI-Times" pitchFamily="2" charset="0"/>
              </a:rPr>
              <a:t>Ñònh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luaät</a:t>
            </a:r>
            <a:r>
              <a:rPr lang="en-US" sz="2400" dirty="0">
                <a:latin typeface="VNI-Times" pitchFamily="2" charset="0"/>
              </a:rPr>
              <a:t> Newton III </a:t>
            </a:r>
            <a:r>
              <a:rPr lang="en-US" sz="2400" dirty="0" err="1">
                <a:latin typeface="VNI-Times" pitchFamily="2" charset="0"/>
              </a:rPr>
              <a:t>chæ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nghieäm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ñuùng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chính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xaùc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hai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vaät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hoaëc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tieáp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xuùc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tröïc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tieáp,hoaëc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khoâng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tieáp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xuùc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thì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phaûi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ñöùng</a:t>
            </a:r>
            <a:r>
              <a:rPr lang="en-US" sz="2400" dirty="0">
                <a:latin typeface="VNI-Times" pitchFamily="2" charset="0"/>
              </a:rPr>
              <a:t> </a:t>
            </a:r>
            <a:r>
              <a:rPr lang="en-US" sz="2400" dirty="0" err="1">
                <a:latin typeface="VNI-Times" pitchFamily="2" charset="0"/>
              </a:rPr>
              <a:t>yeân</a:t>
            </a:r>
            <a:r>
              <a:rPr lang="en-US" sz="2400" dirty="0">
                <a:latin typeface="VNI-Times" pitchFamily="2" charset="0"/>
              </a:rPr>
              <a:t>.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4800" y="2895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895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81000" y="12954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a/ Haõy cho bieát coù nhöõng loïai löïc naøo thoûa maõn ñònh luaät Newton 3 </a:t>
            </a:r>
            <a:r>
              <a:rPr lang="en-US" sz="2400" u="sng">
                <a:latin typeface="VNI-Times" pitchFamily="2" charset="0"/>
              </a:rPr>
              <a:t>khoâng thoâng qua tieáp xuùc</a:t>
            </a:r>
            <a:r>
              <a:rPr lang="en-US" sz="2400">
                <a:latin typeface="VNI-Times" pitchFamily="2" charset="0"/>
              </a:rPr>
              <a:t> tröïc tieáp ?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6002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09800" y="2133600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Löïc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töông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taùc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tónh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ñieän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Coulomb ,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löïc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haáp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daãn,töø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löïc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giöõa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hai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doøng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ñieän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 </a:t>
            </a:r>
            <a:r>
              <a:rPr lang="en-US" sz="2400" b="1" i="1" dirty="0" err="1">
                <a:solidFill>
                  <a:srgbClr val="0066FF"/>
                </a:solidFill>
                <a:latin typeface="VNI-Times" pitchFamily="2" charset="0"/>
              </a:rPr>
              <a:t>kín</a:t>
            </a:r>
            <a:r>
              <a:rPr lang="en-US" sz="2400" b="1" i="1" dirty="0">
                <a:solidFill>
                  <a:srgbClr val="0066FF"/>
                </a:solidFill>
                <a:latin typeface="VNI-Times" pitchFamily="2" charset="0"/>
              </a:rPr>
              <a:t>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95400" y="3048000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9600" y="3673475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     </a:t>
            </a:r>
            <a:r>
              <a:rPr lang="en-US" sz="2400">
                <a:latin typeface="VNI-Times" pitchFamily="2" charset="0"/>
              </a:rPr>
              <a:t>b/ Baïn coù theå noùi gì khi thaáy moät vaät ñoät nhieân coù gia toác   hoaëc thay ñoåi gia toác?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600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209800" y="4572000"/>
            <a:ext cx="6629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1">
                <a:solidFill>
                  <a:schemeClr val="accent2"/>
                </a:solidFill>
                <a:latin typeface="VNI-Times" pitchFamily="2" charset="0"/>
              </a:rPr>
              <a:t>+ Chaéc chaén coù </a:t>
            </a:r>
            <a:r>
              <a:rPr lang="en-US" sz="2400" b="1" i="1" u="sng">
                <a:solidFill>
                  <a:schemeClr val="accent2"/>
                </a:solidFill>
                <a:latin typeface="VNI-Times" pitchFamily="2" charset="0"/>
              </a:rPr>
              <a:t>moät vaät khaùc</a:t>
            </a:r>
            <a:r>
              <a:rPr lang="en-US" sz="2400" b="1" i="1">
                <a:solidFill>
                  <a:schemeClr val="accent2"/>
                </a:solidFill>
                <a:latin typeface="VNI-Times" pitchFamily="2" charset="0"/>
              </a:rPr>
              <a:t> cuøng toàn taïi ñaõ taùc duïng moät löïc (Newton 2) leân vaät.</a:t>
            </a:r>
          </a:p>
          <a:p>
            <a:pPr algn="l">
              <a:spcBef>
                <a:spcPct val="50000"/>
              </a:spcBef>
            </a:pPr>
            <a:r>
              <a:rPr lang="en-US" sz="2400" b="1" i="1">
                <a:solidFill>
                  <a:schemeClr val="accent2"/>
                </a:solidFill>
                <a:latin typeface="VNI-Times" pitchFamily="2" charset="0"/>
              </a:rPr>
              <a:t>+ Vaät thöù hai naøy ñoàng thôøi </a:t>
            </a:r>
            <a:r>
              <a:rPr lang="en-US" sz="2400" b="1" i="1" u="sng">
                <a:solidFill>
                  <a:schemeClr val="accent2"/>
                </a:solidFill>
                <a:latin typeface="VNI-Times" pitchFamily="2" charset="0"/>
              </a:rPr>
              <a:t>cuõng chòu moät löïc</a:t>
            </a:r>
            <a:r>
              <a:rPr lang="en-US" sz="2400" b="1" i="1">
                <a:solidFill>
                  <a:schemeClr val="accent2"/>
                </a:solidFill>
                <a:latin typeface="VNI-Times" pitchFamily="2" charset="0"/>
              </a:rPr>
              <a:t> taùc duïng y nhö vaäy töø phía vaät thöù nhaát (Newton 3).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133600" y="3048000"/>
            <a:ext cx="6705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VNI-Times" pitchFamily="2" charset="0"/>
              </a:rPr>
              <a:t>Töùc laø : Caùc löïc ñöôïc truyeàn thoâng qua “ Tröôøng 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1917</Words>
  <Application>Microsoft Office PowerPoint</Application>
  <PresentationFormat>On-screen Show (4:3)</PresentationFormat>
  <Paragraphs>165</Paragraphs>
  <Slides>29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Microsoft Equation 3.0</vt:lpstr>
      <vt:lpstr>   CƠ – NHIỆT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NGUYÊN LÝ TƯƠNG ĐỐI GALIEE</vt:lpstr>
      <vt:lpstr>PowerPoint Presentation</vt:lpstr>
      <vt:lpstr>PowerPoint Presentation</vt:lpstr>
      <vt:lpstr>PowerPoint Presentation</vt:lpstr>
      <vt:lpstr>PowerPoint Presentation</vt:lpstr>
      <vt:lpstr>3. MỘT SỐ LỰC THƯỜNG GẶP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4. ỨNG DỤNG CÁC ĐỊNH LUẬT NEWTON ĐỂ KHẢO SÁT CHUYỂN ĐỘNG CỦA VẬT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– NHIỆT</dc:title>
  <dc:creator>hh</dc:creator>
  <cp:lastModifiedBy>WIN7</cp:lastModifiedBy>
  <cp:revision>124</cp:revision>
  <dcterms:created xsi:type="dcterms:W3CDTF">2014-08-26T16:02:18Z</dcterms:created>
  <dcterms:modified xsi:type="dcterms:W3CDTF">2020-05-08T07:31:23Z</dcterms:modified>
</cp:coreProperties>
</file>