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60" r:id="rId3"/>
    <p:sldId id="259" r:id="rId4"/>
    <p:sldId id="261" r:id="rId5"/>
    <p:sldId id="262" r:id="rId6"/>
    <p:sldId id="264" r:id="rId7"/>
    <p:sldId id="263" r:id="rId8"/>
    <p:sldId id="265" r:id="rId9"/>
    <p:sldId id="266" r:id="rId10"/>
    <p:sldId id="267" r:id="rId11"/>
    <p:sldId id="268" r:id="rId12"/>
    <p:sldId id="269" r:id="rId13"/>
    <p:sldId id="270" r:id="rId14"/>
    <p:sldId id="271" r:id="rId15"/>
    <p:sldId id="272" r:id="rId16"/>
    <p:sldId id="273" r:id="rId17"/>
    <p:sldId id="278" r:id="rId18"/>
    <p:sldId id="274" r:id="rId19"/>
    <p:sldId id="275" r:id="rId20"/>
    <p:sldId id="276" r:id="rId21"/>
    <p:sldId id="277" r:id="rId22"/>
    <p:sldId id="279" r:id="rId23"/>
    <p:sldId id="280" r:id="rId24"/>
    <p:sldId id="281" r:id="rId25"/>
    <p:sldId id="283" r:id="rId26"/>
    <p:sldId id="282" r:id="rId27"/>
    <p:sldId id="284" r:id="rId28"/>
    <p:sldId id="291" r:id="rId29"/>
    <p:sldId id="292" r:id="rId30"/>
    <p:sldId id="285" r:id="rId31"/>
    <p:sldId id="286" r:id="rId32"/>
    <p:sldId id="287" r:id="rId33"/>
    <p:sldId id="288" r:id="rId34"/>
    <p:sldId id="289" r:id="rId35"/>
    <p:sldId id="290" r:id="rId36"/>
    <p:sldId id="293" r:id="rId37"/>
    <p:sldId id="299" r:id="rId38"/>
    <p:sldId id="300" r:id="rId39"/>
    <p:sldId id="294" r:id="rId40"/>
    <p:sldId id="295" r:id="rId41"/>
    <p:sldId id="296" r:id="rId42"/>
    <p:sldId id="301" r:id="rId43"/>
    <p:sldId id="297" r:id="rId44"/>
    <p:sldId id="298" r:id="rId45"/>
    <p:sldId id="302" r:id="rId46"/>
    <p:sldId id="303" r:id="rId47"/>
    <p:sldId id="304" r:id="rId48"/>
    <p:sldId id="305" r:id="rId49"/>
    <p:sldId id="306" r:id="rId50"/>
    <p:sldId id="307" r:id="rId51"/>
    <p:sldId id="308" r:id="rId52"/>
    <p:sldId id="309" r:id="rId53"/>
    <p:sldId id="312" r:id="rId54"/>
    <p:sldId id="310"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0000"/>
    <a:srgbClr val="F66D48"/>
    <a:srgbClr val="FF66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8A4A060-E375-4341-9A3F-EEC500A9F483}" type="datetimeFigureOut">
              <a:rPr lang="en-US"/>
              <a:pPr>
                <a:defRPr/>
              </a:pPr>
              <a:t>16-Nov-15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2673D20-77F2-40B8-8E5D-18AF94980C1E}" type="slidenum">
              <a:rPr lang="en-US"/>
              <a:pPr>
                <a:defRPr/>
              </a:pPr>
              <a:t>‹#›</a:t>
            </a:fld>
            <a:endParaRPr lang="en-US"/>
          </a:p>
        </p:txBody>
      </p:sp>
    </p:spTree>
    <p:extLst>
      <p:ext uri="{BB962C8B-B14F-4D97-AF65-F5344CB8AC3E}">
        <p14:creationId xmlns:p14="http://schemas.microsoft.com/office/powerpoint/2010/main" val="1773981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cj </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5FDC09E-BE0C-476A-99AF-A72FEBFE98A9}" type="slidenum">
              <a:rPr lang="en-US" smtClean="0"/>
              <a:pPr eaLnBrk="1" hangingPunct="1"/>
              <a:t>19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l="-7000" r="-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229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cstate="print">
            <a:lum/>
          </a:blip>
          <a:srcRect/>
          <a:stretch>
            <a:fillRect l="-7000" r="-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0086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l="-1000" r="-1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9.w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1.w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3.wmf"/><Relationship Id="rId4" Type="http://schemas.openxmlformats.org/officeDocument/2006/relationships/oleObject" Target="../embeddings/oleObject8.bin"/></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5.wmf"/><Relationship Id="rId4" Type="http://schemas.openxmlformats.org/officeDocument/2006/relationships/oleObject" Target="../embeddings/oleObject10.bin"/></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7.wmf"/><Relationship Id="rId4" Type="http://schemas.openxmlformats.org/officeDocument/2006/relationships/oleObject" Target="../embeddings/oleObject12.bin"/></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7.wmf"/><Relationship Id="rId4" Type="http://schemas.openxmlformats.org/officeDocument/2006/relationships/oleObject" Target="../embeddings/oleObject15.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5.png"/><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image" Target="../media/image15.wmf"/><Relationship Id="rId4" Type="http://schemas.openxmlformats.org/officeDocument/2006/relationships/oleObject" Target="../embeddings/oleObject16.bin"/><Relationship Id="rId9" Type="http://schemas.openxmlformats.org/officeDocument/2006/relationships/image" Target="../media/image21.wmf"/></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2.wmf"/><Relationship Id="rId4" Type="http://schemas.openxmlformats.org/officeDocument/2006/relationships/oleObject" Target="../embeddings/oleObject19.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5.png"/><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1.bin"/><Relationship Id="rId5" Type="http://schemas.openxmlformats.org/officeDocument/2006/relationships/image" Target="../media/image23.wmf"/><Relationship Id="rId4" Type="http://schemas.openxmlformats.org/officeDocument/2006/relationships/oleObject" Target="../embeddings/oleObject20.bin"/><Relationship Id="rId9" Type="http://schemas.openxmlformats.org/officeDocument/2006/relationships/image" Target="../media/image25.wmf"/></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5.png"/><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4.bin"/><Relationship Id="rId5" Type="http://schemas.openxmlformats.org/officeDocument/2006/relationships/image" Target="../media/image26.wmf"/><Relationship Id="rId4" Type="http://schemas.openxmlformats.org/officeDocument/2006/relationships/oleObject" Target="../embeddings/oleObject23.bin"/><Relationship Id="rId9" Type="http://schemas.openxmlformats.org/officeDocument/2006/relationships/image" Target="../media/image28.wmf"/></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5.png"/><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7.bin"/><Relationship Id="rId5" Type="http://schemas.openxmlformats.org/officeDocument/2006/relationships/image" Target="../media/image15.wmf"/><Relationship Id="rId4" Type="http://schemas.openxmlformats.org/officeDocument/2006/relationships/oleObject" Target="../embeddings/oleObject26.bin"/><Relationship Id="rId9" Type="http://schemas.openxmlformats.org/officeDocument/2006/relationships/image" Target="../media/image30.wmf"/></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7.wmf"/><Relationship Id="rId4" Type="http://schemas.openxmlformats.org/officeDocument/2006/relationships/oleObject" Target="../embeddings/oleObject29.bin"/></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1.wmf"/><Relationship Id="rId4" Type="http://schemas.openxmlformats.org/officeDocument/2006/relationships/oleObject" Target="../embeddings/oleObject30.bin"/></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5.png"/><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2.bin"/><Relationship Id="rId5" Type="http://schemas.openxmlformats.org/officeDocument/2006/relationships/image" Target="../media/image32.wmf"/><Relationship Id="rId4" Type="http://schemas.openxmlformats.org/officeDocument/2006/relationships/oleObject" Target="../embeddings/oleObject31.bin"/><Relationship Id="rId9" Type="http://schemas.openxmlformats.org/officeDocument/2006/relationships/image" Target="../media/image34.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image" Target="../media/image5.png"/><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5.bin"/><Relationship Id="rId5" Type="http://schemas.openxmlformats.org/officeDocument/2006/relationships/image" Target="../media/image35.wmf"/><Relationship Id="rId4" Type="http://schemas.openxmlformats.org/officeDocument/2006/relationships/oleObject" Target="../embeddings/oleObject34.bin"/><Relationship Id="rId9" Type="http://schemas.openxmlformats.org/officeDocument/2006/relationships/image" Target="../media/image37.wmf"/></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image" Target="../media/image5.png"/><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8.bin"/><Relationship Id="rId5" Type="http://schemas.openxmlformats.org/officeDocument/2006/relationships/image" Target="../media/image38.wmf"/><Relationship Id="rId4" Type="http://schemas.openxmlformats.org/officeDocument/2006/relationships/oleObject" Target="../embeddings/oleObject37.bin"/><Relationship Id="rId9" Type="http://schemas.openxmlformats.org/officeDocument/2006/relationships/image" Target="../media/image40.wmf"/></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17.wmf"/><Relationship Id="rId4" Type="http://schemas.openxmlformats.org/officeDocument/2006/relationships/oleObject" Target="../embeddings/oleObject40.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image" Target="../media/image5.png"/><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2.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43.wmf"/></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6.bin"/><Relationship Id="rId5" Type="http://schemas.openxmlformats.org/officeDocument/2006/relationships/image" Target="../media/image45.wmf"/><Relationship Id="rId4" Type="http://schemas.openxmlformats.org/officeDocument/2006/relationships/oleObject" Target="../embeddings/oleObject45.bin"/></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000" r="-1000"/>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7000" b="1" u="sng"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CHƯƠNG 8</a:t>
            </a:r>
          </a:p>
          <a:p>
            <a:pPr algn="ctr">
              <a:defRPr/>
            </a:pPr>
            <a:r>
              <a:rPr lang="en-US" sz="7000" b="1" cap="all"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NGUYÊN LÝ </a:t>
            </a:r>
          </a:p>
          <a:p>
            <a:pPr algn="ctr">
              <a:defRPr/>
            </a:pPr>
            <a:r>
              <a:rPr lang="en-US" sz="7000" b="1" cap="all"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THỨ NHẤT </a:t>
            </a:r>
            <a:br>
              <a:rPr lang="en-US" sz="7000" b="1" cap="all"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br>
            <a:r>
              <a:rPr lang="en-US" sz="7000" b="1" cap="all"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NHIỆT ĐỘNG HỌC</a:t>
            </a:r>
            <a:endParaRPr lang="en-US" sz="7000"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a:p>
            <a:pPr algn="ctr">
              <a:defRPr/>
            </a:pPr>
            <a:endParaRPr lang="en-US" sz="7000" b="1" dirty="0">
              <a:solidFill>
                <a:srgbClr val="FF00FF"/>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3555" name="Picture 46" descr="2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52400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8" descr="0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5075" y="5181600"/>
            <a:ext cx="2362200"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sp>
        <p:nvSpPr>
          <p:cNvPr id="4" name="Rectangle 3"/>
          <p:cNvSpPr/>
          <p:nvPr/>
        </p:nvSpPr>
        <p:spPr>
          <a:xfrm>
            <a:off x="533400" y="685800"/>
            <a:ext cx="8229600" cy="7620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4000" b="1">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8.2.2. CÔNG</a:t>
            </a:r>
          </a:p>
        </p:txBody>
      </p:sp>
      <p:sp>
        <p:nvSpPr>
          <p:cNvPr id="5" name="Rectangle 4"/>
          <p:cNvSpPr/>
          <p:nvPr/>
        </p:nvSpPr>
        <p:spPr>
          <a:xfrm>
            <a:off x="533400" y="1828800"/>
            <a:ext cx="8229600" cy="3048000"/>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3600" b="1" u="sng">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Khái niệm</a:t>
            </a:r>
          </a:p>
          <a:p>
            <a:pPr indent="463550" algn="ctr">
              <a:defRPr/>
            </a:pPr>
            <a:r>
              <a:rPr lang="en-US" sz="3600" b="1" i="1">
                <a:effectLst>
                  <a:outerShdw blurRad="38100" dist="38100" dir="2700000" algn="tl">
                    <a:srgbClr val="000000">
                      <a:alpha val="43137"/>
                    </a:srgbClr>
                  </a:outerShdw>
                </a:effectLst>
                <a:latin typeface="Times New Roman" pitchFamily="18" charset="0"/>
                <a:cs typeface="Times New Roman" pitchFamily="18" charset="0"/>
              </a:rPr>
              <a:t>(Với khối khí đứng yên) </a:t>
            </a:r>
          </a:p>
          <a:p>
            <a:pPr indent="463550" algn="just">
              <a:defRPr/>
            </a:pPr>
            <a:r>
              <a:rPr lang="en-US" sz="3600" b="1">
                <a:effectLst>
                  <a:outerShdw blurRad="38100" dist="38100" dir="2700000" algn="tl">
                    <a:srgbClr val="000000">
                      <a:alpha val="43137"/>
                    </a:srgbClr>
                  </a:outerShdw>
                </a:effectLst>
                <a:latin typeface="Times New Roman" pitchFamily="18" charset="0"/>
                <a:cs typeface="Times New Roman" pitchFamily="18" charset="0"/>
              </a:rPr>
              <a:t>Lực tác dụng lên chất khí được xem là thực hiện một công nếu làm thể tích chất khí thay đổi.</a:t>
            </a:r>
          </a:p>
        </p:txBody>
      </p:sp>
      <p:sp>
        <p:nvSpPr>
          <p:cNvPr id="6" name="Rectangle 5"/>
          <p:cNvSpPr/>
          <p:nvPr/>
        </p:nvSpPr>
        <p:spPr>
          <a:xfrm>
            <a:off x="1447800" y="5334000"/>
            <a:ext cx="7261225" cy="11430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defRPr/>
            </a:pPr>
            <a:r>
              <a:rPr lang="en-US" sz="3200" b="1">
                <a:solidFill>
                  <a:schemeClr val="tx1"/>
                </a:solidFill>
                <a:latin typeface="Times New Roman" pitchFamily="18" charset="0"/>
                <a:cs typeface="Times New Roman" pitchFamily="18" charset="0"/>
              </a:rPr>
              <a:t>Khái niệm công gắn liền với quá trình biến đổi thể tích!</a:t>
            </a:r>
          </a:p>
        </p:txBody>
      </p:sp>
      <p:sp>
        <p:nvSpPr>
          <p:cNvPr id="7" name="Striped Right Arrow 6"/>
          <p:cNvSpPr/>
          <p:nvPr/>
        </p:nvSpPr>
        <p:spPr>
          <a:xfrm>
            <a:off x="609600" y="5688013"/>
            <a:ext cx="533400" cy="609600"/>
          </a:xfrm>
          <a:prstGeom prst="striped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US"/>
          </a:p>
        </p:txBody>
      </p:sp>
      <p:pic>
        <p:nvPicPr>
          <p:cNvPr id="32775"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5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nodeType="afterGroup">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sp>
        <p:nvSpPr>
          <p:cNvPr id="5" name="Rectangle 4"/>
          <p:cNvSpPr/>
          <p:nvPr/>
        </p:nvSpPr>
        <p:spPr>
          <a:xfrm>
            <a:off x="457200" y="2971800"/>
            <a:ext cx="8175625" cy="1752600"/>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indent="463550" algn="just">
              <a:defRPr/>
            </a:pPr>
            <a:r>
              <a:rPr lang="en-US" sz="3200" b="1">
                <a:solidFill>
                  <a:schemeClr val="bg1"/>
                </a:solidFill>
                <a:latin typeface="Times New Roman" pitchFamily="18" charset="0"/>
                <a:cs typeface="Times New Roman" pitchFamily="18" charset="0"/>
              </a:rPr>
              <a:t>Công không những phụ thuộc vào trạng thái đầu và trạng thái cuối mà nó còn phụ thuộc vào qui trình đường đi.</a:t>
            </a:r>
          </a:p>
        </p:txBody>
      </p:sp>
      <p:sp>
        <p:nvSpPr>
          <p:cNvPr id="6" name="Rectangle 5"/>
          <p:cNvSpPr/>
          <p:nvPr/>
        </p:nvSpPr>
        <p:spPr>
          <a:xfrm>
            <a:off x="533400" y="5562600"/>
            <a:ext cx="8175625" cy="838200"/>
          </a:xfrm>
          <a:prstGeom prst="rect">
            <a:avLst/>
          </a:prstGeom>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sz="3200" b="1">
                <a:effectLst>
                  <a:outerShdw blurRad="38100" dist="38100" dir="2700000" algn="tl">
                    <a:srgbClr val="000000">
                      <a:alpha val="43137"/>
                    </a:srgbClr>
                  </a:outerShdw>
                </a:effectLst>
                <a:latin typeface="Times New Roman" pitchFamily="18" charset="0"/>
                <a:cs typeface="Times New Roman" pitchFamily="18" charset="0"/>
              </a:rPr>
              <a:t>Công là hàm của quá trình</a:t>
            </a:r>
          </a:p>
        </p:txBody>
      </p:sp>
      <p:sp>
        <p:nvSpPr>
          <p:cNvPr id="7" name="Notched Right Arrow 6"/>
          <p:cNvSpPr/>
          <p:nvPr/>
        </p:nvSpPr>
        <p:spPr>
          <a:xfrm rot="5400000">
            <a:off x="4448175" y="2133600"/>
            <a:ext cx="533400" cy="990600"/>
          </a:xfrm>
          <a:prstGeom prst="notchedRightArrow">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
        <p:nvSpPr>
          <p:cNvPr id="8" name="Notched Right Arrow 7"/>
          <p:cNvSpPr/>
          <p:nvPr/>
        </p:nvSpPr>
        <p:spPr>
          <a:xfrm rot="5400000">
            <a:off x="4525963" y="4648200"/>
            <a:ext cx="533400" cy="990600"/>
          </a:xfrm>
          <a:prstGeom prst="notched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pic>
        <p:nvPicPr>
          <p:cNvPr id="33799"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57200" y="838200"/>
            <a:ext cx="8153400" cy="1371600"/>
          </a:xfrm>
          <a:prstGeom prst="rect">
            <a:avLst/>
          </a:prstGeom>
          <a:ln/>
        </p:spPr>
        <p:style>
          <a:lnRef idx="3">
            <a:schemeClr val="lt1"/>
          </a:lnRef>
          <a:fillRef idx="1">
            <a:schemeClr val="dk1"/>
          </a:fillRef>
          <a:effectRef idx="1">
            <a:schemeClr val="dk1"/>
          </a:effectRef>
          <a:fontRef idx="minor">
            <a:schemeClr val="lt1"/>
          </a:fontRef>
        </p:style>
        <p:txBody>
          <a:bodyPr anchor="ctr"/>
          <a:lstStyle/>
          <a:p>
            <a:pPr indent="463550" algn="just">
              <a:defRPr/>
            </a:pPr>
            <a:r>
              <a:rPr lang="en-US" sz="320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Công mà hệ thực hiện được khi đi theo các qui trình khác nhau là khác nhau.</a:t>
            </a:r>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34819"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533400" y="381000"/>
            <a:ext cx="8175625"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sz="36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8.2.2.1.  </a:t>
            </a:r>
            <a:r>
              <a:rPr lang="en-US" sz="3600" b="1" u="sng">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Qui ước</a:t>
            </a:r>
          </a:p>
        </p:txBody>
      </p:sp>
      <p:sp>
        <p:nvSpPr>
          <p:cNvPr id="5" name="Rectangle 4"/>
          <p:cNvSpPr/>
          <p:nvPr/>
        </p:nvSpPr>
        <p:spPr>
          <a:xfrm>
            <a:off x="228600" y="1219200"/>
            <a:ext cx="8610600" cy="5410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lnSpc>
                <a:spcPct val="150000"/>
              </a:lnSpc>
              <a:buFont typeface="Wingdings" pitchFamily="2" charset="2"/>
              <a:buChar char="Ø"/>
              <a:defRPr/>
            </a:pPr>
            <a:r>
              <a:rPr lang="en-US" sz="3200" b="1">
                <a:solidFill>
                  <a:srgbClr val="002060"/>
                </a:solidFill>
                <a:latin typeface="Times New Roman" pitchFamily="18" charset="0"/>
                <a:cs typeface="Times New Roman" pitchFamily="18" charset="0"/>
              </a:rPr>
              <a:t>Công A có giá trị dương nếu hệ nhận công.</a:t>
            </a:r>
          </a:p>
          <a:p>
            <a:pPr indent="463550" algn="just">
              <a:lnSpc>
                <a:spcPct val="150000"/>
              </a:lnSpc>
              <a:buFont typeface="Wingdings" pitchFamily="2" charset="2"/>
              <a:buChar char="Ø"/>
              <a:defRPr/>
            </a:pPr>
            <a:r>
              <a:rPr lang="en-US" sz="3200" b="1">
                <a:solidFill>
                  <a:srgbClr val="002060"/>
                </a:solidFill>
                <a:latin typeface="Times New Roman" pitchFamily="18" charset="0"/>
                <a:cs typeface="Times New Roman" pitchFamily="18" charset="0"/>
              </a:rPr>
              <a:t>Công A có giá trị âm nếu hệ sinh công.</a:t>
            </a:r>
          </a:p>
          <a:p>
            <a:pPr indent="463550" algn="just">
              <a:lnSpc>
                <a:spcPct val="150000"/>
              </a:lnSpc>
              <a:buFont typeface="Wingdings" pitchFamily="2" charset="2"/>
              <a:buChar char="Ø"/>
              <a:defRPr/>
            </a:pPr>
            <a:r>
              <a:rPr lang="en-US" sz="3200" b="1">
                <a:solidFill>
                  <a:srgbClr val="002060"/>
                </a:solidFill>
                <a:latin typeface="Times New Roman" pitchFamily="18" charset="0"/>
                <a:cs typeface="Times New Roman" pitchFamily="18" charset="0"/>
              </a:rPr>
              <a:t>Với những công nguyên tố, ta biểu diễn là </a:t>
            </a:r>
            <a:r>
              <a:rPr lang="el-GR" sz="3200" b="1">
                <a:solidFill>
                  <a:srgbClr val="002060"/>
                </a:solidFill>
                <a:latin typeface="Times New Roman" pitchFamily="18" charset="0"/>
                <a:cs typeface="Times New Roman" pitchFamily="18" charset="0"/>
              </a:rPr>
              <a:t>δ</a:t>
            </a:r>
            <a:r>
              <a:rPr lang="en-US" sz="3200" b="1">
                <a:solidFill>
                  <a:srgbClr val="002060"/>
                </a:solidFill>
                <a:latin typeface="Times New Roman" pitchFamily="18" charset="0"/>
                <a:cs typeface="Times New Roman" pitchFamily="18" charset="0"/>
              </a:rPr>
              <a:t>A</a:t>
            </a:r>
          </a:p>
          <a:p>
            <a:pPr indent="463550" algn="just">
              <a:lnSpc>
                <a:spcPct val="150000"/>
              </a:lnSpc>
              <a:buFont typeface="Wingdings" pitchFamily="2" charset="2"/>
              <a:buChar char="Ø"/>
              <a:defRPr/>
            </a:pPr>
            <a:r>
              <a:rPr lang="en-US" sz="3200" b="1">
                <a:solidFill>
                  <a:srgbClr val="002060"/>
                </a:solidFill>
                <a:latin typeface="Times New Roman" pitchFamily="18" charset="0"/>
                <a:cs typeface="Times New Roman" pitchFamily="18" charset="0"/>
              </a:rPr>
              <a:t>Công là một hình thức trao đổi năng lượng giữa hai hệ, nên công cũng được tính theo đơn vị của năng lượng (Joule hoặc Calory).</a:t>
            </a:r>
          </a:p>
          <a:p>
            <a:pPr indent="463550" algn="just">
              <a:lnSpc>
                <a:spcPct val="150000"/>
              </a:lnSpc>
              <a:buFont typeface="Wingdings" pitchFamily="2" charset="2"/>
              <a:buChar char="Ø"/>
              <a:defRPr/>
            </a:pPr>
            <a:endParaRPr lang="en-US" sz="3200" b="1">
              <a:solidFill>
                <a:srgbClr val="002060"/>
              </a:solidFill>
              <a:latin typeface="Times New Roman" pitchFamily="18" charset="0"/>
              <a:cs typeface="Times New Roman" pitchFamily="18" charset="0"/>
            </a:endParaRPr>
          </a:p>
        </p:txBody>
      </p:sp>
    </p:spTree>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35843"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533400" y="381000"/>
            <a:ext cx="8175625" cy="12954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sz="36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8.2.2.2. </a:t>
            </a:r>
            <a:r>
              <a:rPr lang="en-US" sz="3600" b="1" u="sng">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Biểu thức tính công trong một quá trình cân bằng</a:t>
            </a:r>
          </a:p>
        </p:txBody>
      </p:sp>
      <p:sp>
        <p:nvSpPr>
          <p:cNvPr id="5" name="Rectangle 4"/>
          <p:cNvSpPr/>
          <p:nvPr/>
        </p:nvSpPr>
        <p:spPr>
          <a:xfrm>
            <a:off x="228600" y="1752600"/>
            <a:ext cx="8610600" cy="2362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spcBef>
                <a:spcPts val="600"/>
              </a:spcBef>
              <a:spcAft>
                <a:spcPts val="600"/>
              </a:spcAft>
              <a:buFont typeface="Wingdings" pitchFamily="2" charset="2"/>
              <a:buChar char="v"/>
              <a:defRPr/>
            </a:pPr>
            <a:r>
              <a:rPr lang="en-US" sz="3200" b="1">
                <a:solidFill>
                  <a:srgbClr val="002060"/>
                </a:solidFill>
                <a:latin typeface="Times New Roman" pitchFamily="18" charset="0"/>
                <a:cs typeface="Times New Roman" pitchFamily="18" charset="0"/>
              </a:rPr>
              <a:t>Công nhỏ </a:t>
            </a:r>
            <a:r>
              <a:rPr lang="el-GR" sz="3200" b="1">
                <a:solidFill>
                  <a:srgbClr val="002060"/>
                </a:solidFill>
                <a:latin typeface="Times New Roman" pitchFamily="18" charset="0"/>
                <a:cs typeface="Times New Roman" pitchFamily="18" charset="0"/>
              </a:rPr>
              <a:t>δ</a:t>
            </a:r>
            <a:r>
              <a:rPr lang="en-US" sz="3200" b="1">
                <a:solidFill>
                  <a:srgbClr val="002060"/>
                </a:solidFill>
                <a:latin typeface="Times New Roman" pitchFamily="18" charset="0"/>
                <a:cs typeface="Times New Roman" pitchFamily="18" charset="0"/>
              </a:rPr>
              <a:t>A:</a:t>
            </a:r>
          </a:p>
          <a:p>
            <a:pPr indent="463550" algn="just">
              <a:spcBef>
                <a:spcPts val="600"/>
              </a:spcBef>
              <a:spcAft>
                <a:spcPts val="600"/>
              </a:spcAft>
              <a:defRPr/>
            </a:pPr>
            <a:r>
              <a:rPr lang="en-US" sz="3200" b="1" u="sng">
                <a:solidFill>
                  <a:schemeClr val="tx1"/>
                </a:solidFill>
                <a:latin typeface="Times New Roman" pitchFamily="18" charset="0"/>
                <a:cs typeface="Times New Roman" pitchFamily="18" charset="0"/>
              </a:rPr>
              <a:t>Bài toán</a:t>
            </a:r>
            <a:r>
              <a:rPr lang="en-US" sz="3200" b="1">
                <a:solidFill>
                  <a:schemeClr val="tx1"/>
                </a:solidFill>
                <a:latin typeface="Times New Roman" pitchFamily="18" charset="0"/>
                <a:cs typeface="Times New Roman" pitchFamily="18" charset="0"/>
              </a:rPr>
              <a:t>: </a:t>
            </a:r>
            <a:r>
              <a:rPr lang="en-US" sz="3200" b="1">
                <a:latin typeface="Times New Roman" pitchFamily="18" charset="0"/>
                <a:cs typeface="Times New Roman" pitchFamily="18" charset="0"/>
              </a:rPr>
              <a:t>Xét một khối khí trong một xy lanh, pít tông có thể di chuyển tự do không ma sát, chọn trục Ox như hình vẽ. </a:t>
            </a:r>
            <a:endParaRPr lang="en-US" sz="3200" b="1">
              <a:solidFill>
                <a:srgbClr val="002060"/>
              </a:solidFill>
              <a:latin typeface="Times New Roman" pitchFamily="18" charset="0"/>
              <a:cs typeface="Times New Roman" pitchFamily="18" charset="0"/>
            </a:endParaRPr>
          </a:p>
        </p:txBody>
      </p:sp>
      <p:grpSp>
        <p:nvGrpSpPr>
          <p:cNvPr id="35846" name="Group 22"/>
          <p:cNvGrpSpPr>
            <a:grpSpLocks/>
          </p:cNvGrpSpPr>
          <p:nvPr/>
        </p:nvGrpSpPr>
        <p:grpSpPr bwMode="auto">
          <a:xfrm>
            <a:off x="2743200" y="4267200"/>
            <a:ext cx="3962400" cy="2324100"/>
            <a:chOff x="2819400" y="4114800"/>
            <a:chExt cx="3962400" cy="2324100"/>
          </a:xfrm>
        </p:grpSpPr>
        <p:sp>
          <p:nvSpPr>
            <p:cNvPr id="22" name="Rectangle 21"/>
            <p:cNvSpPr/>
            <p:nvPr/>
          </p:nvSpPr>
          <p:spPr>
            <a:xfrm>
              <a:off x="2819400" y="4114800"/>
              <a:ext cx="3962400" cy="2286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5848" name="Group 30"/>
            <p:cNvGrpSpPr>
              <a:grpSpLocks/>
            </p:cNvGrpSpPr>
            <p:nvPr/>
          </p:nvGrpSpPr>
          <p:grpSpPr bwMode="auto">
            <a:xfrm>
              <a:off x="5095875" y="4368800"/>
              <a:ext cx="762000" cy="571500"/>
              <a:chOff x="4948" y="2034"/>
              <a:chExt cx="1200" cy="900"/>
            </a:xfrm>
          </p:grpSpPr>
          <p:sp>
            <p:nvSpPr>
              <p:cNvPr id="35861" name="Line 31"/>
              <p:cNvSpPr>
                <a:spLocks noChangeShapeType="1"/>
              </p:cNvSpPr>
              <p:nvPr/>
            </p:nvSpPr>
            <p:spPr bwMode="auto">
              <a:xfrm flipH="1">
                <a:off x="4948" y="2754"/>
                <a:ext cx="96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2" name="Text Box 32"/>
              <p:cNvSpPr txBox="1">
                <a:spLocks noChangeArrowheads="1"/>
              </p:cNvSpPr>
              <p:nvPr/>
            </p:nvSpPr>
            <p:spPr bwMode="auto">
              <a:xfrm>
                <a:off x="5548" y="2034"/>
                <a:ext cx="60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b="1">
                    <a:solidFill>
                      <a:srgbClr val="FF6600"/>
                    </a:solidFill>
                  </a:rPr>
                  <a:t>F</a:t>
                </a:r>
                <a:endParaRPr lang="en-US"/>
              </a:p>
            </p:txBody>
          </p:sp>
          <p:sp>
            <p:nvSpPr>
              <p:cNvPr id="35863" name="Line 33"/>
              <p:cNvSpPr>
                <a:spLocks noChangeShapeType="1"/>
              </p:cNvSpPr>
              <p:nvPr/>
            </p:nvSpPr>
            <p:spPr bwMode="auto">
              <a:xfrm>
                <a:off x="5668" y="2034"/>
                <a:ext cx="360" cy="0"/>
              </a:xfrm>
              <a:prstGeom prst="line">
                <a:avLst/>
              </a:prstGeom>
              <a:noFill/>
              <a:ln w="2857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5849" name="Group 34"/>
            <p:cNvGrpSpPr>
              <a:grpSpLocks/>
            </p:cNvGrpSpPr>
            <p:nvPr/>
          </p:nvGrpSpPr>
          <p:grpSpPr bwMode="auto">
            <a:xfrm>
              <a:off x="3200400" y="4495800"/>
              <a:ext cx="3276600" cy="1943100"/>
              <a:chOff x="2068" y="3834"/>
              <a:chExt cx="5160" cy="3060"/>
            </a:xfrm>
          </p:grpSpPr>
          <p:sp>
            <p:nvSpPr>
              <p:cNvPr id="35850" name="Rectangle 35"/>
              <p:cNvSpPr>
                <a:spLocks noChangeArrowheads="1"/>
              </p:cNvSpPr>
              <p:nvPr/>
            </p:nvSpPr>
            <p:spPr bwMode="auto">
              <a:xfrm>
                <a:off x="2308" y="3834"/>
                <a:ext cx="1800" cy="1440"/>
              </a:xfrm>
              <a:prstGeom prst="rect">
                <a:avLst/>
              </a:prstGeom>
              <a:solidFill>
                <a:srgbClr val="FF99CC"/>
              </a:solidFill>
              <a:ln w="19050">
                <a:solidFill>
                  <a:srgbClr val="FF00FF"/>
                </a:solidFill>
                <a:miter lim="800000"/>
                <a:headEnd/>
                <a:tailEnd/>
              </a:ln>
            </p:spPr>
            <p:txBody>
              <a:bodyPr/>
              <a:lstStyle/>
              <a:p>
                <a:endParaRPr lang="en-US"/>
              </a:p>
            </p:txBody>
          </p:sp>
          <p:sp>
            <p:nvSpPr>
              <p:cNvPr id="35851" name="Rectangle 36"/>
              <p:cNvSpPr>
                <a:spLocks noChangeArrowheads="1"/>
              </p:cNvSpPr>
              <p:nvPr/>
            </p:nvSpPr>
            <p:spPr bwMode="auto">
              <a:xfrm>
                <a:off x="4108" y="3834"/>
                <a:ext cx="120" cy="1440"/>
              </a:xfrm>
              <a:prstGeom prst="rect">
                <a:avLst/>
              </a:prstGeom>
              <a:solidFill>
                <a:srgbClr val="FFFF00"/>
              </a:solidFill>
              <a:ln w="9525">
                <a:solidFill>
                  <a:srgbClr val="FFCC00"/>
                </a:solidFill>
                <a:miter lim="800000"/>
                <a:headEnd/>
                <a:tailEnd/>
              </a:ln>
            </p:spPr>
            <p:txBody>
              <a:bodyPr/>
              <a:lstStyle/>
              <a:p>
                <a:endParaRPr lang="en-US"/>
              </a:p>
            </p:txBody>
          </p:sp>
          <p:sp>
            <p:nvSpPr>
              <p:cNvPr id="35852" name="Rectangle 37"/>
              <p:cNvSpPr>
                <a:spLocks noChangeArrowheads="1"/>
              </p:cNvSpPr>
              <p:nvPr/>
            </p:nvSpPr>
            <p:spPr bwMode="auto">
              <a:xfrm>
                <a:off x="4708" y="3834"/>
                <a:ext cx="120" cy="1440"/>
              </a:xfrm>
              <a:prstGeom prst="rect">
                <a:avLst/>
              </a:prstGeom>
              <a:solidFill>
                <a:srgbClr val="FFFF00"/>
              </a:solidFill>
              <a:ln w="9525">
                <a:solidFill>
                  <a:srgbClr val="FFCC00"/>
                </a:solidFill>
                <a:miter lim="800000"/>
                <a:headEnd/>
                <a:tailEnd/>
              </a:ln>
            </p:spPr>
            <p:txBody>
              <a:bodyPr/>
              <a:lstStyle/>
              <a:p>
                <a:endParaRPr lang="en-US"/>
              </a:p>
            </p:txBody>
          </p:sp>
          <p:sp>
            <p:nvSpPr>
              <p:cNvPr id="35853" name="Rectangle 38"/>
              <p:cNvSpPr>
                <a:spLocks noChangeArrowheads="1"/>
              </p:cNvSpPr>
              <p:nvPr/>
            </p:nvSpPr>
            <p:spPr bwMode="auto">
              <a:xfrm>
                <a:off x="4228" y="3834"/>
                <a:ext cx="480" cy="1440"/>
              </a:xfrm>
              <a:prstGeom prst="rect">
                <a:avLst/>
              </a:prstGeom>
              <a:solidFill>
                <a:srgbClr val="FF99CC"/>
              </a:solidFill>
              <a:ln w="19050">
                <a:solidFill>
                  <a:srgbClr val="FF00FF"/>
                </a:solidFill>
                <a:miter lim="800000"/>
                <a:headEnd/>
                <a:tailEnd/>
              </a:ln>
            </p:spPr>
            <p:txBody>
              <a:bodyPr/>
              <a:lstStyle/>
              <a:p>
                <a:endParaRPr lang="en-US"/>
              </a:p>
            </p:txBody>
          </p:sp>
          <p:sp>
            <p:nvSpPr>
              <p:cNvPr id="35854" name="Line 39"/>
              <p:cNvSpPr>
                <a:spLocks noChangeShapeType="1"/>
              </p:cNvSpPr>
              <p:nvPr/>
            </p:nvSpPr>
            <p:spPr bwMode="auto">
              <a:xfrm>
                <a:off x="4828" y="4554"/>
                <a:ext cx="1320" cy="0"/>
              </a:xfrm>
              <a:prstGeom prst="line">
                <a:avLst/>
              </a:prstGeom>
              <a:noFill/>
              <a:ln w="57150">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5" name="Line 40"/>
              <p:cNvSpPr>
                <a:spLocks noChangeShapeType="1"/>
              </p:cNvSpPr>
              <p:nvPr/>
            </p:nvSpPr>
            <p:spPr bwMode="auto">
              <a:xfrm>
                <a:off x="4828" y="5274"/>
                <a:ext cx="2400" cy="0"/>
              </a:xfrm>
              <a:prstGeom prst="line">
                <a:avLst/>
              </a:prstGeom>
              <a:noFill/>
              <a:ln w="28575">
                <a:solidFill>
                  <a:srgbClr val="FF00FF"/>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5856" name="Line 41"/>
              <p:cNvSpPr>
                <a:spLocks noChangeShapeType="1"/>
              </p:cNvSpPr>
              <p:nvPr/>
            </p:nvSpPr>
            <p:spPr bwMode="auto">
              <a:xfrm>
                <a:off x="4828" y="3834"/>
                <a:ext cx="720" cy="0"/>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7" name="Text Box 42"/>
              <p:cNvSpPr txBox="1">
                <a:spLocks noChangeArrowheads="1"/>
              </p:cNvSpPr>
              <p:nvPr/>
            </p:nvSpPr>
            <p:spPr bwMode="auto">
              <a:xfrm>
                <a:off x="2068" y="5094"/>
                <a:ext cx="72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solidFill>
                      <a:srgbClr val="FF0000"/>
                    </a:solidFill>
                  </a:rPr>
                  <a:t>O</a:t>
                </a:r>
                <a:endParaRPr lang="en-US"/>
              </a:p>
            </p:txBody>
          </p:sp>
          <p:sp>
            <p:nvSpPr>
              <p:cNvPr id="35858" name="Text Box 43"/>
              <p:cNvSpPr txBox="1">
                <a:spLocks noChangeArrowheads="1"/>
              </p:cNvSpPr>
              <p:nvPr/>
            </p:nvSpPr>
            <p:spPr bwMode="auto">
              <a:xfrm>
                <a:off x="3868" y="5094"/>
                <a:ext cx="156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b="1">
                    <a:solidFill>
                      <a:srgbClr val="FF0000"/>
                    </a:solidFill>
                  </a:rPr>
                  <a:t>x</a:t>
                </a:r>
                <a:r>
                  <a:rPr lang="en-US" sz="2200" b="1" baseline="-25000">
                    <a:solidFill>
                      <a:srgbClr val="FF0000"/>
                    </a:solidFill>
                  </a:rPr>
                  <a:t>2     </a:t>
                </a:r>
                <a:r>
                  <a:rPr lang="en-US" sz="2200" b="1">
                    <a:solidFill>
                      <a:srgbClr val="FF0000"/>
                    </a:solidFill>
                  </a:rPr>
                  <a:t>x</a:t>
                </a:r>
                <a:r>
                  <a:rPr lang="en-US" sz="2200" b="1" baseline="-25000">
                    <a:solidFill>
                      <a:srgbClr val="FF0000"/>
                    </a:solidFill>
                  </a:rPr>
                  <a:t>1</a:t>
                </a:r>
                <a:endParaRPr lang="en-US"/>
              </a:p>
            </p:txBody>
          </p:sp>
          <p:sp>
            <p:nvSpPr>
              <p:cNvPr id="35859" name="Text Box 44"/>
              <p:cNvSpPr txBox="1">
                <a:spLocks noChangeArrowheads="1"/>
              </p:cNvSpPr>
              <p:nvPr/>
            </p:nvSpPr>
            <p:spPr bwMode="auto">
              <a:xfrm>
                <a:off x="3628" y="4014"/>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b="1">
                    <a:solidFill>
                      <a:srgbClr val="FF0000"/>
                    </a:solidFill>
                  </a:rPr>
                  <a:t>S</a:t>
                </a:r>
                <a:endParaRPr lang="en-US"/>
              </a:p>
            </p:txBody>
          </p:sp>
          <p:sp>
            <p:nvSpPr>
              <p:cNvPr id="35860" name="Text Box 45"/>
              <p:cNvSpPr txBox="1">
                <a:spLocks noChangeArrowheads="1"/>
              </p:cNvSpPr>
              <p:nvPr/>
            </p:nvSpPr>
            <p:spPr bwMode="auto">
              <a:xfrm>
                <a:off x="2548" y="5814"/>
                <a:ext cx="3720"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600" b="1" i="1">
                    <a:solidFill>
                      <a:srgbClr val="FF9900"/>
                    </a:solidFill>
                  </a:rPr>
                  <a:t>Hình 8.1</a:t>
                </a:r>
                <a:endParaRPr lang="en-US"/>
              </a:p>
            </p:txBody>
          </p:sp>
        </p:grpSp>
      </p:grpSp>
    </p:spTree>
  </p:cSld>
  <p:clrMapOvr>
    <a:masterClrMapping/>
  </p:clrMapOvr>
  <p:transition>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36867"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800" y="490538"/>
            <a:ext cx="8610600" cy="51054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spcBef>
                <a:spcPts val="600"/>
              </a:spcBef>
              <a:spcAft>
                <a:spcPts val="600"/>
              </a:spcAft>
              <a:buFont typeface="Wingdings" pitchFamily="2" charset="2"/>
              <a:buChar char="Ø"/>
              <a:defRPr/>
            </a:pPr>
            <a:r>
              <a:rPr lang="en-US" sz="3200" b="1">
                <a:latin typeface="Times New Roman" pitchFamily="18" charset="0"/>
                <a:cs typeface="Times New Roman" pitchFamily="18" charset="0"/>
              </a:rPr>
              <a:t>Áp suất bên ngoài tác dụng lên pít tông: </a:t>
            </a:r>
          </a:p>
          <a:p>
            <a:pPr indent="463550" algn="ctr">
              <a:spcBef>
                <a:spcPts val="600"/>
              </a:spcBef>
              <a:spcAft>
                <a:spcPts val="600"/>
              </a:spcAft>
              <a:defRPr/>
            </a:pPr>
            <a:r>
              <a:rPr lang="en-US" sz="3200" b="1">
                <a:solidFill>
                  <a:schemeClr val="tx1"/>
                </a:solidFill>
                <a:latin typeface="Times New Roman" pitchFamily="18" charset="0"/>
                <a:cs typeface="Times New Roman" pitchFamily="18" charset="0"/>
              </a:rPr>
              <a:t>p = F/S</a:t>
            </a:r>
          </a:p>
          <a:p>
            <a:pPr indent="463550" algn="just">
              <a:spcBef>
                <a:spcPts val="600"/>
              </a:spcBef>
              <a:spcAft>
                <a:spcPts val="600"/>
              </a:spcAft>
              <a:buFont typeface="Wingdings" pitchFamily="2" charset="2"/>
              <a:buChar char="Ø"/>
              <a:defRPr/>
            </a:pPr>
            <a:r>
              <a:rPr lang="en-US" sz="3200" b="1">
                <a:latin typeface="Times New Roman" pitchFamily="18" charset="0"/>
                <a:cs typeface="Times New Roman" pitchFamily="18" charset="0"/>
              </a:rPr>
              <a:t>Trong quá trình cân bằng, áp suất này là áp suất của khối khí trong xy lanh và công mà khối khí nhận được </a:t>
            </a:r>
            <a:r>
              <a:rPr lang="el-GR" sz="3200" b="1">
                <a:latin typeface="Times New Roman" pitchFamily="18" charset="0"/>
                <a:cs typeface="Times New Roman" pitchFamily="18" charset="0"/>
              </a:rPr>
              <a:t>δ</a:t>
            </a:r>
            <a:r>
              <a:rPr lang="en-US" sz="3200" b="1">
                <a:latin typeface="Times New Roman" pitchFamily="18" charset="0"/>
                <a:cs typeface="Times New Roman" pitchFamily="18" charset="0"/>
              </a:rPr>
              <a:t>A (dương). Công đó là công mà ta đã mất đi để nén pít tông.</a:t>
            </a:r>
          </a:p>
          <a:p>
            <a:pPr indent="463550" algn="just">
              <a:spcBef>
                <a:spcPts val="600"/>
              </a:spcBef>
              <a:spcAft>
                <a:spcPts val="600"/>
              </a:spcAft>
              <a:defRPr/>
            </a:pPr>
            <a:r>
              <a:rPr lang="en-US" sz="3200" b="1">
                <a:latin typeface="Times New Roman" pitchFamily="18" charset="0"/>
                <a:cs typeface="Times New Roman" pitchFamily="18" charset="0"/>
              </a:rPr>
              <a:t>Vì                      </a:t>
            </a:r>
            <a:r>
              <a:rPr lang="en-US" sz="3200" b="1">
                <a:solidFill>
                  <a:schemeClr val="tx1"/>
                </a:solidFill>
                <a:latin typeface="Times New Roman" pitchFamily="18" charset="0"/>
                <a:cs typeface="Times New Roman" pitchFamily="18" charset="0"/>
              </a:rPr>
              <a:t>dx =  x</a:t>
            </a:r>
            <a:r>
              <a:rPr lang="en-US" sz="3200" b="1" baseline="-25000">
                <a:solidFill>
                  <a:schemeClr val="tx1"/>
                </a:solidFill>
                <a:latin typeface="Times New Roman" pitchFamily="18" charset="0"/>
                <a:cs typeface="Times New Roman" pitchFamily="18" charset="0"/>
              </a:rPr>
              <a:t>2</a:t>
            </a:r>
            <a:r>
              <a:rPr lang="en-US" sz="3200" b="1">
                <a:solidFill>
                  <a:schemeClr val="tx1"/>
                </a:solidFill>
                <a:latin typeface="Times New Roman" pitchFamily="18" charset="0"/>
                <a:cs typeface="Times New Roman" pitchFamily="18" charset="0"/>
              </a:rPr>
              <a:t> </a:t>
            </a:r>
            <a:r>
              <a:rPr lang="pt-BR" sz="3200" b="1">
                <a:solidFill>
                  <a:schemeClr val="tx1"/>
                </a:solidFill>
                <a:latin typeface="Times New Roman" pitchFamily="18" charset="0"/>
                <a:cs typeface="Times New Roman" pitchFamily="18" charset="0"/>
                <a:sym typeface="Symbol"/>
              </a:rPr>
              <a:t></a:t>
            </a:r>
            <a:r>
              <a:rPr lang="en-US" sz="3200" b="1">
                <a:solidFill>
                  <a:schemeClr val="tx1"/>
                </a:solidFill>
                <a:latin typeface="Times New Roman" pitchFamily="18" charset="0"/>
                <a:cs typeface="Times New Roman" pitchFamily="18" charset="0"/>
              </a:rPr>
              <a:t> x</a:t>
            </a:r>
            <a:r>
              <a:rPr lang="en-US" sz="3200" b="1" baseline="-25000">
                <a:solidFill>
                  <a:schemeClr val="tx1"/>
                </a:solidFill>
                <a:latin typeface="Times New Roman" pitchFamily="18" charset="0"/>
                <a:cs typeface="Times New Roman" pitchFamily="18" charset="0"/>
              </a:rPr>
              <a:t>1</a:t>
            </a:r>
            <a:r>
              <a:rPr lang="en-US" sz="3200" b="1">
                <a:solidFill>
                  <a:schemeClr val="tx1"/>
                </a:solidFill>
                <a:latin typeface="Times New Roman" pitchFamily="18" charset="0"/>
                <a:cs typeface="Times New Roman" pitchFamily="18" charset="0"/>
              </a:rPr>
              <a:t>  &lt; 0</a:t>
            </a:r>
          </a:p>
          <a:p>
            <a:pPr indent="463550" algn="just">
              <a:spcBef>
                <a:spcPts val="600"/>
              </a:spcBef>
              <a:spcAft>
                <a:spcPts val="600"/>
              </a:spcAft>
              <a:defRPr/>
            </a:pPr>
            <a:r>
              <a:rPr lang="en-US" sz="3200" b="1">
                <a:latin typeface="Times New Roman" pitchFamily="18" charset="0"/>
                <a:cs typeface="Times New Roman" pitchFamily="18" charset="0"/>
              </a:rPr>
              <a:t>nên công nhỏ: </a:t>
            </a:r>
          </a:p>
          <a:p>
            <a:pPr indent="463550" algn="ctr">
              <a:spcBef>
                <a:spcPts val="600"/>
              </a:spcBef>
              <a:spcAft>
                <a:spcPts val="600"/>
              </a:spcAft>
              <a:defRPr/>
            </a:pPr>
            <a:r>
              <a:rPr lang="el-GR" sz="3200" b="1">
                <a:solidFill>
                  <a:schemeClr val="tx1"/>
                </a:solidFill>
                <a:latin typeface="Times New Roman" pitchFamily="18" charset="0"/>
                <a:cs typeface="Times New Roman" pitchFamily="18" charset="0"/>
              </a:rPr>
              <a:t>δ</a:t>
            </a:r>
            <a:r>
              <a:rPr lang="en-US" sz="3200" b="1">
                <a:solidFill>
                  <a:schemeClr val="tx1"/>
                </a:solidFill>
                <a:latin typeface="Times New Roman" pitchFamily="18" charset="0"/>
                <a:cs typeface="Times New Roman" pitchFamily="18" charset="0"/>
              </a:rPr>
              <a:t>A =  </a:t>
            </a:r>
            <a:r>
              <a:rPr lang="pt-BR" sz="3200" b="1">
                <a:solidFill>
                  <a:schemeClr val="tx1"/>
                </a:solidFill>
                <a:latin typeface="Times New Roman" pitchFamily="18" charset="0"/>
                <a:cs typeface="Times New Roman" pitchFamily="18" charset="0"/>
                <a:sym typeface="Symbol"/>
              </a:rPr>
              <a:t></a:t>
            </a:r>
            <a:r>
              <a:rPr lang="en-US" sz="3200" b="1">
                <a:solidFill>
                  <a:schemeClr val="tx1"/>
                </a:solidFill>
                <a:latin typeface="Times New Roman" pitchFamily="18" charset="0"/>
                <a:cs typeface="Times New Roman" pitchFamily="18" charset="0"/>
              </a:rPr>
              <a:t> Fdx = </a:t>
            </a:r>
            <a:r>
              <a:rPr lang="pt-BR" sz="3200" b="1">
                <a:solidFill>
                  <a:schemeClr val="tx1"/>
                </a:solidFill>
                <a:latin typeface="Times New Roman" pitchFamily="18" charset="0"/>
                <a:cs typeface="Times New Roman" pitchFamily="18" charset="0"/>
                <a:sym typeface="Symbol"/>
              </a:rPr>
              <a:t></a:t>
            </a:r>
            <a:r>
              <a:rPr lang="en-US" sz="3200" b="1">
                <a:solidFill>
                  <a:schemeClr val="tx1"/>
                </a:solidFill>
                <a:latin typeface="Times New Roman" pitchFamily="18" charset="0"/>
                <a:cs typeface="Times New Roman" pitchFamily="18" charset="0"/>
              </a:rPr>
              <a:t> pSdx = </a:t>
            </a:r>
            <a:r>
              <a:rPr lang="pt-BR" sz="3200" b="1">
                <a:solidFill>
                  <a:schemeClr val="tx1"/>
                </a:solidFill>
                <a:latin typeface="Times New Roman" pitchFamily="18" charset="0"/>
                <a:cs typeface="Times New Roman" pitchFamily="18" charset="0"/>
                <a:sym typeface="Symbol"/>
              </a:rPr>
              <a:t></a:t>
            </a:r>
            <a:r>
              <a:rPr lang="en-US" sz="3200" b="1">
                <a:solidFill>
                  <a:schemeClr val="tx1"/>
                </a:solidFill>
                <a:latin typeface="Times New Roman" pitchFamily="18" charset="0"/>
                <a:cs typeface="Times New Roman" pitchFamily="18" charset="0"/>
              </a:rPr>
              <a:t> pdV  &gt;  0</a:t>
            </a:r>
            <a:endParaRPr lang="en-US" sz="3200" b="1">
              <a:latin typeface="Times New Roman" pitchFamily="18" charset="0"/>
              <a:cs typeface="Times New Roman" pitchFamily="18" charset="0"/>
            </a:endParaRPr>
          </a:p>
        </p:txBody>
      </p:sp>
      <p:sp>
        <p:nvSpPr>
          <p:cNvPr id="5" name="Rectangle 4"/>
          <p:cNvSpPr/>
          <p:nvPr/>
        </p:nvSpPr>
        <p:spPr>
          <a:xfrm>
            <a:off x="3505200" y="5889625"/>
            <a:ext cx="2667000" cy="762000"/>
          </a:xfrm>
          <a:prstGeom prst="rect">
            <a:avLst/>
          </a:prstGeom>
          <a:ln/>
        </p:spPr>
        <p:style>
          <a:lnRef idx="3">
            <a:schemeClr val="lt1"/>
          </a:lnRef>
          <a:fillRef idx="1">
            <a:schemeClr val="accent5"/>
          </a:fillRef>
          <a:effectRef idx="1">
            <a:schemeClr val="accent5"/>
          </a:effectRef>
          <a:fontRef idx="minor">
            <a:schemeClr val="lt1"/>
          </a:fontRef>
        </p:style>
        <p:txBody>
          <a:bodyPr anchor="ctr"/>
          <a:lstStyle/>
          <a:p>
            <a:pPr algn="ctr">
              <a:defRPr/>
            </a:pPr>
            <a:r>
              <a:rPr lang="el-GR" sz="3200" b="1">
                <a:solidFill>
                  <a:schemeClr val="tx1"/>
                </a:solidFill>
                <a:latin typeface="Times New Roman" pitchFamily="18" charset="0"/>
                <a:cs typeface="Times New Roman" pitchFamily="18" charset="0"/>
              </a:rPr>
              <a:t>δ</a:t>
            </a:r>
            <a:r>
              <a:rPr lang="en-US" sz="3200" b="1">
                <a:solidFill>
                  <a:schemeClr val="tx1"/>
                </a:solidFill>
                <a:latin typeface="Times New Roman" pitchFamily="18" charset="0"/>
                <a:cs typeface="Times New Roman" pitchFamily="18" charset="0"/>
              </a:rPr>
              <a:t>A = </a:t>
            </a:r>
            <a:r>
              <a:rPr lang="pt-BR" sz="3200" b="1">
                <a:solidFill>
                  <a:schemeClr val="tx1"/>
                </a:solidFill>
                <a:latin typeface="Times New Roman" pitchFamily="18" charset="0"/>
                <a:cs typeface="Times New Roman" pitchFamily="18" charset="0"/>
                <a:sym typeface="Symbol"/>
              </a:rPr>
              <a:t></a:t>
            </a:r>
            <a:r>
              <a:rPr lang="en-US" sz="3200" b="1">
                <a:solidFill>
                  <a:schemeClr val="tx1"/>
                </a:solidFill>
                <a:latin typeface="Times New Roman" pitchFamily="18" charset="0"/>
                <a:cs typeface="Times New Roman" pitchFamily="18" charset="0"/>
              </a:rPr>
              <a:t> pdV</a:t>
            </a:r>
            <a:endParaRPr lang="en-US" sz="3200" b="1">
              <a:latin typeface="Times New Roman" pitchFamily="18" charset="0"/>
              <a:cs typeface="Times New Roman" pitchFamily="18" charset="0"/>
            </a:endParaRPr>
          </a:p>
        </p:txBody>
      </p:sp>
      <p:sp>
        <p:nvSpPr>
          <p:cNvPr id="6" name="Rectangle 5"/>
          <p:cNvSpPr/>
          <p:nvPr/>
        </p:nvSpPr>
        <p:spPr>
          <a:xfrm>
            <a:off x="381000" y="5808663"/>
            <a:ext cx="16002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ctr">
              <a:buFont typeface="Wingdings" pitchFamily="2" charset="2"/>
              <a:buChar char="Ø"/>
              <a:defRPr/>
            </a:pPr>
            <a:r>
              <a:rPr lang="en-US" sz="3200" b="1">
                <a:solidFill>
                  <a:schemeClr val="bg1"/>
                </a:solidFill>
                <a:latin typeface="Times New Roman" pitchFamily="18" charset="0"/>
                <a:cs typeface="Times New Roman" pitchFamily="18" charset="0"/>
              </a:rPr>
              <a:t>Vậy:</a:t>
            </a:r>
          </a:p>
        </p:txBody>
      </p:sp>
      <p:sp>
        <p:nvSpPr>
          <p:cNvPr id="7" name="Rectangle 6"/>
          <p:cNvSpPr/>
          <p:nvPr/>
        </p:nvSpPr>
        <p:spPr>
          <a:xfrm>
            <a:off x="6934200" y="5867400"/>
            <a:ext cx="16002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3200" b="1">
                <a:solidFill>
                  <a:schemeClr val="bg1"/>
                </a:solidFill>
                <a:latin typeface="Times New Roman" pitchFamily="18" charset="0"/>
                <a:cs typeface="Times New Roman" pitchFamily="18" charset="0"/>
              </a:rPr>
              <a:t>(8.1)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1029"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28600" y="295275"/>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200" b="1">
                <a:solidFill>
                  <a:srgbClr val="002060"/>
                </a:solidFill>
                <a:latin typeface="Times New Roman" pitchFamily="18" charset="0"/>
                <a:cs typeface="Times New Roman" pitchFamily="18" charset="0"/>
              </a:rPr>
              <a:t>Công lớn A:</a:t>
            </a:r>
          </a:p>
        </p:txBody>
      </p:sp>
      <p:sp>
        <p:nvSpPr>
          <p:cNvPr id="5" name="Rectangle 4"/>
          <p:cNvSpPr/>
          <p:nvPr/>
        </p:nvSpPr>
        <p:spPr>
          <a:xfrm>
            <a:off x="204788" y="1019175"/>
            <a:ext cx="8763000" cy="11430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buFont typeface="Wingdings" pitchFamily="2" charset="2"/>
              <a:buChar char="v"/>
              <a:defRPr/>
            </a:pPr>
            <a:r>
              <a:rPr lang="en-US" sz="3200" b="1" u="sng">
                <a:solidFill>
                  <a:schemeClr val="tx1"/>
                </a:solidFill>
                <a:latin typeface="Times New Roman" pitchFamily="18" charset="0"/>
                <a:cs typeface="Times New Roman" pitchFamily="18" charset="0"/>
              </a:rPr>
              <a:t>Bài toán</a:t>
            </a:r>
            <a:r>
              <a:rPr lang="en-US" sz="3200" b="1">
                <a:solidFill>
                  <a:schemeClr val="tx1"/>
                </a:solidFill>
                <a:latin typeface="Times New Roman" pitchFamily="18" charset="0"/>
                <a:cs typeface="Times New Roman" pitchFamily="18" charset="0"/>
              </a:rPr>
              <a:t>: </a:t>
            </a:r>
            <a:r>
              <a:rPr lang="en-US" sz="3200" b="1">
                <a:latin typeface="Times New Roman" pitchFamily="18" charset="0"/>
                <a:cs typeface="Times New Roman" pitchFamily="18" charset="0"/>
              </a:rPr>
              <a:t>Cho một quá trình biến đổi hữu hạn, trong đó thể tích của hệ thay đổi từ V</a:t>
            </a:r>
            <a:r>
              <a:rPr lang="en-US" sz="3200" b="1" baseline="-25000">
                <a:latin typeface="Times New Roman" pitchFamily="18" charset="0"/>
                <a:cs typeface="Times New Roman" pitchFamily="18" charset="0"/>
              </a:rPr>
              <a:t>1</a:t>
            </a:r>
            <a:r>
              <a:rPr lang="en-US" sz="3200" b="1">
                <a:latin typeface="Times New Roman" pitchFamily="18" charset="0"/>
                <a:cs typeface="Times New Roman" pitchFamily="18" charset="0"/>
              </a:rPr>
              <a:t> đến V</a:t>
            </a:r>
            <a:r>
              <a:rPr lang="en-US" sz="3200" b="1" baseline="-25000">
                <a:latin typeface="Times New Roman" pitchFamily="18" charset="0"/>
                <a:cs typeface="Times New Roman" pitchFamily="18" charset="0"/>
              </a:rPr>
              <a:t>2</a:t>
            </a:r>
            <a:r>
              <a:rPr lang="en-US" sz="3200" b="1">
                <a:latin typeface="Times New Roman" pitchFamily="18" charset="0"/>
                <a:cs typeface="Times New Roman" pitchFamily="18" charset="0"/>
              </a:rPr>
              <a:t>. </a:t>
            </a:r>
          </a:p>
        </p:txBody>
      </p:sp>
      <p:sp>
        <p:nvSpPr>
          <p:cNvPr id="7" name="Rectangle 6"/>
          <p:cNvSpPr/>
          <p:nvPr/>
        </p:nvSpPr>
        <p:spPr>
          <a:xfrm>
            <a:off x="163513" y="2055813"/>
            <a:ext cx="8775700" cy="2151062"/>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buFont typeface="Wingdings" pitchFamily="2" charset="2"/>
              <a:buChar char="v"/>
              <a:defRPr/>
            </a:pPr>
            <a:r>
              <a:rPr lang="en-US" sz="3200" b="1" u="sng">
                <a:solidFill>
                  <a:schemeClr val="tx1"/>
                </a:solidFill>
                <a:latin typeface="Times New Roman" pitchFamily="18" charset="0"/>
                <a:cs typeface="Times New Roman" pitchFamily="18" charset="0"/>
              </a:rPr>
              <a:t>Phương pháp tính công</a:t>
            </a:r>
            <a:r>
              <a:rPr lang="en-US" sz="3200" b="1">
                <a:solidFill>
                  <a:schemeClr val="tx1"/>
                </a:solidFill>
                <a:latin typeface="Times New Roman" pitchFamily="18" charset="0"/>
                <a:cs typeface="Times New Roman" pitchFamily="18" charset="0"/>
              </a:rPr>
              <a:t>: </a:t>
            </a:r>
            <a:r>
              <a:rPr lang="en-US" sz="3200" b="1">
                <a:latin typeface="Times New Roman" pitchFamily="18" charset="0"/>
                <a:cs typeface="Times New Roman" pitchFamily="18" charset="0"/>
              </a:rPr>
              <a:t>Chia nhỏ quá trình thành nhiều quá trình nhỏ liên tiếp để tính công vi phân δA mà hệ nhận được trong từng quá trình nhỏ, sau đó lấy tổng.</a:t>
            </a:r>
          </a:p>
        </p:txBody>
      </p:sp>
      <p:graphicFrame>
        <p:nvGraphicFramePr>
          <p:cNvPr id="46091" name="Object 13"/>
          <p:cNvGraphicFramePr>
            <a:graphicFrameLocks/>
          </p:cNvGraphicFramePr>
          <p:nvPr/>
        </p:nvGraphicFramePr>
        <p:xfrm>
          <a:off x="3581400" y="4103688"/>
          <a:ext cx="1925638" cy="1258887"/>
        </p:xfrm>
        <a:graphic>
          <a:graphicData uri="http://schemas.openxmlformats.org/presentationml/2006/ole">
            <mc:AlternateContent xmlns:mc="http://schemas.openxmlformats.org/markup-compatibility/2006">
              <mc:Choice xmlns:v="urn:schemas-microsoft-com:vml" Requires="v">
                <p:oleObj spid="_x0000_s1036" name="Equation" r:id="rId4" imgW="698400" imgH="495000" progId="Equation.3">
                  <p:embed/>
                </p:oleObj>
              </mc:Choice>
              <mc:Fallback>
                <p:oleObj name="Equation" r:id="rId4" imgW="698400" imgH="495000" progId="Equation.3">
                  <p:embed/>
                  <p:pic>
                    <p:nvPicPr>
                      <p:cNvPr id="0" name="Object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4103688"/>
                        <a:ext cx="1925638" cy="1258887"/>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6" name="Group 11"/>
          <p:cNvGrpSpPr>
            <a:grpSpLocks/>
          </p:cNvGrpSpPr>
          <p:nvPr/>
        </p:nvGrpSpPr>
        <p:grpSpPr bwMode="auto">
          <a:xfrm>
            <a:off x="3379788" y="5440363"/>
            <a:ext cx="4291012" cy="1335087"/>
            <a:chOff x="3380096" y="5480712"/>
            <a:chExt cx="4290704" cy="1336344"/>
          </a:xfrm>
        </p:grpSpPr>
        <p:sp>
          <p:nvSpPr>
            <p:cNvPr id="11" name="Rectangle 10"/>
            <p:cNvSpPr/>
            <p:nvPr/>
          </p:nvSpPr>
          <p:spPr>
            <a:xfrm>
              <a:off x="3380096" y="5480712"/>
              <a:ext cx="2590614" cy="129503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graphicFrame>
          <p:nvGraphicFramePr>
            <p:cNvPr id="3" name="Object 6"/>
            <p:cNvGraphicFramePr>
              <a:graphicFrameLocks/>
            </p:cNvGraphicFramePr>
            <p:nvPr/>
          </p:nvGraphicFramePr>
          <p:xfrm>
            <a:off x="3505200" y="5558168"/>
            <a:ext cx="4165600" cy="1258888"/>
          </p:xfrm>
          <a:graphic>
            <a:graphicData uri="http://schemas.openxmlformats.org/presentationml/2006/ole">
              <mc:AlternateContent xmlns:mc="http://schemas.openxmlformats.org/markup-compatibility/2006">
                <mc:Choice xmlns:v="urn:schemas-microsoft-com:vml" Requires="v">
                  <p:oleObj spid="_x0000_s1037" name="Equation" r:id="rId6" imgW="1511280" imgH="495000" progId="Equation.3">
                    <p:embed/>
                  </p:oleObj>
                </mc:Choice>
                <mc:Fallback>
                  <p:oleObj name="Equation" r:id="rId6" imgW="1511280" imgH="49500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5558168"/>
                          <a:ext cx="4165600" cy="1258888"/>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10" name="Right Arrow 9"/>
          <p:cNvSpPr/>
          <p:nvPr/>
        </p:nvSpPr>
        <p:spPr>
          <a:xfrm>
            <a:off x="1143000" y="5943600"/>
            <a:ext cx="762000" cy="381000"/>
          </a:xfrm>
          <a:prstGeom prst="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5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amond(in)">
                                      <p:cBhvr>
                                        <p:cTn id="14" dur="1000"/>
                                        <p:tgtEl>
                                          <p:spTgt spid="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1" presetClass="entr" presetSubtype="4" fill="hold" nodeType="clickEffect">
                                  <p:stCondLst>
                                    <p:cond delay="0"/>
                                  </p:stCondLst>
                                  <p:childTnLst>
                                    <p:set>
                                      <p:cBhvr>
                                        <p:cTn id="18" dur="1" fill="hold">
                                          <p:stCondLst>
                                            <p:cond delay="0"/>
                                          </p:stCondLst>
                                        </p:cTn>
                                        <p:tgtEl>
                                          <p:spTgt spid="46091"/>
                                        </p:tgtEl>
                                        <p:attrNameLst>
                                          <p:attrName>style.visibility</p:attrName>
                                        </p:attrNameLst>
                                      </p:cBhvr>
                                      <p:to>
                                        <p:strVal val="visible"/>
                                      </p:to>
                                    </p:set>
                                    <p:animEffect transition="in" filter="wheel(4)">
                                      <p:cBhvr>
                                        <p:cTn id="19" dur="500"/>
                                        <p:tgtEl>
                                          <p:spTgt spid="46091"/>
                                        </p:tgtEl>
                                      </p:cBhvr>
                                    </p:animEffect>
                                  </p:childTnLst>
                                </p:cTn>
                              </p:par>
                            </p:childTnLst>
                          </p:cTn>
                        </p:par>
                        <p:par>
                          <p:cTn id="20" fill="hold" nodeType="afterGroup">
                            <p:stCondLst>
                              <p:cond delay="500"/>
                            </p:stCondLst>
                            <p:childTnLst>
                              <p:par>
                                <p:cTn id="21" presetID="1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plus(in)">
                                      <p:cBhvr>
                                        <p:cTn id="23" dur="500"/>
                                        <p:tgtEl>
                                          <p:spTgt spid="10"/>
                                        </p:tgtEl>
                                      </p:cBhvr>
                                    </p:animEffect>
                                  </p:childTnLst>
                                </p:cTn>
                              </p:par>
                              <p:par>
                                <p:cTn id="24" presetID="13" presetClass="entr" presetSubtype="16"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plus(in)">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sp>
        <p:nvSpPr>
          <p:cNvPr id="4" name="Rectangle 3"/>
          <p:cNvSpPr/>
          <p:nvPr/>
        </p:nvSpPr>
        <p:spPr>
          <a:xfrm>
            <a:off x="533400" y="508000"/>
            <a:ext cx="8229600" cy="7620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4000" b="1">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8.2.2. NHIỆT LƯỢNG</a:t>
            </a:r>
          </a:p>
        </p:txBody>
      </p:sp>
      <p:pic>
        <p:nvPicPr>
          <p:cNvPr id="37892"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28600" y="1525588"/>
            <a:ext cx="8610600" cy="51816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spcBef>
                <a:spcPts val="600"/>
              </a:spcBef>
              <a:spcAft>
                <a:spcPts val="600"/>
              </a:spcAft>
              <a:buFont typeface="Wingdings" pitchFamily="2" charset="2"/>
              <a:buChar char="Ø"/>
              <a:defRPr/>
            </a:pPr>
            <a:r>
              <a:rPr lang="en-US" sz="3200" b="1">
                <a:solidFill>
                  <a:srgbClr val="002060"/>
                </a:solidFill>
                <a:latin typeface="Times New Roman" pitchFamily="18" charset="0"/>
                <a:cs typeface="Times New Roman" pitchFamily="18" charset="0"/>
              </a:rPr>
              <a:t>Giả sử có hai vật, gồm một vật nóng và một vật lạnh tiếp xúc nhau. </a:t>
            </a:r>
          </a:p>
          <a:p>
            <a:pPr indent="463550" algn="just">
              <a:spcBef>
                <a:spcPts val="600"/>
              </a:spcBef>
              <a:spcAft>
                <a:spcPts val="600"/>
              </a:spcAft>
              <a:buFont typeface="Wingdings" pitchFamily="2" charset="2"/>
              <a:buChar char="Ø"/>
              <a:defRPr/>
            </a:pPr>
            <a:r>
              <a:rPr lang="en-US" sz="3200" b="1">
                <a:solidFill>
                  <a:srgbClr val="002060"/>
                </a:solidFill>
                <a:latin typeface="Times New Roman" pitchFamily="18" charset="0"/>
                <a:cs typeface="Times New Roman" pitchFamily="18" charset="0"/>
              </a:rPr>
              <a:t>Năng lượng được truyền từ vật nóng sang vật lạnh mà thể tích của hai vật vẫn không thay đổi, điều này có nghĩa là không có sự thực hiện công.</a:t>
            </a:r>
          </a:p>
          <a:p>
            <a:pPr indent="463550" algn="just">
              <a:spcBef>
                <a:spcPts val="600"/>
              </a:spcBef>
              <a:spcAft>
                <a:spcPts val="600"/>
              </a:spcAft>
              <a:buFont typeface="Wingdings" pitchFamily="2" charset="2"/>
              <a:buChar char="Ø"/>
              <a:defRPr/>
            </a:pPr>
            <a:r>
              <a:rPr lang="en-US" sz="3200" b="1">
                <a:solidFill>
                  <a:srgbClr val="002060"/>
                </a:solidFill>
                <a:latin typeface="Times New Roman" pitchFamily="18" charset="0"/>
                <a:cs typeface="Times New Roman" pitchFamily="18" charset="0"/>
              </a:rPr>
              <a:t>Vậy hai vật vẫn trao đổi năng lượng với nhau nhưng không phải qua công mà là qua nhiệt lượng. Nói cách khác, nhiệt lượng là một dạng trao đổi khác của năng lượng khi công không được thực hiện.</a:t>
            </a:r>
          </a:p>
        </p:txBody>
      </p:sp>
    </p:spTree>
  </p:cSld>
  <p:clrMapOvr>
    <a:masterClrMapping/>
  </p:clrMapOvr>
  <p:transition>
    <p:randomBa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sp>
        <p:nvSpPr>
          <p:cNvPr id="5" name="Rectangle 4"/>
          <p:cNvSpPr/>
          <p:nvPr/>
        </p:nvSpPr>
        <p:spPr>
          <a:xfrm>
            <a:off x="457200" y="2971800"/>
            <a:ext cx="8175625" cy="1752600"/>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indent="463550" algn="just">
              <a:defRPr/>
            </a:pPr>
            <a:r>
              <a:rPr lang="en-US" sz="3200" b="1">
                <a:effectLst>
                  <a:outerShdw blurRad="38100" dist="38100" dir="2700000" algn="tl">
                    <a:srgbClr val="000000">
                      <a:alpha val="43137"/>
                    </a:srgbClr>
                  </a:outerShdw>
                </a:effectLst>
                <a:latin typeface="Times New Roman" pitchFamily="18" charset="0"/>
                <a:cs typeface="Times New Roman" pitchFamily="18" charset="0"/>
              </a:rPr>
              <a:t>Sự trao đổi nhiệt không những phụ thuộc vào trạng thái đầu và cuối mà còn phụ thuộc vào đường đi.</a:t>
            </a:r>
          </a:p>
        </p:txBody>
      </p:sp>
      <p:sp>
        <p:nvSpPr>
          <p:cNvPr id="6" name="Rectangle 5"/>
          <p:cNvSpPr/>
          <p:nvPr/>
        </p:nvSpPr>
        <p:spPr>
          <a:xfrm>
            <a:off x="533400" y="5562600"/>
            <a:ext cx="8175625" cy="1066800"/>
          </a:xfrm>
          <a:prstGeom prst="rect">
            <a:avLst/>
          </a:prstGeom>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sz="3200" b="1">
                <a:effectLst>
                  <a:outerShdw blurRad="38100" dist="38100" dir="2700000" algn="tl">
                    <a:srgbClr val="000000">
                      <a:alpha val="43137"/>
                    </a:srgbClr>
                  </a:outerShdw>
                </a:effectLst>
                <a:latin typeface="Times New Roman" pitchFamily="18" charset="0"/>
                <a:cs typeface="Times New Roman" pitchFamily="18" charset="0"/>
              </a:rPr>
              <a:t>Nhiệt lượng không phải là hàm của trạng thái mà là hàm của quá trình.</a:t>
            </a:r>
          </a:p>
        </p:txBody>
      </p:sp>
      <p:sp>
        <p:nvSpPr>
          <p:cNvPr id="7" name="Notched Right Arrow 6"/>
          <p:cNvSpPr/>
          <p:nvPr/>
        </p:nvSpPr>
        <p:spPr>
          <a:xfrm rot="5400000">
            <a:off x="4448175" y="2133600"/>
            <a:ext cx="533400" cy="990600"/>
          </a:xfrm>
          <a:prstGeom prst="notchedRightArrow">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
        <p:nvSpPr>
          <p:cNvPr id="8" name="Notched Right Arrow 7"/>
          <p:cNvSpPr/>
          <p:nvPr/>
        </p:nvSpPr>
        <p:spPr>
          <a:xfrm rot="5400000">
            <a:off x="4525963" y="4648200"/>
            <a:ext cx="533400" cy="990600"/>
          </a:xfrm>
          <a:prstGeom prst="notched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pic>
        <p:nvPicPr>
          <p:cNvPr id="38919"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57200" y="838200"/>
            <a:ext cx="8153400" cy="1371600"/>
          </a:xfrm>
          <a:prstGeom prst="rect">
            <a:avLst/>
          </a:prstGeom>
          <a:ln/>
        </p:spPr>
        <p:style>
          <a:lnRef idx="3">
            <a:schemeClr val="lt1"/>
          </a:lnRef>
          <a:fillRef idx="1">
            <a:schemeClr val="accent4"/>
          </a:fillRef>
          <a:effectRef idx="1">
            <a:schemeClr val="accent4"/>
          </a:effectRef>
          <a:fontRef idx="minor">
            <a:schemeClr val="lt1"/>
          </a:fontRef>
        </p:style>
        <p:txBody>
          <a:bodyPr anchor="ctr"/>
          <a:lstStyle/>
          <a:p>
            <a:pPr indent="463550" algn="just">
              <a:defRPr/>
            </a:pPr>
            <a:r>
              <a:rPr lang="en-US" sz="320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Nhiệt lượng chỉ tồn tại khi có một quá trình biến đổi xảy ra.</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39939"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38150" y="381000"/>
            <a:ext cx="8175625"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sz="36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8.2.3.1.  </a:t>
            </a:r>
            <a:r>
              <a:rPr lang="en-US" sz="3600" b="1" u="sng">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Qui ước</a:t>
            </a:r>
          </a:p>
        </p:txBody>
      </p:sp>
      <p:sp>
        <p:nvSpPr>
          <p:cNvPr id="5" name="Rectangle 4"/>
          <p:cNvSpPr/>
          <p:nvPr/>
        </p:nvSpPr>
        <p:spPr>
          <a:xfrm>
            <a:off x="479425" y="1219200"/>
            <a:ext cx="8153400" cy="52578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spcBef>
                <a:spcPts val="1200"/>
              </a:spcBef>
              <a:spcAft>
                <a:spcPts val="1200"/>
              </a:spcAft>
              <a:buFont typeface="Wingdings" pitchFamily="2" charset="2"/>
              <a:buChar char="Ø"/>
              <a:defRPr/>
            </a:pPr>
            <a:r>
              <a:rPr lang="en-US" sz="3200" b="1">
                <a:solidFill>
                  <a:srgbClr val="002060"/>
                </a:solidFill>
                <a:latin typeface="Times New Roman" pitchFamily="18" charset="0"/>
                <a:cs typeface="Times New Roman" pitchFamily="18" charset="0"/>
              </a:rPr>
              <a:t>Một nhiệt lượng </a:t>
            </a:r>
            <a:r>
              <a:rPr lang="en-US" sz="3200" b="1" i="1">
                <a:solidFill>
                  <a:srgbClr val="002060"/>
                </a:solidFill>
                <a:latin typeface="Times New Roman" pitchFamily="18" charset="0"/>
                <a:cs typeface="Times New Roman" pitchFamily="18" charset="0"/>
              </a:rPr>
              <a:t>Q dương</a:t>
            </a:r>
            <a:r>
              <a:rPr lang="en-US" sz="3200" b="1">
                <a:solidFill>
                  <a:srgbClr val="002060"/>
                </a:solidFill>
                <a:latin typeface="Times New Roman" pitchFamily="18" charset="0"/>
                <a:cs typeface="Times New Roman" pitchFamily="18" charset="0"/>
              </a:rPr>
              <a:t> có ý nghĩa là có một luồng nhiệt </a:t>
            </a:r>
            <a:r>
              <a:rPr lang="en-US" sz="3200" b="1" i="1">
                <a:solidFill>
                  <a:srgbClr val="002060"/>
                </a:solidFill>
                <a:latin typeface="Times New Roman" pitchFamily="18" charset="0"/>
                <a:cs typeface="Times New Roman" pitchFamily="18" charset="0"/>
              </a:rPr>
              <a:t>chảy vào</a:t>
            </a:r>
            <a:r>
              <a:rPr lang="en-US" sz="3200" b="1">
                <a:solidFill>
                  <a:srgbClr val="002060"/>
                </a:solidFill>
                <a:latin typeface="Times New Roman" pitchFamily="18" charset="0"/>
                <a:cs typeface="Times New Roman" pitchFamily="18" charset="0"/>
              </a:rPr>
              <a:t> hệ thống, nói cách khác nếu hệ </a:t>
            </a:r>
            <a:r>
              <a:rPr lang="en-US" sz="3200" b="1" i="1">
                <a:solidFill>
                  <a:srgbClr val="002060"/>
                </a:solidFill>
                <a:latin typeface="Times New Roman" pitchFamily="18" charset="0"/>
                <a:cs typeface="Times New Roman" pitchFamily="18" charset="0"/>
              </a:rPr>
              <a:t>nhận</a:t>
            </a:r>
            <a:r>
              <a:rPr lang="en-US" sz="3200" b="1">
                <a:solidFill>
                  <a:srgbClr val="002060"/>
                </a:solidFill>
                <a:latin typeface="Times New Roman" pitchFamily="18" charset="0"/>
                <a:cs typeface="Times New Roman" pitchFamily="18" charset="0"/>
              </a:rPr>
              <a:t> nhiệt thì Q được coi là </a:t>
            </a:r>
            <a:r>
              <a:rPr lang="en-US" sz="3200" b="1" i="1">
                <a:solidFill>
                  <a:srgbClr val="002060"/>
                </a:solidFill>
                <a:latin typeface="Times New Roman" pitchFamily="18" charset="0"/>
                <a:cs typeface="Times New Roman" pitchFamily="18" charset="0"/>
              </a:rPr>
              <a:t>dương</a:t>
            </a:r>
            <a:r>
              <a:rPr lang="en-US" sz="3200" b="1">
                <a:solidFill>
                  <a:srgbClr val="002060"/>
                </a:solidFill>
                <a:latin typeface="Times New Roman" pitchFamily="18" charset="0"/>
                <a:cs typeface="Times New Roman" pitchFamily="18" charset="0"/>
              </a:rPr>
              <a:t>.</a:t>
            </a:r>
          </a:p>
          <a:p>
            <a:pPr indent="463550" algn="just">
              <a:spcBef>
                <a:spcPts val="1200"/>
              </a:spcBef>
              <a:spcAft>
                <a:spcPts val="1200"/>
              </a:spcAft>
              <a:buFont typeface="Wingdings" pitchFamily="2" charset="2"/>
              <a:buChar char="Ø"/>
              <a:defRPr/>
            </a:pPr>
            <a:r>
              <a:rPr lang="en-US" sz="3200" b="1">
                <a:solidFill>
                  <a:srgbClr val="002060"/>
                </a:solidFill>
                <a:latin typeface="Times New Roman" pitchFamily="18" charset="0"/>
                <a:cs typeface="Times New Roman" pitchFamily="18" charset="0"/>
              </a:rPr>
              <a:t>Một nhiệt lượng </a:t>
            </a:r>
            <a:r>
              <a:rPr lang="en-US" sz="3200" b="1" i="1">
                <a:solidFill>
                  <a:srgbClr val="002060"/>
                </a:solidFill>
                <a:latin typeface="Times New Roman" pitchFamily="18" charset="0"/>
                <a:cs typeface="Times New Roman" pitchFamily="18" charset="0"/>
              </a:rPr>
              <a:t>Q âm </a:t>
            </a:r>
            <a:r>
              <a:rPr lang="en-US" sz="3200" b="1">
                <a:solidFill>
                  <a:srgbClr val="002060"/>
                </a:solidFill>
                <a:latin typeface="Times New Roman" pitchFamily="18" charset="0"/>
                <a:cs typeface="Times New Roman" pitchFamily="18" charset="0"/>
              </a:rPr>
              <a:t>có ý nghĩa là có một luồng nhiệt </a:t>
            </a:r>
            <a:r>
              <a:rPr lang="en-US" sz="3200" b="1" i="1">
                <a:solidFill>
                  <a:srgbClr val="002060"/>
                </a:solidFill>
                <a:latin typeface="Times New Roman" pitchFamily="18" charset="0"/>
                <a:cs typeface="Times New Roman" pitchFamily="18" charset="0"/>
              </a:rPr>
              <a:t>chảy ra </a:t>
            </a:r>
            <a:r>
              <a:rPr lang="en-US" sz="3200" b="1">
                <a:solidFill>
                  <a:srgbClr val="002060"/>
                </a:solidFill>
                <a:latin typeface="Times New Roman" pitchFamily="18" charset="0"/>
                <a:cs typeface="Times New Roman" pitchFamily="18" charset="0"/>
              </a:rPr>
              <a:t>khỏi hệ thống, nói cách khác nếu hệ </a:t>
            </a:r>
            <a:r>
              <a:rPr lang="en-US" sz="3200" b="1" i="1">
                <a:solidFill>
                  <a:srgbClr val="002060"/>
                </a:solidFill>
                <a:latin typeface="Times New Roman" pitchFamily="18" charset="0"/>
                <a:cs typeface="Times New Roman" pitchFamily="18" charset="0"/>
              </a:rPr>
              <a:t>nhả </a:t>
            </a:r>
            <a:r>
              <a:rPr lang="en-US" sz="3200" b="1">
                <a:solidFill>
                  <a:srgbClr val="002060"/>
                </a:solidFill>
                <a:latin typeface="Times New Roman" pitchFamily="18" charset="0"/>
                <a:cs typeface="Times New Roman" pitchFamily="18" charset="0"/>
              </a:rPr>
              <a:t>nhiệt</a:t>
            </a:r>
            <a:r>
              <a:rPr lang="en-US" sz="3200" b="1" i="1">
                <a:solidFill>
                  <a:srgbClr val="002060"/>
                </a:solidFill>
                <a:latin typeface="Times New Roman" pitchFamily="18" charset="0"/>
                <a:cs typeface="Times New Roman" pitchFamily="18" charset="0"/>
              </a:rPr>
              <a:t> </a:t>
            </a:r>
            <a:r>
              <a:rPr lang="en-US" sz="3200" b="1">
                <a:solidFill>
                  <a:srgbClr val="002060"/>
                </a:solidFill>
                <a:latin typeface="Times New Roman" pitchFamily="18" charset="0"/>
                <a:cs typeface="Times New Roman" pitchFamily="18" charset="0"/>
              </a:rPr>
              <a:t>thì Q được coi là </a:t>
            </a:r>
            <a:r>
              <a:rPr lang="en-US" sz="3200" b="1" i="1">
                <a:solidFill>
                  <a:srgbClr val="002060"/>
                </a:solidFill>
                <a:latin typeface="Times New Roman" pitchFamily="18" charset="0"/>
                <a:cs typeface="Times New Roman" pitchFamily="18" charset="0"/>
              </a:rPr>
              <a:t>âm</a:t>
            </a:r>
            <a:r>
              <a:rPr lang="en-US" sz="3200" b="1">
                <a:solidFill>
                  <a:srgbClr val="002060"/>
                </a:solidFill>
                <a:latin typeface="Times New Roman" pitchFamily="18" charset="0"/>
                <a:cs typeface="Times New Roman" pitchFamily="18" charset="0"/>
              </a:rPr>
              <a:t>.</a:t>
            </a:r>
          </a:p>
          <a:p>
            <a:pPr indent="463550" algn="just">
              <a:spcBef>
                <a:spcPts val="1200"/>
              </a:spcBef>
              <a:spcAft>
                <a:spcPts val="1200"/>
              </a:spcAft>
              <a:buFont typeface="Wingdings" pitchFamily="2" charset="2"/>
              <a:buChar char="Ø"/>
              <a:defRPr/>
            </a:pPr>
            <a:r>
              <a:rPr lang="en-US" sz="3200" b="1">
                <a:solidFill>
                  <a:srgbClr val="002060"/>
                </a:solidFill>
                <a:latin typeface="Times New Roman" pitchFamily="18" charset="0"/>
                <a:cs typeface="Times New Roman" pitchFamily="18" charset="0"/>
              </a:rPr>
              <a:t>Đơn vị: theo đơn vị năng lượng (Joule hoặc Calory).</a:t>
            </a:r>
          </a:p>
        </p:txBody>
      </p:sp>
    </p:spTree>
  </p:cSld>
  <p:clrMapOvr>
    <a:masterClrMapping/>
  </p:clrMapOvr>
  <p:transition>
    <p:newsfla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40963"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38150" y="381000"/>
            <a:ext cx="8175625" cy="12954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sz="36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8.2.3.2. </a:t>
            </a:r>
            <a:r>
              <a:rPr lang="en-US" sz="3600" b="1" u="sng">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Biểu thức tính nhiệt lượng trong một quá trình cân bằng</a:t>
            </a:r>
          </a:p>
        </p:txBody>
      </p:sp>
      <p:sp>
        <p:nvSpPr>
          <p:cNvPr id="5" name="Rectangle 4"/>
          <p:cNvSpPr/>
          <p:nvPr/>
        </p:nvSpPr>
        <p:spPr>
          <a:xfrm>
            <a:off x="247650" y="1562100"/>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200" b="1">
                <a:solidFill>
                  <a:srgbClr val="002060"/>
                </a:solidFill>
                <a:latin typeface="Times New Roman" pitchFamily="18" charset="0"/>
                <a:cs typeface="Times New Roman" pitchFamily="18" charset="0"/>
              </a:rPr>
              <a:t>Nhiệt lượng nhỏ </a:t>
            </a:r>
            <a:r>
              <a:rPr lang="el-GR" sz="3200" b="1">
                <a:solidFill>
                  <a:srgbClr val="002060"/>
                </a:solidFill>
                <a:latin typeface="Times New Roman" pitchFamily="18" charset="0"/>
                <a:cs typeface="Times New Roman" pitchFamily="18" charset="0"/>
              </a:rPr>
              <a:t>δ</a:t>
            </a:r>
            <a:r>
              <a:rPr lang="en-US" sz="3200" b="1">
                <a:solidFill>
                  <a:srgbClr val="002060"/>
                </a:solidFill>
                <a:latin typeface="Times New Roman" pitchFamily="18" charset="0"/>
                <a:cs typeface="Times New Roman" pitchFamily="18" charset="0"/>
              </a:rPr>
              <a:t>Q:</a:t>
            </a:r>
          </a:p>
        </p:txBody>
      </p:sp>
      <p:sp>
        <p:nvSpPr>
          <p:cNvPr id="6" name="Rectangle 5"/>
          <p:cNvSpPr/>
          <p:nvPr/>
        </p:nvSpPr>
        <p:spPr>
          <a:xfrm>
            <a:off x="228600" y="2232025"/>
            <a:ext cx="8610600" cy="23368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buFont typeface="Wingdings" pitchFamily="2" charset="2"/>
              <a:buChar char="§"/>
              <a:defRPr/>
            </a:pPr>
            <a:r>
              <a:rPr lang="en-US" sz="3200" b="1">
                <a:latin typeface="Times New Roman" pitchFamily="18" charset="0"/>
                <a:cs typeface="Times New Roman" pitchFamily="18" charset="0"/>
              </a:rPr>
              <a:t>Gọi </a:t>
            </a:r>
            <a:r>
              <a:rPr lang="el-GR" sz="3200" b="1">
                <a:latin typeface="Times New Roman" pitchFamily="18" charset="0"/>
                <a:cs typeface="Times New Roman" pitchFamily="18" charset="0"/>
              </a:rPr>
              <a:t>δ</a:t>
            </a:r>
            <a:r>
              <a:rPr lang="en-US" sz="3200" b="1">
                <a:latin typeface="Times New Roman" pitchFamily="18" charset="0"/>
                <a:cs typeface="Times New Roman" pitchFamily="18" charset="0"/>
              </a:rPr>
              <a:t>Q là nhiệt lượng hệ nhận vào để nhiệt độ tăng dT. </a:t>
            </a:r>
          </a:p>
          <a:p>
            <a:pPr indent="463550" algn="just">
              <a:buFont typeface="Wingdings" pitchFamily="2" charset="2"/>
              <a:buChar char="§"/>
              <a:defRPr/>
            </a:pPr>
            <a:r>
              <a:rPr lang="en-US" sz="3200" b="1">
                <a:latin typeface="Times New Roman" pitchFamily="18" charset="0"/>
                <a:cs typeface="Times New Roman" pitchFamily="18" charset="0"/>
              </a:rPr>
              <a:t>Thực nghiệm: </a:t>
            </a:r>
            <a:r>
              <a:rPr lang="el-GR" sz="3200" b="1">
                <a:latin typeface="Times New Roman" pitchFamily="18" charset="0"/>
                <a:cs typeface="Times New Roman" pitchFamily="18" charset="0"/>
              </a:rPr>
              <a:t>δ</a:t>
            </a:r>
            <a:r>
              <a:rPr lang="en-US" sz="3200" b="1">
                <a:latin typeface="Times New Roman" pitchFamily="18" charset="0"/>
                <a:cs typeface="Times New Roman" pitchFamily="18" charset="0"/>
              </a:rPr>
              <a:t>Q tỉ lệ với dT và tỉ lệ khối lượng M của hệ</a:t>
            </a:r>
          </a:p>
        </p:txBody>
      </p:sp>
      <p:sp>
        <p:nvSpPr>
          <p:cNvPr id="7" name="Rectangle 6"/>
          <p:cNvSpPr/>
          <p:nvPr/>
        </p:nvSpPr>
        <p:spPr>
          <a:xfrm>
            <a:off x="3124200" y="4648200"/>
            <a:ext cx="2667000" cy="76200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anchor="ctr"/>
          <a:lstStyle/>
          <a:p>
            <a:pPr algn="ctr">
              <a:defRPr/>
            </a:pPr>
            <a:r>
              <a:rPr lang="el-GR" sz="3200"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δ</a:t>
            </a:r>
            <a:r>
              <a:rPr lang="en-US" sz="3200"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Q = cMdT</a:t>
            </a:r>
          </a:p>
        </p:txBody>
      </p:sp>
      <p:sp>
        <p:nvSpPr>
          <p:cNvPr id="8" name="Rectangle 7"/>
          <p:cNvSpPr/>
          <p:nvPr/>
        </p:nvSpPr>
        <p:spPr>
          <a:xfrm>
            <a:off x="6629400" y="4648200"/>
            <a:ext cx="16002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3200" b="1">
                <a:solidFill>
                  <a:schemeClr val="tx1"/>
                </a:solidFill>
                <a:latin typeface="Times New Roman" pitchFamily="18" charset="0"/>
                <a:cs typeface="Times New Roman" pitchFamily="18" charset="0"/>
              </a:rPr>
              <a:t>(8.3)</a:t>
            </a:r>
          </a:p>
        </p:txBody>
      </p:sp>
      <p:sp>
        <p:nvSpPr>
          <p:cNvPr id="9" name="Rectangle 8"/>
          <p:cNvSpPr/>
          <p:nvPr/>
        </p:nvSpPr>
        <p:spPr>
          <a:xfrm>
            <a:off x="228600" y="5638800"/>
            <a:ext cx="8610600" cy="10668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defRPr/>
            </a:pPr>
            <a:r>
              <a:rPr lang="en-US" sz="3200" b="1">
                <a:latin typeface="Times New Roman" pitchFamily="18" charset="0"/>
                <a:cs typeface="Times New Roman" pitchFamily="18" charset="0"/>
              </a:rPr>
              <a:t>c là hệ số tỉ lệ, được gọi là nhiệt lượng riêng của hệ (J/kg)</a:t>
            </a:r>
          </a:p>
        </p:txBody>
      </p:sp>
    </p:spTree>
  </p:cSld>
  <p:clrMapOvr>
    <a:masterClrMapping/>
  </p:clrMapOvr>
  <p:transition>
    <p:spli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43000"/>
            <a:ext cx="9144000" cy="365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5800" b="1" cap="all"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8.1</a:t>
            </a:r>
          </a:p>
          <a:p>
            <a:pPr algn="ctr">
              <a:defRPr/>
            </a:pPr>
            <a:r>
              <a:rPr lang="en-US" sz="58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TRẠNG THÁI CÂN BẰNG VÀ </a:t>
            </a:r>
          </a:p>
          <a:p>
            <a:pPr algn="ctr">
              <a:defRPr/>
            </a:pPr>
            <a:r>
              <a:rPr lang="en-US" sz="58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QUÁ TRÌNH CÂN BẰNG</a:t>
            </a:r>
          </a:p>
        </p:txBody>
      </p:sp>
      <p:pic>
        <p:nvPicPr>
          <p:cNvPr id="24579" name="Picture 46" descr="2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2400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8" descr="0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5075" y="5181600"/>
            <a:ext cx="2362200"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2052"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522288" y="609600"/>
            <a:ext cx="8077200" cy="22098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ctr">
              <a:lnSpc>
                <a:spcPct val="150000"/>
              </a:lnSpc>
              <a:buFont typeface="Wingdings" pitchFamily="2" charset="2"/>
              <a:buChar char="§"/>
              <a:defRPr/>
            </a:pPr>
            <a:r>
              <a:rPr lang="en-US" sz="3600" b="1">
                <a:latin typeface="Times New Roman" pitchFamily="18" charset="0"/>
                <a:cs typeface="Times New Roman" pitchFamily="18" charset="0"/>
              </a:rPr>
              <a:t>Nhiệt dung riêng phân tử C là:</a:t>
            </a:r>
          </a:p>
          <a:p>
            <a:pPr algn="ctr">
              <a:lnSpc>
                <a:spcPct val="150000"/>
              </a:lnSpc>
              <a:defRPr/>
            </a:pPr>
            <a:r>
              <a:rPr lang="en-US" sz="3600" b="1">
                <a:solidFill>
                  <a:schemeClr val="tx1"/>
                </a:solidFill>
                <a:latin typeface="Times New Roman" pitchFamily="18" charset="0"/>
                <a:cs typeface="Times New Roman" pitchFamily="18" charset="0"/>
              </a:rPr>
              <a:t>C = µ.c</a:t>
            </a:r>
            <a:endParaRPr lang="en-US" sz="3600" b="1">
              <a:latin typeface="Times New Roman" pitchFamily="18" charset="0"/>
              <a:cs typeface="Times New Roman" pitchFamily="18" charset="0"/>
            </a:endParaRPr>
          </a:p>
        </p:txBody>
      </p:sp>
      <p:sp>
        <p:nvSpPr>
          <p:cNvPr id="5" name="Rectangle 4"/>
          <p:cNvSpPr/>
          <p:nvPr/>
        </p:nvSpPr>
        <p:spPr>
          <a:xfrm>
            <a:off x="838200" y="2667000"/>
            <a:ext cx="8077200" cy="14478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ctr">
              <a:lnSpc>
                <a:spcPct val="150000"/>
              </a:lnSpc>
              <a:buFont typeface="Wingdings" pitchFamily="2" charset="2"/>
              <a:buChar char="§"/>
              <a:defRPr/>
            </a:pPr>
            <a:r>
              <a:rPr lang="en-US" sz="3600" b="1">
                <a:latin typeface="Times New Roman" pitchFamily="18" charset="0"/>
                <a:cs typeface="Times New Roman" pitchFamily="18" charset="0"/>
              </a:rPr>
              <a:t>Vậy nhiệt lượng mà hệ nhận được:</a:t>
            </a:r>
          </a:p>
        </p:txBody>
      </p:sp>
      <p:grpSp>
        <p:nvGrpSpPr>
          <p:cNvPr id="2055" name="Group 11"/>
          <p:cNvGrpSpPr>
            <a:grpSpLocks/>
          </p:cNvGrpSpPr>
          <p:nvPr/>
        </p:nvGrpSpPr>
        <p:grpSpPr bwMode="auto">
          <a:xfrm>
            <a:off x="3124200" y="4495800"/>
            <a:ext cx="4572000" cy="1293813"/>
            <a:chOff x="3380096" y="5480712"/>
            <a:chExt cx="4571671" cy="1295030"/>
          </a:xfrm>
        </p:grpSpPr>
        <p:sp>
          <p:nvSpPr>
            <p:cNvPr id="7" name="Rectangle 6"/>
            <p:cNvSpPr/>
            <p:nvPr/>
          </p:nvSpPr>
          <p:spPr>
            <a:xfrm>
              <a:off x="3380096" y="5480712"/>
              <a:ext cx="2590614" cy="129503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graphicFrame>
          <p:nvGraphicFramePr>
            <p:cNvPr id="46091" name="Object 6"/>
            <p:cNvGraphicFramePr>
              <a:graphicFrameLocks/>
            </p:cNvGraphicFramePr>
            <p:nvPr/>
          </p:nvGraphicFramePr>
          <p:xfrm>
            <a:off x="3400733" y="5494374"/>
            <a:ext cx="4551034" cy="1239416"/>
          </p:xfrm>
          <a:graphic>
            <a:graphicData uri="http://schemas.openxmlformats.org/presentationml/2006/ole">
              <mc:AlternateContent xmlns:mc="http://schemas.openxmlformats.org/markup-compatibility/2006">
                <mc:Choice xmlns:v="urn:schemas-microsoft-com:vml" Requires="v">
                  <p:oleObj spid="_x0000_s2057" name="Equation" r:id="rId4" imgW="1587240" imgH="419040" progId="Equation.3">
                    <p:embed/>
                  </p:oleObj>
                </mc:Choice>
                <mc:Fallback>
                  <p:oleObj name="Equation" r:id="rId4" imgW="1587240" imgH="41904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0733" y="5494374"/>
                          <a:ext cx="4551034" cy="1239416"/>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Tree>
  </p:cSld>
  <p:clrMapOvr>
    <a:masterClrMapping/>
  </p:clrMapOvr>
  <p:transition>
    <p:checke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3077"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800" y="287338"/>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200" b="1">
                <a:solidFill>
                  <a:srgbClr val="002060"/>
                </a:solidFill>
                <a:latin typeface="Times New Roman" pitchFamily="18" charset="0"/>
                <a:cs typeface="Times New Roman" pitchFamily="18" charset="0"/>
              </a:rPr>
              <a:t>Nhiệt lượng lớn Q:</a:t>
            </a:r>
          </a:p>
        </p:txBody>
      </p:sp>
      <p:sp>
        <p:nvSpPr>
          <p:cNvPr id="6" name="Rectangle 5"/>
          <p:cNvSpPr/>
          <p:nvPr/>
        </p:nvSpPr>
        <p:spPr>
          <a:xfrm>
            <a:off x="152400" y="1196975"/>
            <a:ext cx="8851900" cy="2362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spcBef>
                <a:spcPts val="1200"/>
              </a:spcBef>
              <a:spcAft>
                <a:spcPts val="1200"/>
              </a:spcAft>
              <a:buFont typeface="Wingdings" pitchFamily="2" charset="2"/>
              <a:buChar char="v"/>
              <a:defRPr/>
            </a:pPr>
            <a:r>
              <a:rPr lang="en-US" sz="3200" b="1" u="sng">
                <a:solidFill>
                  <a:schemeClr val="tx1"/>
                </a:solidFill>
                <a:latin typeface="Times New Roman" pitchFamily="18" charset="0"/>
                <a:cs typeface="Times New Roman" pitchFamily="18" charset="0"/>
              </a:rPr>
              <a:t>Bài toán</a:t>
            </a:r>
            <a:r>
              <a:rPr lang="en-US" sz="3200" b="1">
                <a:solidFill>
                  <a:schemeClr val="tx1"/>
                </a:solidFill>
                <a:latin typeface="Times New Roman" pitchFamily="18" charset="0"/>
                <a:cs typeface="Times New Roman" pitchFamily="18" charset="0"/>
              </a:rPr>
              <a:t>: </a:t>
            </a:r>
            <a:r>
              <a:rPr lang="en-US" sz="3200" b="1">
                <a:latin typeface="Times New Roman" pitchFamily="18" charset="0"/>
                <a:cs typeface="Times New Roman" pitchFamily="18" charset="0"/>
              </a:rPr>
              <a:t>Xét một quá trình nung nóng hệ trong đó nhiệt độ thay đổi từ  T</a:t>
            </a:r>
            <a:r>
              <a:rPr lang="en-US" sz="3200" b="1" baseline="-25000">
                <a:latin typeface="Times New Roman" pitchFamily="18" charset="0"/>
                <a:cs typeface="Times New Roman" pitchFamily="18" charset="0"/>
              </a:rPr>
              <a:t>1</a:t>
            </a:r>
            <a:r>
              <a:rPr lang="en-US" sz="3200" b="1">
                <a:latin typeface="Times New Roman" pitchFamily="18" charset="0"/>
                <a:cs typeface="Times New Roman" pitchFamily="18" charset="0"/>
              </a:rPr>
              <a:t> đến T</a:t>
            </a:r>
            <a:r>
              <a:rPr lang="en-US" sz="3200" b="1" baseline="-25000">
                <a:latin typeface="Times New Roman" pitchFamily="18" charset="0"/>
                <a:cs typeface="Times New Roman" pitchFamily="18" charset="0"/>
              </a:rPr>
              <a:t>2</a:t>
            </a:r>
            <a:r>
              <a:rPr lang="en-US" sz="3200" b="1">
                <a:latin typeface="Times New Roman" pitchFamily="18" charset="0"/>
                <a:cs typeface="Times New Roman" pitchFamily="18" charset="0"/>
              </a:rPr>
              <a:t>.</a:t>
            </a:r>
          </a:p>
          <a:p>
            <a:pPr>
              <a:spcBef>
                <a:spcPts val="1200"/>
              </a:spcBef>
              <a:spcAft>
                <a:spcPts val="1200"/>
              </a:spcAft>
              <a:buFont typeface="Wingdings" pitchFamily="2" charset="2"/>
              <a:buChar char="v"/>
              <a:defRPr/>
            </a:pPr>
            <a:r>
              <a:rPr lang="en-US" sz="3200" b="1" u="sng">
                <a:solidFill>
                  <a:schemeClr val="tx1"/>
                </a:solidFill>
                <a:latin typeface="Times New Roman" pitchFamily="18" charset="0"/>
                <a:cs typeface="Times New Roman" pitchFamily="18" charset="0"/>
              </a:rPr>
              <a:t> Phương pháp tính</a:t>
            </a:r>
            <a:r>
              <a:rPr lang="en-US" sz="3200" b="1">
                <a:solidFill>
                  <a:schemeClr val="tx1"/>
                </a:solidFill>
                <a:latin typeface="Times New Roman" pitchFamily="18" charset="0"/>
                <a:cs typeface="Times New Roman" pitchFamily="18" charset="0"/>
              </a:rPr>
              <a:t>: </a:t>
            </a:r>
            <a:r>
              <a:rPr lang="en-US" sz="3200" b="1">
                <a:latin typeface="Times New Roman" pitchFamily="18" charset="0"/>
                <a:cs typeface="Times New Roman" pitchFamily="18" charset="0"/>
              </a:rPr>
              <a:t>Tương tự như trong trường hợp công.</a:t>
            </a:r>
          </a:p>
        </p:txBody>
      </p:sp>
      <p:sp>
        <p:nvSpPr>
          <p:cNvPr id="7" name="Rectangle 6"/>
          <p:cNvSpPr/>
          <p:nvPr/>
        </p:nvSpPr>
        <p:spPr>
          <a:xfrm>
            <a:off x="487363" y="3694113"/>
            <a:ext cx="3200400" cy="95567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lgn="just">
              <a:defRPr/>
            </a:pPr>
            <a:r>
              <a:rPr lang="en-US" sz="3200" b="1">
                <a:latin typeface="Times New Roman" pitchFamily="18" charset="0"/>
                <a:cs typeface="Times New Roman" pitchFamily="18" charset="0"/>
              </a:rPr>
              <a:t>Ta tính được:</a:t>
            </a:r>
          </a:p>
        </p:txBody>
      </p:sp>
      <p:graphicFrame>
        <p:nvGraphicFramePr>
          <p:cNvPr id="8" name="Object 6"/>
          <p:cNvGraphicFramePr>
            <a:graphicFrameLocks/>
          </p:cNvGraphicFramePr>
          <p:nvPr/>
        </p:nvGraphicFramePr>
        <p:xfrm>
          <a:off x="3319463" y="3478213"/>
          <a:ext cx="3895725" cy="1463675"/>
        </p:xfrm>
        <a:graphic>
          <a:graphicData uri="http://schemas.openxmlformats.org/presentationml/2006/ole">
            <mc:AlternateContent xmlns:mc="http://schemas.openxmlformats.org/markup-compatibility/2006">
              <mc:Choice xmlns:v="urn:schemas-microsoft-com:vml" Requires="v">
                <p:oleObj spid="_x0000_s3084" name="Equation" r:id="rId4" imgW="1358640" imgH="495000" progId="Equation.3">
                  <p:embed/>
                </p:oleObj>
              </mc:Choice>
              <mc:Fallback>
                <p:oleObj name="Equation" r:id="rId4" imgW="1358640" imgH="49500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9463" y="3478213"/>
                        <a:ext cx="3895725" cy="1463675"/>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 name="Rectangle 8"/>
          <p:cNvSpPr/>
          <p:nvPr/>
        </p:nvSpPr>
        <p:spPr>
          <a:xfrm>
            <a:off x="533400" y="5375275"/>
            <a:ext cx="1066800" cy="95567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lgn="just">
              <a:defRPr/>
            </a:pPr>
            <a:r>
              <a:rPr lang="en-US" sz="3200" b="1">
                <a:latin typeface="Times New Roman" pitchFamily="18" charset="0"/>
                <a:cs typeface="Times New Roman" pitchFamily="18" charset="0"/>
              </a:rPr>
              <a:t>Vậy:</a:t>
            </a:r>
          </a:p>
        </p:txBody>
      </p:sp>
      <p:grpSp>
        <p:nvGrpSpPr>
          <p:cNvPr id="3" name="Group 11"/>
          <p:cNvGrpSpPr>
            <a:grpSpLocks/>
          </p:cNvGrpSpPr>
          <p:nvPr/>
        </p:nvGrpSpPr>
        <p:grpSpPr bwMode="auto">
          <a:xfrm>
            <a:off x="3203575" y="5257800"/>
            <a:ext cx="4479925" cy="1293813"/>
            <a:chOff x="3380096" y="5480712"/>
            <a:chExt cx="4479362" cy="1295030"/>
          </a:xfrm>
        </p:grpSpPr>
        <p:sp>
          <p:nvSpPr>
            <p:cNvPr id="12" name="Rectangle 11"/>
            <p:cNvSpPr/>
            <p:nvPr/>
          </p:nvSpPr>
          <p:spPr>
            <a:xfrm>
              <a:off x="3380096" y="5480712"/>
              <a:ext cx="2590474" cy="129503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graphicFrame>
          <p:nvGraphicFramePr>
            <p:cNvPr id="46091" name="Object 3"/>
            <p:cNvGraphicFramePr>
              <a:graphicFrameLocks/>
            </p:cNvGraphicFramePr>
            <p:nvPr/>
          </p:nvGraphicFramePr>
          <p:xfrm>
            <a:off x="3490972" y="5495013"/>
            <a:ext cx="4368486" cy="1239416"/>
          </p:xfrm>
          <a:graphic>
            <a:graphicData uri="http://schemas.openxmlformats.org/presentationml/2006/ole">
              <mc:AlternateContent xmlns:mc="http://schemas.openxmlformats.org/markup-compatibility/2006">
                <mc:Choice xmlns:v="urn:schemas-microsoft-com:vml" Requires="v">
                  <p:oleObj spid="_x0000_s3085" name="Equation" r:id="rId6" imgW="1523880" imgH="419040" progId="Equation.3">
                    <p:embed/>
                  </p:oleObj>
                </mc:Choice>
                <mc:Fallback>
                  <p:oleObj name="Equation" r:id="rId6" imgW="1523880" imgH="419040"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0972" y="5495013"/>
                          <a:ext cx="4368486" cy="1239416"/>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1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plus(in)">
                                      <p:cBhvr>
                                        <p:cTn id="12" dur="1000"/>
                                        <p:tgtEl>
                                          <p:spTgt spid="7"/>
                                        </p:tgtEl>
                                      </p:cBhvr>
                                    </p:animEffect>
                                  </p:childTnLst>
                                </p:cTn>
                              </p:par>
                              <p:par>
                                <p:cTn id="13" presetID="13" presetClass="entr" presetSubtype="16"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plus(in)">
                                      <p:cBhvr>
                                        <p:cTn id="15" dur="1000"/>
                                        <p:tgtEl>
                                          <p:spTgt spid="8"/>
                                        </p:tgtEl>
                                      </p:cBhvr>
                                    </p:animEffect>
                                  </p:childTnLst>
                                </p:cTn>
                              </p:par>
                            </p:childTnLst>
                          </p:cTn>
                        </p:par>
                        <p:par>
                          <p:cTn id="16" fill="hold" nodeType="afterGroup">
                            <p:stCondLst>
                              <p:cond delay="1000"/>
                            </p:stCondLst>
                            <p:childTnLst>
                              <p:par>
                                <p:cTn id="17" presetID="1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plus(in)">
                                      <p:cBhvr>
                                        <p:cTn id="19" dur="1000"/>
                                        <p:tgtEl>
                                          <p:spTgt spid="9"/>
                                        </p:tgtEl>
                                      </p:cBhvr>
                                    </p:animEffect>
                                  </p:childTnLst>
                                </p:cTn>
                              </p:par>
                              <p:par>
                                <p:cTn id="20" presetID="13" presetClass="entr" presetSubtype="16"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plus(in)">
                                      <p:cBhvr>
                                        <p:cTn id="2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41987"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533400" y="1143000"/>
            <a:ext cx="8077200" cy="4572000"/>
          </a:xfrm>
          <a:prstGeom prst="rect">
            <a:avLst/>
          </a:prstGeom>
          <a:ln/>
        </p:spPr>
        <p:style>
          <a:lnRef idx="3">
            <a:schemeClr val="lt1"/>
          </a:lnRef>
          <a:fillRef idx="1">
            <a:schemeClr val="dk1"/>
          </a:fillRef>
          <a:effectRef idx="1">
            <a:schemeClr val="dk1"/>
          </a:effectRef>
          <a:fontRef idx="minor">
            <a:schemeClr val="lt1"/>
          </a:fontRef>
        </p:style>
        <p:txBody>
          <a:bodyPr anchor="ctr"/>
          <a:lstStyle/>
          <a:p>
            <a:pPr indent="914400" algn="just">
              <a:spcBef>
                <a:spcPts val="1200"/>
              </a:spcBef>
              <a:spcAft>
                <a:spcPts val="1200"/>
              </a:spcAft>
              <a:buFont typeface="Wingdings" pitchFamily="2" charset="2"/>
              <a:buChar char="q"/>
              <a:defRPr/>
            </a:pPr>
            <a:r>
              <a:rPr lang="en-US" sz="3600" b="1">
                <a:solidFill>
                  <a:srgbClr val="00B050"/>
                </a:solidFill>
                <a:latin typeface="Times New Roman" pitchFamily="18" charset="0"/>
                <a:cs typeface="Times New Roman" pitchFamily="18" charset="0"/>
              </a:rPr>
              <a:t>Nhiệt lượng là hàm của quá trình, nghĩa là ứng với T như nhau, nhưng với quá trình khác nhau thì nhiệt lượng nhận được khác nhau. </a:t>
            </a:r>
          </a:p>
          <a:p>
            <a:pPr indent="914400" algn="just">
              <a:spcBef>
                <a:spcPts val="1200"/>
              </a:spcBef>
              <a:spcAft>
                <a:spcPts val="1200"/>
              </a:spcAft>
              <a:buFont typeface="Wingdings" pitchFamily="2" charset="2"/>
              <a:buChar char="q"/>
              <a:defRPr/>
            </a:pPr>
            <a:r>
              <a:rPr lang="en-US" sz="3600" b="1">
                <a:solidFill>
                  <a:srgbClr val="00B050"/>
                </a:solidFill>
                <a:latin typeface="Times New Roman" pitchFamily="18" charset="0"/>
                <a:cs typeface="Times New Roman" pitchFamily="18" charset="0"/>
              </a:rPr>
              <a:t>Hai quá trình quan trọng là quá trình </a:t>
            </a:r>
            <a:r>
              <a:rPr lang="en-US" sz="3600" b="1" i="1">
                <a:solidFill>
                  <a:srgbClr val="00B050"/>
                </a:solidFill>
                <a:latin typeface="Times New Roman" pitchFamily="18" charset="0"/>
                <a:cs typeface="Times New Roman" pitchFamily="18" charset="0"/>
              </a:rPr>
              <a:t>đẳng tích</a:t>
            </a:r>
            <a:r>
              <a:rPr lang="en-US" sz="3600" b="1">
                <a:solidFill>
                  <a:srgbClr val="00B050"/>
                </a:solidFill>
                <a:latin typeface="Times New Roman" pitchFamily="18" charset="0"/>
                <a:cs typeface="Times New Roman" pitchFamily="18" charset="0"/>
              </a:rPr>
              <a:t> và quá trình </a:t>
            </a:r>
            <a:r>
              <a:rPr lang="en-US" sz="3600" b="1" i="1">
                <a:solidFill>
                  <a:srgbClr val="00B050"/>
                </a:solidFill>
                <a:latin typeface="Times New Roman" pitchFamily="18" charset="0"/>
                <a:cs typeface="Times New Roman" pitchFamily="18" charset="0"/>
              </a:rPr>
              <a:t>đẳng áp</a:t>
            </a:r>
            <a:r>
              <a:rPr lang="en-US" sz="3600" b="1">
                <a:solidFill>
                  <a:srgbClr val="00B050"/>
                </a:solidFill>
                <a:latin typeface="Times New Roman" pitchFamily="18" charset="0"/>
                <a:cs typeface="Times New Roman" pitchFamily="18" charset="0"/>
              </a:rPr>
              <a:t>.</a:t>
            </a:r>
          </a:p>
        </p:txBody>
      </p:sp>
    </p:spTree>
  </p:cSld>
  <p:clrMapOvr>
    <a:masterClrMapping/>
  </p:clrMapOvr>
  <p:transition>
    <p:whee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4101"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2817813" y="611188"/>
            <a:ext cx="3276600" cy="1447800"/>
          </a:xfrm>
          <a:prstGeom prst="ellipse">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3600" b="1">
                <a:effectLst>
                  <a:outerShdw blurRad="38100" dist="38100" dir="2700000" algn="tl">
                    <a:srgbClr val="000000">
                      <a:alpha val="43137"/>
                    </a:srgbClr>
                  </a:outerShdw>
                </a:effectLst>
                <a:latin typeface="Times New Roman" pitchFamily="18" charset="0"/>
                <a:cs typeface="Times New Roman" pitchFamily="18" charset="0"/>
              </a:rPr>
              <a:t>Quá trình đẳng tích</a:t>
            </a:r>
          </a:p>
        </p:txBody>
      </p:sp>
      <p:sp>
        <p:nvSpPr>
          <p:cNvPr id="5" name="Rectangle 4"/>
          <p:cNvSpPr/>
          <p:nvPr/>
        </p:nvSpPr>
        <p:spPr>
          <a:xfrm>
            <a:off x="304800" y="2136775"/>
            <a:ext cx="8839200" cy="12922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defRPr/>
            </a:pPr>
            <a:r>
              <a:rPr lang="en-US" sz="3600" b="1">
                <a:solidFill>
                  <a:srgbClr val="002060"/>
                </a:solidFill>
                <a:latin typeface="Times New Roman" pitchFamily="18" charset="0"/>
                <a:cs typeface="Times New Roman" pitchFamily="18" charset="0"/>
              </a:rPr>
              <a:t>C = C</a:t>
            </a:r>
            <a:r>
              <a:rPr lang="en-US" sz="3600" b="1" baseline="-25000">
                <a:solidFill>
                  <a:srgbClr val="002060"/>
                </a:solidFill>
                <a:latin typeface="Times New Roman" pitchFamily="18" charset="0"/>
                <a:cs typeface="Times New Roman" pitchFamily="18" charset="0"/>
              </a:rPr>
              <a:t>v</a:t>
            </a:r>
            <a:r>
              <a:rPr lang="en-US" sz="3600" b="1">
                <a:solidFill>
                  <a:srgbClr val="002060"/>
                </a:solidFill>
                <a:latin typeface="Times New Roman" pitchFamily="18" charset="0"/>
                <a:cs typeface="Times New Roman" pitchFamily="18" charset="0"/>
              </a:rPr>
              <a:t> : nhiệt dung riêng phân tử đẳng tích.</a:t>
            </a:r>
          </a:p>
        </p:txBody>
      </p:sp>
      <p:grpSp>
        <p:nvGrpSpPr>
          <p:cNvPr id="4104" name="Group 8"/>
          <p:cNvGrpSpPr>
            <a:grpSpLocks/>
          </p:cNvGrpSpPr>
          <p:nvPr/>
        </p:nvGrpSpPr>
        <p:grpSpPr bwMode="auto">
          <a:xfrm>
            <a:off x="2657475" y="3455988"/>
            <a:ext cx="4268788" cy="1293812"/>
            <a:chOff x="2506640" y="3456296"/>
            <a:chExt cx="4268810" cy="1293812"/>
          </a:xfrm>
        </p:grpSpPr>
        <p:sp>
          <p:nvSpPr>
            <p:cNvPr id="8" name="Rectangle 7"/>
            <p:cNvSpPr/>
            <p:nvPr/>
          </p:nvSpPr>
          <p:spPr bwMode="auto">
            <a:xfrm>
              <a:off x="2506640" y="3456296"/>
              <a:ext cx="2895615" cy="1293812"/>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graphicFrame>
          <p:nvGraphicFramePr>
            <p:cNvPr id="3" name="Object 6"/>
            <p:cNvGraphicFramePr>
              <a:graphicFrameLocks/>
            </p:cNvGraphicFramePr>
            <p:nvPr/>
          </p:nvGraphicFramePr>
          <p:xfrm>
            <a:off x="2590800" y="3505200"/>
            <a:ext cx="4184650" cy="1238250"/>
          </p:xfrm>
          <a:graphic>
            <a:graphicData uri="http://schemas.openxmlformats.org/presentationml/2006/ole">
              <mc:AlternateContent xmlns:mc="http://schemas.openxmlformats.org/markup-compatibility/2006">
                <mc:Choice xmlns:v="urn:schemas-microsoft-com:vml" Requires="v">
                  <p:oleObj spid="_x0000_s4108" name="Equation" r:id="rId4" imgW="1460160" imgH="419040" progId="Equation.3">
                    <p:embed/>
                  </p:oleObj>
                </mc:Choice>
                <mc:Fallback>
                  <p:oleObj name="Equation" r:id="rId4" imgW="1460160" imgH="41904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3505200"/>
                          <a:ext cx="4184650" cy="123825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pSp>
        <p:nvGrpSpPr>
          <p:cNvPr id="4105" name="Group 10"/>
          <p:cNvGrpSpPr>
            <a:grpSpLocks/>
          </p:cNvGrpSpPr>
          <p:nvPr/>
        </p:nvGrpSpPr>
        <p:grpSpPr bwMode="auto">
          <a:xfrm>
            <a:off x="2652713" y="5105400"/>
            <a:ext cx="4148137" cy="1314450"/>
            <a:chOff x="2612408" y="5105400"/>
            <a:chExt cx="4147167" cy="1314450"/>
          </a:xfrm>
        </p:grpSpPr>
        <p:sp>
          <p:nvSpPr>
            <p:cNvPr id="10" name="Rectangle 9"/>
            <p:cNvSpPr/>
            <p:nvPr/>
          </p:nvSpPr>
          <p:spPr bwMode="auto">
            <a:xfrm>
              <a:off x="2612408" y="5105400"/>
              <a:ext cx="2894923" cy="1293813"/>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46091" name="Object 3"/>
            <p:cNvGraphicFramePr>
              <a:graphicFrameLocks/>
            </p:cNvGraphicFramePr>
            <p:nvPr/>
          </p:nvGraphicFramePr>
          <p:xfrm>
            <a:off x="2757488" y="5181600"/>
            <a:ext cx="4002087" cy="1238250"/>
          </p:xfrm>
          <a:graphic>
            <a:graphicData uri="http://schemas.openxmlformats.org/presentationml/2006/ole">
              <mc:AlternateContent xmlns:mc="http://schemas.openxmlformats.org/markup-compatibility/2006">
                <mc:Choice xmlns:v="urn:schemas-microsoft-com:vml" Requires="v">
                  <p:oleObj spid="_x0000_s4109" name="Equation" r:id="rId6" imgW="1396800" imgH="419040" progId="Equation.3">
                    <p:embed/>
                  </p:oleObj>
                </mc:Choice>
                <mc:Fallback>
                  <p:oleObj name="Equation" r:id="rId6" imgW="1396800" imgH="419040"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7488" y="5181600"/>
                          <a:ext cx="4002087" cy="123825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Tree>
  </p:cSld>
  <p:clrMapOvr>
    <a:masterClrMapping/>
  </p:clrMapOvr>
  <p:transition>
    <p:plus/>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5125"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0" y="685800"/>
            <a:ext cx="3276600" cy="1447800"/>
          </a:xfrm>
          <a:prstGeom prst="ellipse">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3600" b="1">
                <a:effectLst>
                  <a:outerShdw blurRad="38100" dist="38100" dir="2700000" algn="tl">
                    <a:srgbClr val="000000">
                      <a:alpha val="43137"/>
                    </a:srgbClr>
                  </a:outerShdw>
                </a:effectLst>
                <a:latin typeface="Times New Roman" pitchFamily="18" charset="0"/>
                <a:cs typeface="Times New Roman" pitchFamily="18" charset="0"/>
              </a:rPr>
              <a:t>Quá trình đẳng áp</a:t>
            </a:r>
          </a:p>
        </p:txBody>
      </p:sp>
      <p:sp>
        <p:nvSpPr>
          <p:cNvPr id="5" name="Rectangle 4"/>
          <p:cNvSpPr/>
          <p:nvPr/>
        </p:nvSpPr>
        <p:spPr>
          <a:xfrm>
            <a:off x="304800" y="2136775"/>
            <a:ext cx="8839200" cy="12922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defRPr/>
            </a:pPr>
            <a:r>
              <a:rPr lang="en-US" sz="3600" b="1">
                <a:solidFill>
                  <a:srgbClr val="002060"/>
                </a:solidFill>
                <a:latin typeface="Times New Roman" pitchFamily="18" charset="0"/>
                <a:cs typeface="Times New Roman" pitchFamily="18" charset="0"/>
              </a:rPr>
              <a:t>C = C</a:t>
            </a:r>
            <a:r>
              <a:rPr lang="en-US" sz="3600" b="1" baseline="-25000">
                <a:solidFill>
                  <a:srgbClr val="002060"/>
                </a:solidFill>
                <a:latin typeface="Times New Roman" pitchFamily="18" charset="0"/>
                <a:cs typeface="Times New Roman" pitchFamily="18" charset="0"/>
              </a:rPr>
              <a:t>P</a:t>
            </a:r>
            <a:r>
              <a:rPr lang="en-US" sz="3600" b="1">
                <a:solidFill>
                  <a:srgbClr val="002060"/>
                </a:solidFill>
                <a:latin typeface="Times New Roman" pitchFamily="18" charset="0"/>
                <a:cs typeface="Times New Roman" pitchFamily="18" charset="0"/>
              </a:rPr>
              <a:t> : nhiệt dung riêng phân tử đẳng áp.</a:t>
            </a:r>
          </a:p>
        </p:txBody>
      </p:sp>
      <p:grpSp>
        <p:nvGrpSpPr>
          <p:cNvPr id="5128" name="Group 5"/>
          <p:cNvGrpSpPr>
            <a:grpSpLocks/>
          </p:cNvGrpSpPr>
          <p:nvPr/>
        </p:nvGrpSpPr>
        <p:grpSpPr bwMode="auto">
          <a:xfrm>
            <a:off x="2657475" y="3455988"/>
            <a:ext cx="4249738" cy="1293812"/>
            <a:chOff x="2506640" y="3456296"/>
            <a:chExt cx="4250445" cy="1293812"/>
          </a:xfrm>
        </p:grpSpPr>
        <p:sp>
          <p:nvSpPr>
            <p:cNvPr id="7" name="Rectangle 6"/>
            <p:cNvSpPr/>
            <p:nvPr/>
          </p:nvSpPr>
          <p:spPr bwMode="auto">
            <a:xfrm>
              <a:off x="2506640" y="3456296"/>
              <a:ext cx="2896082" cy="1293812"/>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graphicFrame>
          <p:nvGraphicFramePr>
            <p:cNvPr id="3" name="Object 6"/>
            <p:cNvGraphicFramePr>
              <a:graphicFrameLocks/>
            </p:cNvGraphicFramePr>
            <p:nvPr/>
          </p:nvGraphicFramePr>
          <p:xfrm>
            <a:off x="2608947" y="3505200"/>
            <a:ext cx="4148138" cy="1238250"/>
          </p:xfrm>
          <a:graphic>
            <a:graphicData uri="http://schemas.openxmlformats.org/presentationml/2006/ole">
              <mc:AlternateContent xmlns:mc="http://schemas.openxmlformats.org/markup-compatibility/2006">
                <mc:Choice xmlns:v="urn:schemas-microsoft-com:vml" Requires="v">
                  <p:oleObj spid="_x0000_s5132" name="Equation" r:id="rId4" imgW="1447560" imgH="419040" progId="Equation.3">
                    <p:embed/>
                  </p:oleObj>
                </mc:Choice>
                <mc:Fallback>
                  <p:oleObj name="Equation" r:id="rId4" imgW="1447560" imgH="41904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8947" y="3505200"/>
                          <a:ext cx="4148138" cy="123825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pSp>
        <p:nvGrpSpPr>
          <p:cNvPr id="5129" name="Group 8"/>
          <p:cNvGrpSpPr>
            <a:grpSpLocks/>
          </p:cNvGrpSpPr>
          <p:nvPr/>
        </p:nvGrpSpPr>
        <p:grpSpPr bwMode="auto">
          <a:xfrm>
            <a:off x="2652713" y="5105400"/>
            <a:ext cx="4129087" cy="1314450"/>
            <a:chOff x="2612408" y="5105400"/>
            <a:chExt cx="4128448" cy="1314450"/>
          </a:xfrm>
        </p:grpSpPr>
        <p:sp>
          <p:nvSpPr>
            <p:cNvPr id="10" name="Rectangle 9"/>
            <p:cNvSpPr/>
            <p:nvPr/>
          </p:nvSpPr>
          <p:spPr bwMode="auto">
            <a:xfrm>
              <a:off x="2612408" y="5105400"/>
              <a:ext cx="2895152" cy="1293813"/>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46091" name="Object 3"/>
            <p:cNvGraphicFramePr>
              <a:graphicFrameLocks/>
            </p:cNvGraphicFramePr>
            <p:nvPr/>
          </p:nvGraphicFramePr>
          <p:xfrm>
            <a:off x="2775281" y="5181600"/>
            <a:ext cx="3965575" cy="1238250"/>
          </p:xfrm>
          <a:graphic>
            <a:graphicData uri="http://schemas.openxmlformats.org/presentationml/2006/ole">
              <mc:AlternateContent xmlns:mc="http://schemas.openxmlformats.org/markup-compatibility/2006">
                <mc:Choice xmlns:v="urn:schemas-microsoft-com:vml" Requires="v">
                  <p:oleObj spid="_x0000_s5133" name="Equation" r:id="rId6" imgW="1384200" imgH="419040" progId="Equation.3">
                    <p:embed/>
                  </p:oleObj>
                </mc:Choice>
                <mc:Fallback>
                  <p:oleObj name="Equation" r:id="rId6" imgW="1384200" imgH="419040"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5281" y="5181600"/>
                          <a:ext cx="3965575" cy="123825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Tree>
  </p:cSld>
  <p:clrMapOvr>
    <a:masterClrMapping/>
  </p:clrMapOvr>
  <p:transition>
    <p:comb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43000"/>
            <a:ext cx="9144000" cy="365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5800" b="1" cap="all">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8.3</a:t>
            </a:r>
          </a:p>
          <a:p>
            <a:pPr algn="ctr">
              <a:defRPr/>
            </a:pPr>
            <a:r>
              <a:rPr lang="en-US" sz="5800" b="1" cap="all">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43011" name="Picture 46" descr="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2400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8" descr="0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5075" y="5181600"/>
            <a:ext cx="2362200"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44035"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85800"/>
            <a:ext cx="9144000" cy="762000"/>
          </a:xfrm>
          <a:prstGeom prst="rect">
            <a:avLst/>
          </a:prstGeom>
          <a:solidFill>
            <a:srgbClr val="0070C0"/>
          </a:solidFill>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4000"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8.3.1. PHÁT BIỂU VÀ BIỂU THỨC</a:t>
            </a:r>
          </a:p>
        </p:txBody>
      </p:sp>
      <p:sp>
        <p:nvSpPr>
          <p:cNvPr id="6" name="Rectangle 5"/>
          <p:cNvSpPr/>
          <p:nvPr/>
        </p:nvSpPr>
        <p:spPr>
          <a:xfrm>
            <a:off x="2286000" y="1752600"/>
            <a:ext cx="4495800" cy="8382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40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8.3.3.1/  Phát biểu</a:t>
            </a:r>
          </a:p>
        </p:txBody>
      </p:sp>
      <p:sp>
        <p:nvSpPr>
          <p:cNvPr id="7" name="Rectangle 6"/>
          <p:cNvSpPr/>
          <p:nvPr/>
        </p:nvSpPr>
        <p:spPr>
          <a:xfrm>
            <a:off x="533400" y="3238500"/>
            <a:ext cx="8077200" cy="2819400"/>
          </a:xfrm>
          <a:prstGeom prst="rect">
            <a:avLst/>
          </a:prstGeom>
          <a:ln/>
        </p:spPr>
        <p:style>
          <a:lnRef idx="3">
            <a:schemeClr val="lt1"/>
          </a:lnRef>
          <a:fillRef idx="1">
            <a:schemeClr val="dk1"/>
          </a:fillRef>
          <a:effectRef idx="1">
            <a:schemeClr val="dk1"/>
          </a:effectRef>
          <a:fontRef idx="minor">
            <a:schemeClr val="lt1"/>
          </a:fontRef>
        </p:style>
        <p:txBody>
          <a:bodyPr anchor="ctr"/>
          <a:lstStyle/>
          <a:p>
            <a:pPr indent="463550" algn="just">
              <a:defRPr/>
            </a:pPr>
            <a:r>
              <a:rPr lang="en-US" sz="3600" b="1">
                <a:solidFill>
                  <a:srgbClr val="FF00FF"/>
                </a:solidFill>
                <a:latin typeface="Times New Roman" pitchFamily="18" charset="0"/>
                <a:cs typeface="Times New Roman" pitchFamily="18" charset="0"/>
              </a:rPr>
              <a:t>Độ biến thiên nội năng (năng lượng) của một hệ trong một quá trình biến đổi bằng tổng công và nhiệt lượng mà hệ nhận vào trong quá trình đó.</a:t>
            </a:r>
          </a:p>
        </p:txBody>
      </p:sp>
    </p:spTree>
  </p:cSld>
  <p:clrMapOvr>
    <a:masterClrMapping/>
  </p:clrMapOvr>
  <p:transition>
    <p:plus/>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45059"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438400" y="685800"/>
            <a:ext cx="4495800" cy="8382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40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8.3.3.2/  Biểu thức</a:t>
            </a:r>
          </a:p>
        </p:txBody>
      </p:sp>
      <p:sp>
        <p:nvSpPr>
          <p:cNvPr id="5" name="Rectangle 4"/>
          <p:cNvSpPr/>
          <p:nvPr/>
        </p:nvSpPr>
        <p:spPr>
          <a:xfrm>
            <a:off x="304800" y="1752600"/>
            <a:ext cx="8610600" cy="12922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defRPr/>
            </a:pPr>
            <a:r>
              <a:rPr lang="en-US" sz="3600" b="1">
                <a:solidFill>
                  <a:srgbClr val="002060"/>
                </a:solidFill>
                <a:latin typeface="Times New Roman" pitchFamily="18" charset="0"/>
                <a:cs typeface="Times New Roman" pitchFamily="18" charset="0"/>
              </a:rPr>
              <a:t>Nếu quá trình nhỏ, độ biến thiên nội năng:</a:t>
            </a:r>
          </a:p>
        </p:txBody>
      </p:sp>
      <p:sp>
        <p:nvSpPr>
          <p:cNvPr id="6" name="Rectangle 5"/>
          <p:cNvSpPr/>
          <p:nvPr/>
        </p:nvSpPr>
        <p:spPr>
          <a:xfrm>
            <a:off x="2743200" y="3048000"/>
            <a:ext cx="3810000" cy="76200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3200"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dU = </a:t>
            </a:r>
            <a:r>
              <a:rPr lang="el-GR" sz="3200"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δ</a:t>
            </a:r>
            <a:r>
              <a:rPr lang="en-US" sz="3200"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A + </a:t>
            </a:r>
            <a:r>
              <a:rPr lang="el-GR" sz="3200"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δ</a:t>
            </a:r>
            <a:r>
              <a:rPr lang="en-US" sz="3200"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Q</a:t>
            </a:r>
          </a:p>
        </p:txBody>
      </p:sp>
      <p:sp>
        <p:nvSpPr>
          <p:cNvPr id="7" name="Rectangle 6"/>
          <p:cNvSpPr/>
          <p:nvPr/>
        </p:nvSpPr>
        <p:spPr>
          <a:xfrm>
            <a:off x="304800" y="4038600"/>
            <a:ext cx="8610600" cy="12922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defRPr/>
            </a:pPr>
            <a:r>
              <a:rPr lang="en-US" sz="3600" b="1">
                <a:solidFill>
                  <a:srgbClr val="002060"/>
                </a:solidFill>
                <a:latin typeface="Times New Roman" pitchFamily="18" charset="0"/>
                <a:cs typeface="Times New Roman" pitchFamily="18" charset="0"/>
              </a:rPr>
              <a:t>Quá trình hữu hạn:</a:t>
            </a:r>
          </a:p>
        </p:txBody>
      </p:sp>
      <p:sp>
        <p:nvSpPr>
          <p:cNvPr id="8" name="Rectangle 7"/>
          <p:cNvSpPr/>
          <p:nvPr/>
        </p:nvSpPr>
        <p:spPr>
          <a:xfrm>
            <a:off x="2743200" y="5410200"/>
            <a:ext cx="3810000" cy="76200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3200"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∆U = A + Q</a:t>
            </a:r>
          </a:p>
        </p:txBody>
      </p:sp>
      <p:sp>
        <p:nvSpPr>
          <p:cNvPr id="9" name="Rectangle 8"/>
          <p:cNvSpPr/>
          <p:nvPr/>
        </p:nvSpPr>
        <p:spPr>
          <a:xfrm>
            <a:off x="7010400" y="3048000"/>
            <a:ext cx="16002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3200" b="1">
                <a:solidFill>
                  <a:schemeClr val="bg1"/>
                </a:solidFill>
                <a:latin typeface="Times New Roman" pitchFamily="18" charset="0"/>
                <a:cs typeface="Times New Roman" pitchFamily="18" charset="0"/>
              </a:rPr>
              <a:t>(8.10)</a:t>
            </a:r>
          </a:p>
        </p:txBody>
      </p:sp>
      <p:sp>
        <p:nvSpPr>
          <p:cNvPr id="10" name="Rectangle 9"/>
          <p:cNvSpPr/>
          <p:nvPr/>
        </p:nvSpPr>
        <p:spPr>
          <a:xfrm>
            <a:off x="7019925" y="5410200"/>
            <a:ext cx="16002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3200" b="1">
                <a:solidFill>
                  <a:schemeClr val="bg1"/>
                </a:solidFill>
                <a:latin typeface="Times New Roman" pitchFamily="18" charset="0"/>
                <a:cs typeface="Times New Roman" pitchFamily="18" charset="0"/>
              </a:rPr>
              <a:t>(8.11)</a:t>
            </a:r>
          </a:p>
        </p:txBody>
      </p:sp>
    </p:spTree>
  </p:cSld>
  <p:clrMapOvr>
    <a:masterClrMapping/>
  </p:clrMapOvr>
  <p:transition>
    <p:strips/>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sp>
        <p:nvSpPr>
          <p:cNvPr id="10" name="Rectangle 9"/>
          <p:cNvSpPr/>
          <p:nvPr/>
        </p:nvSpPr>
        <p:spPr>
          <a:xfrm>
            <a:off x="411163" y="685800"/>
            <a:ext cx="8382000" cy="17526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Ø"/>
              <a:defRPr/>
            </a:pPr>
            <a:r>
              <a:rPr lang="en-US" sz="3200" b="1">
                <a:solidFill>
                  <a:srgbClr val="002060"/>
                </a:solidFill>
                <a:latin typeface="Times New Roman" pitchFamily="18" charset="0"/>
                <a:cs typeface="Times New Roman" pitchFamily="18" charset="0"/>
              </a:rPr>
              <a:t>Chu trình khép kín là quá trình mà trạng thái cuối trùng với trạng thái đầu.</a:t>
            </a:r>
          </a:p>
          <a:p>
            <a:pPr indent="463550" algn="just">
              <a:spcBef>
                <a:spcPts val="600"/>
              </a:spcBef>
              <a:spcAft>
                <a:spcPts val="600"/>
              </a:spcAft>
              <a:buFont typeface="Wingdings" pitchFamily="2" charset="2"/>
              <a:buChar char="Ø"/>
              <a:defRPr/>
            </a:pPr>
            <a:r>
              <a:rPr lang="en-US" sz="3200" b="1">
                <a:solidFill>
                  <a:srgbClr val="002060"/>
                </a:solidFill>
                <a:latin typeface="Times New Roman" pitchFamily="18" charset="0"/>
                <a:cs typeface="Times New Roman" pitchFamily="18" charset="0"/>
              </a:rPr>
              <a:t>Nội năng là hàm trạng thái.</a:t>
            </a:r>
          </a:p>
        </p:txBody>
      </p:sp>
      <p:sp>
        <p:nvSpPr>
          <p:cNvPr id="11" name="Rectangle 10"/>
          <p:cNvSpPr/>
          <p:nvPr/>
        </p:nvSpPr>
        <p:spPr>
          <a:xfrm>
            <a:off x="450850" y="3124200"/>
            <a:ext cx="8361363" cy="24384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buFont typeface="Wingdings" pitchFamily="2" charset="2"/>
              <a:buChar char="Ø"/>
              <a:defRPr/>
            </a:pPr>
            <a:r>
              <a:rPr lang="en-US" sz="3200" b="1">
                <a:solidFill>
                  <a:srgbClr val="002060"/>
                </a:solidFill>
                <a:latin typeface="Times New Roman" pitchFamily="18" charset="0"/>
                <a:cs typeface="Times New Roman" pitchFamily="18" charset="0"/>
              </a:rPr>
              <a:t>Vậy độ biến thiên nội năng (năng lượng) của một hệ trong một quá trình biến đổi bằng tổng công và nhiệt lượng mà hệ nhận vào trong quá trình đó.</a:t>
            </a:r>
          </a:p>
        </p:txBody>
      </p:sp>
      <p:sp>
        <p:nvSpPr>
          <p:cNvPr id="12" name="Striped Right Arrow 11"/>
          <p:cNvSpPr/>
          <p:nvPr/>
        </p:nvSpPr>
        <p:spPr>
          <a:xfrm>
            <a:off x="533400" y="2514600"/>
            <a:ext cx="838200" cy="609600"/>
          </a:xfrm>
          <a:prstGeom prst="stripedRightArrow">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13" name="Rectangle 12"/>
          <p:cNvSpPr/>
          <p:nvPr/>
        </p:nvSpPr>
        <p:spPr>
          <a:xfrm>
            <a:off x="3657600" y="2438400"/>
            <a:ext cx="1524000" cy="8382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lgn="just">
              <a:defRPr/>
            </a:pPr>
            <a:r>
              <a:rPr lang="en-US" sz="3200" b="1">
                <a:solidFill>
                  <a:schemeClr val="bg1"/>
                </a:solidFill>
                <a:latin typeface="Times New Roman" pitchFamily="18" charset="0"/>
                <a:cs typeface="Times New Roman" pitchFamily="18" charset="0"/>
              </a:rPr>
              <a:t>U</a:t>
            </a:r>
            <a:r>
              <a:rPr lang="en-US" sz="3200" b="1" baseline="-25000">
                <a:solidFill>
                  <a:schemeClr val="bg1"/>
                </a:solidFill>
                <a:latin typeface="Times New Roman" pitchFamily="18" charset="0"/>
                <a:cs typeface="Times New Roman" pitchFamily="18" charset="0"/>
              </a:rPr>
              <a:t>1</a:t>
            </a:r>
            <a:r>
              <a:rPr lang="en-US" sz="3200" b="1">
                <a:solidFill>
                  <a:schemeClr val="bg1"/>
                </a:solidFill>
                <a:latin typeface="Times New Roman" pitchFamily="18" charset="0"/>
                <a:cs typeface="Times New Roman" pitchFamily="18" charset="0"/>
              </a:rPr>
              <a:t> = U</a:t>
            </a:r>
            <a:r>
              <a:rPr lang="en-US" sz="3200" b="1" baseline="-25000">
                <a:solidFill>
                  <a:schemeClr val="bg1"/>
                </a:solidFill>
                <a:latin typeface="Times New Roman" pitchFamily="18" charset="0"/>
                <a:cs typeface="Times New Roman" pitchFamily="18" charset="0"/>
              </a:rPr>
              <a:t>2</a:t>
            </a:r>
            <a:r>
              <a:rPr lang="en-US" sz="3200" b="1">
                <a:solidFill>
                  <a:schemeClr val="bg1"/>
                </a:solidFill>
                <a:latin typeface="Times New Roman" pitchFamily="18" charset="0"/>
                <a:cs typeface="Times New Roman" pitchFamily="18" charset="0"/>
              </a:rPr>
              <a:t> </a:t>
            </a:r>
          </a:p>
        </p:txBody>
      </p:sp>
      <p:sp>
        <p:nvSpPr>
          <p:cNvPr id="14" name="Rectangle 13"/>
          <p:cNvSpPr/>
          <p:nvPr/>
        </p:nvSpPr>
        <p:spPr>
          <a:xfrm>
            <a:off x="1905000" y="5486400"/>
            <a:ext cx="5715000" cy="8382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defRPr/>
            </a:pPr>
            <a:r>
              <a:rPr lang="en-US" sz="3200" b="1">
                <a:latin typeface="Times New Roman" pitchFamily="18" charset="0"/>
                <a:cs typeface="Times New Roman" pitchFamily="18" charset="0"/>
              </a:rPr>
              <a:t>∆U =   A + Q = 0  </a:t>
            </a:r>
            <a:r>
              <a:rPr lang="en-US" sz="3200" b="1">
                <a:latin typeface="Times New Roman" pitchFamily="18" charset="0"/>
                <a:cs typeface="Times New Roman" pitchFamily="18" charset="0"/>
                <a:sym typeface="Symbol"/>
              </a:rPr>
              <a:t></a:t>
            </a:r>
            <a:r>
              <a:rPr lang="en-US" sz="3200" b="1">
                <a:latin typeface="Times New Roman" pitchFamily="18" charset="0"/>
                <a:cs typeface="Times New Roman" pitchFamily="18" charset="0"/>
              </a:rPr>
              <a:t>  A  =  </a:t>
            </a:r>
            <a:r>
              <a:rPr lang="en-US" sz="3200" b="1">
                <a:latin typeface="Times New Roman" pitchFamily="18" charset="0"/>
                <a:cs typeface="Times New Roman" pitchFamily="18" charset="0"/>
                <a:sym typeface="Symbol"/>
              </a:rPr>
              <a:t></a:t>
            </a:r>
            <a:r>
              <a:rPr lang="en-US" sz="3200" b="1">
                <a:latin typeface="Times New Roman" pitchFamily="18" charset="0"/>
                <a:cs typeface="Times New Roman" pitchFamily="18" charset="0"/>
              </a:rPr>
              <a:t> Q</a:t>
            </a:r>
          </a:p>
        </p:txBody>
      </p:sp>
    </p:spTree>
  </p:cSld>
  <p:clrMapOvr>
    <a:masterClrMapping/>
  </p:clrMapOvr>
  <p:transition>
    <p:wedg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38113" y="762000"/>
            <a:ext cx="4038600" cy="9144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200" b="1">
                <a:solidFill>
                  <a:srgbClr val="002060"/>
                </a:solidFill>
                <a:latin typeface="Times New Roman" pitchFamily="18" charset="0"/>
                <a:cs typeface="Times New Roman" pitchFamily="18" charset="0"/>
              </a:rPr>
              <a:t>Hệ nhận công  (A &gt; 0)</a:t>
            </a:r>
          </a:p>
        </p:txBody>
      </p:sp>
      <p:sp>
        <p:nvSpPr>
          <p:cNvPr id="8" name="Rectangle 7"/>
          <p:cNvSpPr/>
          <p:nvPr/>
        </p:nvSpPr>
        <p:spPr>
          <a:xfrm>
            <a:off x="136525" y="2606675"/>
            <a:ext cx="4060825" cy="898525"/>
          </a:xfrm>
          <a:prstGeom prst="rect">
            <a:avLst/>
          </a:prstGeom>
          <a:ln>
            <a:solidFill>
              <a:srgbClr val="00B05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3200" b="1">
                <a:solidFill>
                  <a:srgbClr val="00B050"/>
                </a:solidFill>
                <a:latin typeface="Times New Roman" pitchFamily="18" charset="0"/>
                <a:cs typeface="Times New Roman" pitchFamily="18" charset="0"/>
              </a:rPr>
              <a:t>Toả nhiệt (Q &lt; 0) </a:t>
            </a:r>
          </a:p>
        </p:txBody>
      </p:sp>
      <p:sp>
        <p:nvSpPr>
          <p:cNvPr id="11" name="Rectangle 10"/>
          <p:cNvSpPr/>
          <p:nvPr/>
        </p:nvSpPr>
        <p:spPr>
          <a:xfrm>
            <a:off x="122238" y="4506913"/>
            <a:ext cx="4046537" cy="2046287"/>
          </a:xfrm>
          <a:prstGeom prst="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3200" b="1">
                <a:solidFill>
                  <a:srgbClr val="7030A0"/>
                </a:solidFill>
                <a:latin typeface="Times New Roman" pitchFamily="18" charset="0"/>
                <a:cs typeface="Times New Roman" pitchFamily="18" charset="0"/>
              </a:rPr>
              <a:t>Môi trường bên ngoài nhận nhiệt lượng </a:t>
            </a:r>
          </a:p>
          <a:p>
            <a:pPr algn="ctr">
              <a:defRPr/>
            </a:pPr>
            <a:r>
              <a:rPr lang="en-US" sz="3200" b="1">
                <a:solidFill>
                  <a:srgbClr val="7030A0"/>
                </a:solidFill>
                <a:latin typeface="Times New Roman" pitchFamily="18" charset="0"/>
                <a:cs typeface="Times New Roman" pitchFamily="18" charset="0"/>
              </a:rPr>
              <a:t>Q´ = </a:t>
            </a:r>
            <a:r>
              <a:rPr lang="pt-BR" sz="3200" b="1">
                <a:solidFill>
                  <a:srgbClr val="7030A0"/>
                </a:solidFill>
                <a:latin typeface="Times New Roman" pitchFamily="18" charset="0"/>
                <a:cs typeface="Times New Roman" pitchFamily="18" charset="0"/>
                <a:sym typeface="Symbol"/>
              </a:rPr>
              <a:t></a:t>
            </a:r>
            <a:r>
              <a:rPr lang="en-US" sz="3200" b="1">
                <a:solidFill>
                  <a:srgbClr val="7030A0"/>
                </a:solidFill>
                <a:latin typeface="Times New Roman" pitchFamily="18" charset="0"/>
                <a:cs typeface="Times New Roman" pitchFamily="18" charset="0"/>
              </a:rPr>
              <a:t> Q &gt; 0</a:t>
            </a:r>
          </a:p>
        </p:txBody>
      </p:sp>
      <p:sp>
        <p:nvSpPr>
          <p:cNvPr id="12" name="Striped Right Arrow 11"/>
          <p:cNvSpPr/>
          <p:nvPr/>
        </p:nvSpPr>
        <p:spPr>
          <a:xfrm rot="5400000">
            <a:off x="1958975" y="1649413"/>
            <a:ext cx="685800" cy="990600"/>
          </a:xfrm>
          <a:prstGeom prst="stripedRightArrow">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
        <p:nvSpPr>
          <p:cNvPr id="16" name="Rectangle 15"/>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sp>
        <p:nvSpPr>
          <p:cNvPr id="17" name="Striped Right Arrow 16"/>
          <p:cNvSpPr/>
          <p:nvPr/>
        </p:nvSpPr>
        <p:spPr>
          <a:xfrm rot="5400000">
            <a:off x="1939925" y="3516313"/>
            <a:ext cx="685800" cy="990600"/>
          </a:xfrm>
          <a:prstGeom prst="stripedRightArrow">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
        <p:nvSpPr>
          <p:cNvPr id="23" name="Rectangle 22"/>
          <p:cNvSpPr/>
          <p:nvPr/>
        </p:nvSpPr>
        <p:spPr>
          <a:xfrm>
            <a:off x="5010150" y="762000"/>
            <a:ext cx="4038600" cy="9144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200" b="1">
                <a:solidFill>
                  <a:srgbClr val="002060"/>
                </a:solidFill>
                <a:latin typeface="Times New Roman" pitchFamily="18" charset="0"/>
                <a:cs typeface="Times New Roman" pitchFamily="18" charset="0"/>
              </a:rPr>
              <a:t>Hệ nhận nhiệt (Q &gt; 0) </a:t>
            </a:r>
          </a:p>
        </p:txBody>
      </p:sp>
      <p:sp>
        <p:nvSpPr>
          <p:cNvPr id="24" name="Rectangle 23"/>
          <p:cNvSpPr/>
          <p:nvPr/>
        </p:nvSpPr>
        <p:spPr>
          <a:xfrm>
            <a:off x="5037138" y="2605088"/>
            <a:ext cx="4016375" cy="898525"/>
          </a:xfrm>
          <a:prstGeom prst="rect">
            <a:avLst/>
          </a:prstGeom>
          <a:ln>
            <a:solidFill>
              <a:srgbClr val="00B05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3200" b="1">
                <a:solidFill>
                  <a:srgbClr val="00B050"/>
                </a:solidFill>
                <a:latin typeface="Times New Roman" pitchFamily="18" charset="0"/>
                <a:cs typeface="Times New Roman" pitchFamily="18" charset="0"/>
              </a:rPr>
              <a:t>Sinh công (A &lt; 0) </a:t>
            </a:r>
          </a:p>
        </p:txBody>
      </p:sp>
      <p:sp>
        <p:nvSpPr>
          <p:cNvPr id="25" name="Rectangle 24"/>
          <p:cNvSpPr/>
          <p:nvPr/>
        </p:nvSpPr>
        <p:spPr>
          <a:xfrm>
            <a:off x="5010150" y="4491038"/>
            <a:ext cx="4029075" cy="2062162"/>
          </a:xfrm>
          <a:prstGeom prst="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3200" b="1">
                <a:solidFill>
                  <a:srgbClr val="7030A0"/>
                </a:solidFill>
                <a:latin typeface="Times New Roman" pitchFamily="18" charset="0"/>
                <a:cs typeface="Times New Roman" pitchFamily="18" charset="0"/>
              </a:rPr>
              <a:t>Môi trường bên ngoài nhận được công</a:t>
            </a:r>
          </a:p>
          <a:p>
            <a:pPr algn="ctr">
              <a:defRPr/>
            </a:pPr>
            <a:r>
              <a:rPr lang="en-US" sz="3200" b="1">
                <a:solidFill>
                  <a:srgbClr val="7030A0"/>
                </a:solidFill>
                <a:latin typeface="Times New Roman" pitchFamily="18" charset="0"/>
                <a:cs typeface="Times New Roman" pitchFamily="18" charset="0"/>
              </a:rPr>
              <a:t>A´ = </a:t>
            </a:r>
            <a:r>
              <a:rPr lang="pt-BR" sz="3200" b="1">
                <a:solidFill>
                  <a:srgbClr val="7030A0"/>
                </a:solidFill>
                <a:latin typeface="Times New Roman" pitchFamily="18" charset="0"/>
                <a:cs typeface="Times New Roman" pitchFamily="18" charset="0"/>
                <a:sym typeface="Symbol"/>
              </a:rPr>
              <a:t></a:t>
            </a:r>
            <a:r>
              <a:rPr lang="en-US" sz="3200" b="1">
                <a:solidFill>
                  <a:srgbClr val="7030A0"/>
                </a:solidFill>
                <a:latin typeface="Times New Roman" pitchFamily="18" charset="0"/>
                <a:cs typeface="Times New Roman" pitchFamily="18" charset="0"/>
              </a:rPr>
              <a:t> A &gt; 0</a:t>
            </a:r>
          </a:p>
        </p:txBody>
      </p:sp>
      <p:sp>
        <p:nvSpPr>
          <p:cNvPr id="26" name="Striped Right Arrow 25"/>
          <p:cNvSpPr/>
          <p:nvPr/>
        </p:nvSpPr>
        <p:spPr>
          <a:xfrm rot="5400000">
            <a:off x="6607175" y="1633538"/>
            <a:ext cx="685800" cy="990600"/>
          </a:xfrm>
          <a:prstGeom prst="stripedRightArrow">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
        <p:nvSpPr>
          <p:cNvPr id="27" name="Striped Right Arrow 26"/>
          <p:cNvSpPr/>
          <p:nvPr/>
        </p:nvSpPr>
        <p:spPr>
          <a:xfrm rot="5400000">
            <a:off x="6588125" y="3500438"/>
            <a:ext cx="685800" cy="990600"/>
          </a:xfrm>
          <a:prstGeom prst="stripedRightArrow">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par>
                          <p:cTn id="20" fill="hold" nodeType="afterGroup">
                            <p:stCondLst>
                              <p:cond delay="2000"/>
                            </p:stCondLst>
                            <p:childTnLst>
                              <p:par>
                                <p:cTn id="21" presetID="8" presetClass="entr" presetSubtype="32"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amond(out)">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500"/>
                                        <p:tgtEl>
                                          <p:spTgt spid="23"/>
                                        </p:tgtEl>
                                      </p:cBhvr>
                                    </p:animEffect>
                                  </p:childTnLst>
                                </p:cTn>
                              </p:par>
                            </p:childTnLst>
                          </p:cTn>
                        </p:par>
                        <p:par>
                          <p:cTn id="29" fill="hold" nodeType="afterGroup">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up)">
                                      <p:cBhvr>
                                        <p:cTn id="32" dur="500"/>
                                        <p:tgtEl>
                                          <p:spTgt spid="26"/>
                                        </p:tgtEl>
                                      </p:cBhvr>
                                    </p:animEffect>
                                  </p:childTnLst>
                                </p:cTn>
                              </p:par>
                            </p:childTnLst>
                          </p:cTn>
                        </p:par>
                        <p:par>
                          <p:cTn id="33" fill="hold" nodeType="afterGroup">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up)">
                                      <p:cBhvr>
                                        <p:cTn id="36" dur="500"/>
                                        <p:tgtEl>
                                          <p:spTgt spid="24"/>
                                        </p:tgtEl>
                                      </p:cBhvr>
                                    </p:animEffect>
                                  </p:childTnLst>
                                </p:cTn>
                              </p:par>
                            </p:childTnLst>
                          </p:cTn>
                        </p:par>
                        <p:par>
                          <p:cTn id="37" fill="hold" nodeType="afterGroup">
                            <p:stCondLst>
                              <p:cond delay="1500"/>
                            </p:stCondLst>
                            <p:childTnLst>
                              <p:par>
                                <p:cTn id="38" presetID="22" presetClass="entr" presetSubtype="1"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up)">
                                      <p:cBhvr>
                                        <p:cTn id="40" dur="500"/>
                                        <p:tgtEl>
                                          <p:spTgt spid="27"/>
                                        </p:tgtEl>
                                      </p:cBhvr>
                                    </p:animEffect>
                                  </p:childTnLst>
                                </p:cTn>
                              </p:par>
                            </p:childTnLst>
                          </p:cTn>
                        </p:par>
                        <p:par>
                          <p:cTn id="41" fill="hold" nodeType="afterGroup">
                            <p:stCondLst>
                              <p:cond delay="2000"/>
                            </p:stCondLst>
                            <p:childTnLst>
                              <p:par>
                                <p:cTn id="42" presetID="8" presetClass="entr" presetSubtype="32"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diamond(out)">
                                      <p:cBhvr>
                                        <p:cTn id="4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1" grpId="0" animBg="1"/>
      <p:bldP spid="12" grpId="0" animBg="1"/>
      <p:bldP spid="17" grpId="0" animBg="1"/>
      <p:bldP spid="23" grpId="0" animBg="1"/>
      <p:bldP spid="24" grpId="0" animBg="1"/>
      <p:bldP spid="25" grpId="0" animBg="1"/>
      <p:bldP spid="26"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TRẠNG THÁI CÂN BẰNG VÀ QUÁ TRÌNH CÂN BẰNG</a:t>
            </a:r>
          </a:p>
        </p:txBody>
      </p:sp>
      <p:sp>
        <p:nvSpPr>
          <p:cNvPr id="4" name="Rectangle 3"/>
          <p:cNvSpPr/>
          <p:nvPr/>
        </p:nvSpPr>
        <p:spPr>
          <a:xfrm>
            <a:off x="3200400" y="533400"/>
            <a:ext cx="2971800" cy="7620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3200" b="1" dirty="0">
                <a:latin typeface="Times New Roman" pitchFamily="18" charset="0"/>
                <a:cs typeface="Times New Roman" pitchFamily="18" charset="0"/>
              </a:rPr>
              <a:t>KHÁI NIỆM</a:t>
            </a:r>
          </a:p>
        </p:txBody>
      </p:sp>
      <p:sp>
        <p:nvSpPr>
          <p:cNvPr id="5" name="Rectangle 4"/>
          <p:cNvSpPr/>
          <p:nvPr/>
        </p:nvSpPr>
        <p:spPr>
          <a:xfrm>
            <a:off x="639763" y="1600200"/>
            <a:ext cx="7818437" cy="2743200"/>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indent="463550" algn="just">
              <a:buFont typeface="Wingdings" pitchFamily="2" charset="2"/>
              <a:buChar char="v"/>
              <a:defRPr/>
            </a:pPr>
            <a:r>
              <a:rPr lang="en-US" sz="3200" b="1" dirty="0" err="1">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Trạng</a:t>
            </a:r>
            <a:r>
              <a:rPr lang="en-US" sz="3200" b="1">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 thái cân bằng</a:t>
            </a:r>
            <a:r>
              <a:rPr lang="en-US" sz="320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của một hệ là trạng thái mà các thông số trạng thái của hệ có giá trị hoàn toàn xác định, ngược lại khi các thông số trạng thái đang thay đổi tức là hệ ở trạng thái không cân bằng.</a:t>
            </a:r>
          </a:p>
        </p:txBody>
      </p:sp>
      <p:sp>
        <p:nvSpPr>
          <p:cNvPr id="6" name="Rectangle 5"/>
          <p:cNvSpPr/>
          <p:nvPr/>
        </p:nvSpPr>
        <p:spPr>
          <a:xfrm>
            <a:off x="609600" y="4800600"/>
            <a:ext cx="7856538" cy="1752600"/>
          </a:xfrm>
          <a:prstGeom prst="rect">
            <a:avLst/>
          </a:prstGeom>
          <a:ln/>
        </p:spPr>
        <p:style>
          <a:lnRef idx="3">
            <a:schemeClr val="lt1"/>
          </a:lnRef>
          <a:fillRef idx="1">
            <a:schemeClr val="accent1"/>
          </a:fillRef>
          <a:effectRef idx="1">
            <a:schemeClr val="accent1"/>
          </a:effectRef>
          <a:fontRef idx="minor">
            <a:schemeClr val="lt1"/>
          </a:fontRef>
        </p:style>
        <p:txBody>
          <a:bodyPr anchor="ctr"/>
          <a:lstStyle/>
          <a:p>
            <a:pPr indent="463550" algn="just">
              <a:buFont typeface="Wingdings" pitchFamily="2" charset="2"/>
              <a:buChar char="v"/>
              <a:defRPr/>
            </a:pPr>
            <a:r>
              <a:rPr lang="en-US" sz="3200" b="1">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Quá trình cân bằng </a:t>
            </a:r>
            <a:r>
              <a:rPr lang="en-US" sz="3200" b="1">
                <a:effectLst>
                  <a:outerShdw blurRad="38100" dist="38100" dir="2700000" algn="tl">
                    <a:srgbClr val="000000">
                      <a:alpha val="43137"/>
                    </a:srgbClr>
                  </a:outerShdw>
                </a:effectLst>
                <a:latin typeface="Times New Roman" pitchFamily="18" charset="0"/>
                <a:cs typeface="Times New Roman" pitchFamily="18" charset="0"/>
              </a:rPr>
              <a:t>là quá trình biến đổi gồm một chuỗi liên tiếp các trạng thái cân bằng.</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48131"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03225" y="685800"/>
            <a:ext cx="8382000" cy="8382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40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8.3.3.3/  Động cơ vĩnh cửu loại một</a:t>
            </a:r>
          </a:p>
        </p:txBody>
      </p:sp>
      <p:sp>
        <p:nvSpPr>
          <p:cNvPr id="5" name="Rectangle 4"/>
          <p:cNvSpPr/>
          <p:nvPr/>
        </p:nvSpPr>
        <p:spPr>
          <a:xfrm>
            <a:off x="381000" y="2209800"/>
            <a:ext cx="8458200" cy="1905000"/>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indent="463550" algn="just">
              <a:defRPr/>
            </a:pPr>
            <a:r>
              <a:rPr lang="en-US" sz="3200" b="1">
                <a:solidFill>
                  <a:schemeClr val="bg1"/>
                </a:solidFill>
                <a:latin typeface="Times New Roman" pitchFamily="18" charset="0"/>
                <a:cs typeface="Times New Roman" pitchFamily="18" charset="0"/>
              </a:rPr>
              <a:t>Xét một động cơ nhiệt hoạt động theo một chu trình kín, kết thúc chu trình thì độ biến thiên nội năng của hệ </a:t>
            </a:r>
            <a:r>
              <a:rPr lang="en-US" sz="3200" b="1">
                <a:solidFill>
                  <a:schemeClr val="bg1"/>
                </a:solidFill>
                <a:latin typeface="Times New Roman" pitchFamily="18" charset="0"/>
                <a:cs typeface="Times New Roman" pitchFamily="18" charset="0"/>
                <a:sym typeface="Symbol"/>
              </a:rPr>
              <a:t></a:t>
            </a:r>
            <a:r>
              <a:rPr lang="en-US" sz="3200" b="1">
                <a:solidFill>
                  <a:schemeClr val="bg1"/>
                </a:solidFill>
                <a:latin typeface="Times New Roman" pitchFamily="18" charset="0"/>
                <a:cs typeface="Times New Roman" pitchFamily="18" charset="0"/>
              </a:rPr>
              <a:t>U = 0.</a:t>
            </a:r>
          </a:p>
        </p:txBody>
      </p:sp>
      <p:sp>
        <p:nvSpPr>
          <p:cNvPr id="6" name="Rectangle 5"/>
          <p:cNvSpPr/>
          <p:nvPr/>
        </p:nvSpPr>
        <p:spPr>
          <a:xfrm>
            <a:off x="381000" y="4343400"/>
            <a:ext cx="8458200" cy="1905000"/>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indent="463550" algn="just">
              <a:defRPr/>
            </a:pPr>
            <a:r>
              <a:rPr lang="en-US" sz="3200" b="1">
                <a:solidFill>
                  <a:srgbClr val="FFFF00"/>
                </a:solidFill>
                <a:latin typeface="Times New Roman" pitchFamily="18" charset="0"/>
                <a:cs typeface="Times New Roman" pitchFamily="18" charset="0"/>
              </a:rPr>
              <a:t>Động cơ vĩnh cửu loại một</a:t>
            </a:r>
            <a:r>
              <a:rPr lang="en-US" sz="3200" b="1">
                <a:solidFill>
                  <a:schemeClr val="bg1"/>
                </a:solidFill>
                <a:latin typeface="Times New Roman" pitchFamily="18" charset="0"/>
                <a:cs typeface="Times New Roman" pitchFamily="18" charset="0"/>
              </a:rPr>
              <a:t>: là động cơ có khả năng sinh ra công mà không cần nhận năng lượng ở đầu vào.</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49155"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20663" y="2222500"/>
            <a:ext cx="8548687" cy="12192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200" b="1">
                <a:solidFill>
                  <a:srgbClr val="00B050"/>
                </a:solidFill>
                <a:latin typeface="Times New Roman" pitchFamily="18" charset="0"/>
                <a:cs typeface="Times New Roman" pitchFamily="18" charset="0"/>
              </a:rPr>
              <a:t>Nếu động cơ sinh công (A &lt; 0) thì phải nhận một lượng nhiệt từ bên ngoài (Q &gt; 0).</a:t>
            </a:r>
          </a:p>
        </p:txBody>
      </p:sp>
      <p:sp>
        <p:nvSpPr>
          <p:cNvPr id="5" name="Rectangle 4"/>
          <p:cNvSpPr/>
          <p:nvPr/>
        </p:nvSpPr>
        <p:spPr>
          <a:xfrm>
            <a:off x="234950" y="3881438"/>
            <a:ext cx="8593138" cy="1203325"/>
          </a:xfrm>
          <a:prstGeom prst="rect">
            <a:avLst/>
          </a:prstGeom>
          <a:ln>
            <a:solidFill>
              <a:srgbClr val="00B05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3200" b="1">
                <a:solidFill>
                  <a:srgbClr val="00B050"/>
                </a:solidFill>
                <a:latin typeface="Times New Roman" pitchFamily="18" charset="0"/>
                <a:cs typeface="Times New Roman" pitchFamily="18" charset="0"/>
              </a:rPr>
              <a:t>Không thể có động cơ có thể sinh ra công mà không cần nhận năng lượng.</a:t>
            </a:r>
          </a:p>
        </p:txBody>
      </p:sp>
      <p:sp>
        <p:nvSpPr>
          <p:cNvPr id="6" name="Rectangle 5"/>
          <p:cNvSpPr/>
          <p:nvPr/>
        </p:nvSpPr>
        <p:spPr>
          <a:xfrm>
            <a:off x="220663" y="5524500"/>
            <a:ext cx="8564562" cy="1208088"/>
          </a:xfrm>
          <a:prstGeom prst="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3200" b="1">
                <a:solidFill>
                  <a:srgbClr val="00B050"/>
                </a:solidFill>
                <a:latin typeface="Times New Roman" pitchFamily="18" charset="0"/>
                <a:cs typeface="Times New Roman" pitchFamily="18" charset="0"/>
              </a:rPr>
              <a:t>Không thể nào chế tạo được động cơ vĩnh cửu loại một !!!</a:t>
            </a:r>
          </a:p>
        </p:txBody>
      </p:sp>
      <p:sp>
        <p:nvSpPr>
          <p:cNvPr id="8" name="Striped Right Arrow 7"/>
          <p:cNvSpPr/>
          <p:nvPr/>
        </p:nvSpPr>
        <p:spPr>
          <a:xfrm rot="5400000">
            <a:off x="4267200" y="4648200"/>
            <a:ext cx="609600" cy="1371600"/>
          </a:xfrm>
          <a:prstGeom prst="striped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9" name="Rectangle 8"/>
          <p:cNvSpPr/>
          <p:nvPr/>
        </p:nvSpPr>
        <p:spPr>
          <a:xfrm>
            <a:off x="2498725" y="612775"/>
            <a:ext cx="4114800" cy="12192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200" b="1">
                <a:solidFill>
                  <a:srgbClr val="00B050"/>
                </a:solidFill>
                <a:latin typeface="Times New Roman" pitchFamily="18" charset="0"/>
                <a:cs typeface="Times New Roman" pitchFamily="18" charset="0"/>
              </a:rPr>
              <a:t>Nguyên lý thứ nhất</a:t>
            </a:r>
          </a:p>
        </p:txBody>
      </p:sp>
      <p:sp>
        <p:nvSpPr>
          <p:cNvPr id="10" name="Striped Right Arrow 9"/>
          <p:cNvSpPr/>
          <p:nvPr/>
        </p:nvSpPr>
        <p:spPr>
          <a:xfrm rot="5400000">
            <a:off x="4267200" y="1371600"/>
            <a:ext cx="609600" cy="1371600"/>
          </a:xfrm>
          <a:prstGeom prst="striped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1" name="Striped Right Arrow 10"/>
          <p:cNvSpPr/>
          <p:nvPr/>
        </p:nvSpPr>
        <p:spPr>
          <a:xfrm rot="5400000">
            <a:off x="4267200" y="2979738"/>
            <a:ext cx="609600" cy="1371600"/>
          </a:xfrm>
          <a:prstGeom prst="striped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Tree>
  </p:cSld>
  <p:clrMapOvr>
    <a:masterClrMapping/>
  </p:clrMapOvr>
  <p:transition>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par>
                          <p:cTn id="30" fill="hold" nodeType="afterGroup">
                            <p:stCondLst>
                              <p:cond delay="500"/>
                            </p:stCondLst>
                            <p:childTnLst>
                              <p:par>
                                <p:cTn id="31" presetID="8" presetClass="entr" presetSubtype="3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amond(out)">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50179"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685800"/>
            <a:ext cx="9144000" cy="1752600"/>
          </a:xfrm>
          <a:prstGeom prst="rect">
            <a:avLst/>
          </a:prstGeom>
          <a:solidFill>
            <a:srgbClr val="0070C0"/>
          </a:solidFill>
        </p:spPr>
        <p:style>
          <a:lnRef idx="3">
            <a:schemeClr val="lt1"/>
          </a:lnRef>
          <a:fillRef idx="1">
            <a:schemeClr val="accent5"/>
          </a:fillRef>
          <a:effectRef idx="1">
            <a:schemeClr val="accent5"/>
          </a:effectRef>
          <a:fontRef idx="minor">
            <a:schemeClr val="lt1"/>
          </a:fontRef>
        </p:style>
        <p:txBody>
          <a:bodyPr anchor="ctr"/>
          <a:lstStyle/>
          <a:p>
            <a:pPr algn="ctr">
              <a:defRPr/>
            </a:pPr>
            <a:r>
              <a:rPr lang="vi-VN" sz="3200" b="1">
                <a:solidFill>
                  <a:srgbClr val="FFFF00"/>
                </a:solidFill>
                <a:effectLst>
                  <a:outerShdw blurRad="38100" dist="38100" dir="2700000" algn="tl">
                    <a:srgbClr val="000000">
                      <a:alpha val="43137"/>
                    </a:srgbClr>
                  </a:outerShdw>
                </a:effectLst>
                <a:latin typeface="+mj-lt"/>
              </a:rPr>
              <a:t>8.3.</a:t>
            </a:r>
            <a:r>
              <a:rPr lang="en-US" sz="3200"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2</a:t>
            </a:r>
            <a:r>
              <a:rPr lang="vi-VN" sz="3200" b="1">
                <a:solidFill>
                  <a:srgbClr val="FFFF00"/>
                </a:solidFill>
                <a:effectLst>
                  <a:outerShdw blurRad="38100" dist="38100" dir="2700000" algn="tl">
                    <a:srgbClr val="000000">
                      <a:alpha val="43137"/>
                    </a:srgbClr>
                  </a:outerShdw>
                </a:effectLst>
                <a:latin typeface="+mj-lt"/>
              </a:rPr>
              <a:t>. ỨNG DỤNG NGUYÊN LÝ THỨ NHẤT NHIỆT ĐỘNG HỌC ĐỂ NGHIÊN CỨU CÁC QUÁ TRÌNH BIẾN ĐỔI CỦA KHÍ LÝ TƯỞNG</a:t>
            </a:r>
            <a:endParaRPr lang="en-US" sz="3200" b="1">
              <a:solidFill>
                <a:srgbClr val="FFFF00"/>
              </a:solidFill>
              <a:effectLst>
                <a:outerShdw blurRad="38100" dist="38100" dir="2700000" algn="tl">
                  <a:srgbClr val="000000">
                    <a:alpha val="43137"/>
                  </a:srgbClr>
                </a:outerShdw>
              </a:effectLst>
              <a:latin typeface="+mj-lt"/>
              <a:cs typeface="Times New Roman" pitchFamily="18" charset="0"/>
            </a:endParaRPr>
          </a:p>
        </p:txBody>
      </p:sp>
      <p:sp>
        <p:nvSpPr>
          <p:cNvPr id="5" name="Rectangle 4"/>
          <p:cNvSpPr/>
          <p:nvPr/>
        </p:nvSpPr>
        <p:spPr>
          <a:xfrm>
            <a:off x="341313" y="2743200"/>
            <a:ext cx="8382000" cy="8382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6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8.3.2.1/  Quá trình đẳng tích (V = const)</a:t>
            </a:r>
          </a:p>
        </p:txBody>
      </p:sp>
      <p:sp>
        <p:nvSpPr>
          <p:cNvPr id="6" name="Rectangle 5"/>
          <p:cNvSpPr/>
          <p:nvPr/>
        </p:nvSpPr>
        <p:spPr>
          <a:xfrm>
            <a:off x="712788" y="4038600"/>
            <a:ext cx="7620000" cy="22098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indent="463550" algn="just">
              <a:defRPr/>
            </a:pPr>
            <a:r>
              <a:rPr lang="en-US" sz="3600" b="1">
                <a:solidFill>
                  <a:srgbClr val="002060"/>
                </a:solidFill>
                <a:latin typeface="Times New Roman" pitchFamily="18" charset="0"/>
                <a:cs typeface="Times New Roman" pitchFamily="18" charset="0"/>
              </a:rPr>
              <a:t>Xét quá trình hơ nóng hoặc làm lạnh khối khí trong một bình kín có hệ số dãn nở không đáng kể.</a:t>
            </a:r>
          </a:p>
        </p:txBody>
      </p:sp>
    </p:spTree>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6149"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800" y="438150"/>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200" b="1">
                <a:solidFill>
                  <a:srgbClr val="002060"/>
                </a:solidFill>
                <a:latin typeface="Times New Roman" pitchFamily="18" charset="0"/>
                <a:cs typeface="Times New Roman" pitchFamily="18" charset="0"/>
              </a:rPr>
              <a:t>Công hệ nhận được:</a:t>
            </a:r>
          </a:p>
        </p:txBody>
      </p:sp>
      <p:sp>
        <p:nvSpPr>
          <p:cNvPr id="5" name="Rectangle 4"/>
          <p:cNvSpPr/>
          <p:nvPr/>
        </p:nvSpPr>
        <p:spPr>
          <a:xfrm>
            <a:off x="228600" y="1447800"/>
            <a:ext cx="4267200" cy="9906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ctr">
              <a:buFont typeface="Wingdings" pitchFamily="2" charset="2"/>
              <a:buChar char="§"/>
              <a:defRPr/>
            </a:pPr>
            <a:r>
              <a:rPr lang="en-US" sz="3200" b="1">
                <a:solidFill>
                  <a:schemeClr val="bg1"/>
                </a:solidFill>
                <a:latin typeface="Times New Roman" pitchFamily="18" charset="0"/>
                <a:cs typeface="Times New Roman" pitchFamily="18" charset="0"/>
              </a:rPr>
              <a:t>Từ công thức (8.2):</a:t>
            </a:r>
          </a:p>
        </p:txBody>
      </p:sp>
      <p:graphicFrame>
        <p:nvGraphicFramePr>
          <p:cNvPr id="46091" name="Object 6"/>
          <p:cNvGraphicFramePr>
            <a:graphicFrameLocks/>
          </p:cNvGraphicFramePr>
          <p:nvPr/>
        </p:nvGraphicFramePr>
        <p:xfrm>
          <a:off x="4800600" y="1306513"/>
          <a:ext cx="2438400" cy="1333500"/>
        </p:xfrm>
        <a:graphic>
          <a:graphicData uri="http://schemas.openxmlformats.org/presentationml/2006/ole">
            <mc:AlternateContent xmlns:mc="http://schemas.openxmlformats.org/markup-compatibility/2006">
              <mc:Choice xmlns:v="urn:schemas-microsoft-com:vml" Requires="v">
                <p:oleObj spid="_x0000_s6156" name="Equation" r:id="rId4" imgW="799920" imgH="495000" progId="Equation.3">
                  <p:embed/>
                </p:oleObj>
              </mc:Choice>
              <mc:Fallback>
                <p:oleObj name="Equation" r:id="rId4" imgW="799920" imgH="49500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306513"/>
                        <a:ext cx="2438400" cy="133350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Rectangle 6"/>
          <p:cNvSpPr/>
          <p:nvPr/>
        </p:nvSpPr>
        <p:spPr>
          <a:xfrm>
            <a:off x="381000" y="2667000"/>
            <a:ext cx="85344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buFont typeface="Wingdings" pitchFamily="2" charset="2"/>
              <a:buChar char="§"/>
              <a:defRPr/>
            </a:pPr>
            <a:r>
              <a:rPr lang="en-US" sz="3200" b="1">
                <a:latin typeface="Times New Roman" pitchFamily="18" charset="0"/>
                <a:cs typeface="Times New Roman" pitchFamily="18" charset="0"/>
              </a:rPr>
              <a:t>Do V = const nên dV= 0. </a:t>
            </a:r>
          </a:p>
        </p:txBody>
      </p:sp>
      <p:sp>
        <p:nvSpPr>
          <p:cNvPr id="8" name="Rectangle 7"/>
          <p:cNvSpPr/>
          <p:nvPr/>
        </p:nvSpPr>
        <p:spPr>
          <a:xfrm>
            <a:off x="381000" y="3810000"/>
            <a:ext cx="8534400" cy="6858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buFont typeface="Wingdings" pitchFamily="2" charset="2"/>
              <a:buChar char="§"/>
              <a:defRPr/>
            </a:pPr>
            <a:r>
              <a:rPr lang="en-US" sz="3200" b="1">
                <a:latin typeface="Times New Roman" pitchFamily="18" charset="0"/>
                <a:cs typeface="Times New Roman" pitchFamily="18" charset="0"/>
              </a:rPr>
              <a:t>Công mà hệ nhận trong quá trình đẳng tích:</a:t>
            </a:r>
          </a:p>
        </p:txBody>
      </p:sp>
      <p:grpSp>
        <p:nvGrpSpPr>
          <p:cNvPr id="6154" name="Group 10"/>
          <p:cNvGrpSpPr>
            <a:grpSpLocks/>
          </p:cNvGrpSpPr>
          <p:nvPr/>
        </p:nvGrpSpPr>
        <p:grpSpPr bwMode="auto">
          <a:xfrm>
            <a:off x="2325688" y="4838700"/>
            <a:ext cx="4938712" cy="1573213"/>
            <a:chOff x="2148376" y="4661848"/>
            <a:chExt cx="4938224" cy="1572904"/>
          </a:xfrm>
        </p:grpSpPr>
        <p:sp>
          <p:nvSpPr>
            <p:cNvPr id="10" name="Rectangle 9"/>
            <p:cNvSpPr/>
            <p:nvPr/>
          </p:nvSpPr>
          <p:spPr bwMode="auto">
            <a:xfrm>
              <a:off x="2148376" y="4666610"/>
              <a:ext cx="3368342" cy="1568142"/>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3" name="Object 3"/>
            <p:cNvGraphicFramePr>
              <a:graphicFrameLocks/>
            </p:cNvGraphicFramePr>
            <p:nvPr/>
          </p:nvGraphicFramePr>
          <p:xfrm>
            <a:off x="2286000" y="4661848"/>
            <a:ext cx="4800600" cy="1562100"/>
          </p:xfrm>
          <a:graphic>
            <a:graphicData uri="http://schemas.openxmlformats.org/presentationml/2006/ole">
              <mc:AlternateContent xmlns:mc="http://schemas.openxmlformats.org/markup-compatibility/2006">
                <mc:Choice xmlns:v="urn:schemas-microsoft-com:vml" Requires="v">
                  <p:oleObj spid="_x0000_s6157" name="Equation" r:id="rId6" imgW="1600200" imgH="495000" progId="Equation.3">
                    <p:embed/>
                  </p:oleObj>
                </mc:Choice>
                <mc:Fallback>
                  <p:oleObj name="Equation" r:id="rId6" imgW="1600200" imgH="495000"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4661848"/>
                          <a:ext cx="4800600" cy="156210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Tree>
  </p:cSld>
  <p:clrMapOvr>
    <a:masterClrMapping/>
  </p:clrMapOvr>
  <p:transition>
    <p:pull dir="l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7172"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800" y="642938"/>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600" b="1">
                <a:solidFill>
                  <a:srgbClr val="002060"/>
                </a:solidFill>
                <a:latin typeface="Times New Roman" pitchFamily="18" charset="0"/>
                <a:cs typeface="Times New Roman" pitchFamily="18" charset="0"/>
              </a:rPr>
              <a:t>Độ biến thiên nội năng</a:t>
            </a:r>
          </a:p>
        </p:txBody>
      </p:sp>
      <p:sp>
        <p:nvSpPr>
          <p:cNvPr id="5" name="Rectangle 4"/>
          <p:cNvSpPr/>
          <p:nvPr/>
        </p:nvSpPr>
        <p:spPr>
          <a:xfrm>
            <a:off x="798513" y="1598613"/>
            <a:ext cx="7696200" cy="17526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buFont typeface="Wingdings" pitchFamily="2" charset="2"/>
              <a:buChar char="§"/>
              <a:defRPr/>
            </a:pPr>
            <a:r>
              <a:rPr lang="en-US" sz="3600" b="1">
                <a:solidFill>
                  <a:schemeClr val="bg1"/>
                </a:solidFill>
                <a:latin typeface="Times New Roman" pitchFamily="18" charset="0"/>
                <a:cs typeface="Times New Roman" pitchFamily="18" charset="0"/>
              </a:rPr>
              <a:t>Từ công thức (7.11), ta có độ biến thiên nội năng:</a:t>
            </a:r>
          </a:p>
        </p:txBody>
      </p:sp>
      <p:grpSp>
        <p:nvGrpSpPr>
          <p:cNvPr id="7175" name="Group 5"/>
          <p:cNvGrpSpPr>
            <a:grpSpLocks/>
          </p:cNvGrpSpPr>
          <p:nvPr/>
        </p:nvGrpSpPr>
        <p:grpSpPr bwMode="auto">
          <a:xfrm>
            <a:off x="2814638" y="3505200"/>
            <a:ext cx="3367087" cy="1568450"/>
            <a:chOff x="2148376" y="4666392"/>
            <a:chExt cx="3367592" cy="1568360"/>
          </a:xfrm>
        </p:grpSpPr>
        <p:sp>
          <p:nvSpPr>
            <p:cNvPr id="7" name="Rectangle 6"/>
            <p:cNvSpPr/>
            <p:nvPr/>
          </p:nvSpPr>
          <p:spPr bwMode="auto">
            <a:xfrm>
              <a:off x="2148376" y="4666392"/>
              <a:ext cx="3367592" cy="1568360"/>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46091" name="Object 6"/>
            <p:cNvGraphicFramePr>
              <a:graphicFrameLocks/>
            </p:cNvGraphicFramePr>
            <p:nvPr/>
          </p:nvGraphicFramePr>
          <p:xfrm>
            <a:off x="2297563" y="4782498"/>
            <a:ext cx="3086100" cy="1320800"/>
          </p:xfrm>
          <a:graphic>
            <a:graphicData uri="http://schemas.openxmlformats.org/presentationml/2006/ole">
              <mc:AlternateContent xmlns:mc="http://schemas.openxmlformats.org/markup-compatibility/2006">
                <mc:Choice xmlns:v="urn:schemas-microsoft-com:vml" Requires="v">
                  <p:oleObj spid="_x0000_s7177" name="Equation" r:id="rId4" imgW="1028520" imgH="419040" progId="Equation.3">
                    <p:embed/>
                  </p:oleObj>
                </mc:Choice>
                <mc:Fallback>
                  <p:oleObj name="Equation" r:id="rId4" imgW="1028520" imgH="41904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7563" y="4782498"/>
                          <a:ext cx="3086100" cy="132080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Tree>
  </p:cSld>
  <p:clrMapOvr>
    <a:masterClrMapping/>
  </p:clrMapOvr>
  <p:transition>
    <p:newsfla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8197"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800" y="438150"/>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200" b="1">
                <a:solidFill>
                  <a:srgbClr val="002060"/>
                </a:solidFill>
                <a:latin typeface="Times New Roman" pitchFamily="18" charset="0"/>
                <a:cs typeface="Times New Roman" pitchFamily="18" charset="0"/>
              </a:rPr>
              <a:t>Nhiệt lượng hệ nhận được</a:t>
            </a:r>
          </a:p>
        </p:txBody>
      </p:sp>
      <p:sp>
        <p:nvSpPr>
          <p:cNvPr id="5" name="Rectangle 4"/>
          <p:cNvSpPr/>
          <p:nvPr/>
        </p:nvSpPr>
        <p:spPr>
          <a:xfrm>
            <a:off x="228600" y="1133475"/>
            <a:ext cx="8382000" cy="19812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chemeClr val="bg1"/>
                </a:solidFill>
                <a:latin typeface="Times New Roman" pitchFamily="18" charset="0"/>
                <a:cs typeface="Times New Roman" pitchFamily="18" charset="0"/>
              </a:rPr>
              <a:t>Theo nguyên lý thứ nhất, ta có: </a:t>
            </a:r>
          </a:p>
          <a:p>
            <a:pPr algn="ctr">
              <a:spcBef>
                <a:spcPts val="600"/>
              </a:spcBef>
              <a:spcAft>
                <a:spcPts val="600"/>
              </a:spcAft>
              <a:defRPr/>
            </a:pPr>
            <a:r>
              <a:rPr lang="en-US" sz="3200" b="1">
                <a:solidFill>
                  <a:srgbClr val="FF6600"/>
                </a:solidFill>
                <a:latin typeface="Times New Roman" pitchFamily="18" charset="0"/>
                <a:cs typeface="Times New Roman" pitchFamily="18" charset="0"/>
              </a:rPr>
              <a:t> </a:t>
            </a:r>
            <a:r>
              <a:rPr lang="en-US" sz="3200" b="1">
                <a:solidFill>
                  <a:schemeClr val="tx1"/>
                </a:solidFill>
                <a:latin typeface="Times New Roman" pitchFamily="18" charset="0"/>
                <a:cs typeface="Times New Roman" pitchFamily="18" charset="0"/>
              </a:rPr>
              <a:t>∆U =  A + Q</a:t>
            </a:r>
          </a:p>
          <a:p>
            <a:pPr algn="ctr">
              <a:spcBef>
                <a:spcPts val="600"/>
              </a:spcBef>
              <a:spcAft>
                <a:spcPts val="600"/>
              </a:spcAft>
              <a:defRPr/>
            </a:pPr>
            <a:r>
              <a:rPr lang="en-US" sz="3200" b="1">
                <a:solidFill>
                  <a:schemeClr val="tx1"/>
                </a:solidFill>
                <a:latin typeface="Times New Roman" pitchFamily="18" charset="0"/>
                <a:cs typeface="Times New Roman" pitchFamily="18" charset="0"/>
              </a:rPr>
              <a:t>Q = ∆U </a:t>
            </a:r>
            <a:r>
              <a:rPr lang="pt-BR" sz="3200" b="1">
                <a:solidFill>
                  <a:schemeClr val="tx1"/>
                </a:solidFill>
                <a:latin typeface="Times New Roman" pitchFamily="18" charset="0"/>
                <a:cs typeface="Times New Roman" pitchFamily="18" charset="0"/>
                <a:sym typeface="Symbol"/>
              </a:rPr>
              <a:t></a:t>
            </a:r>
            <a:r>
              <a:rPr lang="en-US" sz="3200" b="1">
                <a:solidFill>
                  <a:schemeClr val="tx1"/>
                </a:solidFill>
                <a:latin typeface="Times New Roman" pitchFamily="18" charset="0"/>
                <a:cs typeface="Times New Roman" pitchFamily="18" charset="0"/>
              </a:rPr>
              <a:t> A = ∆U </a:t>
            </a:r>
          </a:p>
        </p:txBody>
      </p:sp>
      <p:sp>
        <p:nvSpPr>
          <p:cNvPr id="6" name="Rectangle 5"/>
          <p:cNvSpPr/>
          <p:nvPr/>
        </p:nvSpPr>
        <p:spPr>
          <a:xfrm>
            <a:off x="381000" y="3338513"/>
            <a:ext cx="3352800" cy="6858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chemeClr val="bg1"/>
                </a:solidFill>
                <a:latin typeface="Times New Roman" pitchFamily="18" charset="0"/>
                <a:cs typeface="Times New Roman" pitchFamily="18" charset="0"/>
              </a:rPr>
              <a:t>Theo (8.7) thì:</a:t>
            </a:r>
            <a:endParaRPr lang="en-US" sz="3200" b="1">
              <a:solidFill>
                <a:schemeClr val="tx1"/>
              </a:solidFill>
              <a:latin typeface="Times New Roman" pitchFamily="18" charset="0"/>
              <a:cs typeface="Times New Roman" pitchFamily="18" charset="0"/>
            </a:endParaRPr>
          </a:p>
        </p:txBody>
      </p:sp>
      <p:grpSp>
        <p:nvGrpSpPr>
          <p:cNvPr id="8201" name="Group 6"/>
          <p:cNvGrpSpPr>
            <a:grpSpLocks/>
          </p:cNvGrpSpPr>
          <p:nvPr/>
        </p:nvGrpSpPr>
        <p:grpSpPr bwMode="auto">
          <a:xfrm>
            <a:off x="3886200" y="3189288"/>
            <a:ext cx="4203700" cy="1098550"/>
            <a:chOff x="2612408" y="5306704"/>
            <a:chExt cx="4203655" cy="1098814"/>
          </a:xfrm>
        </p:grpSpPr>
        <p:sp>
          <p:nvSpPr>
            <p:cNvPr id="8" name="Rectangle 7"/>
            <p:cNvSpPr/>
            <p:nvPr/>
          </p:nvSpPr>
          <p:spPr bwMode="auto">
            <a:xfrm>
              <a:off x="2612408" y="5306704"/>
              <a:ext cx="2895569" cy="1092462"/>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3" name="Object 2"/>
            <p:cNvGraphicFramePr>
              <a:graphicFrameLocks/>
            </p:cNvGraphicFramePr>
            <p:nvPr/>
          </p:nvGraphicFramePr>
          <p:xfrm>
            <a:off x="2788576" y="5306968"/>
            <a:ext cx="4027487" cy="1098550"/>
          </p:xfrm>
          <a:graphic>
            <a:graphicData uri="http://schemas.openxmlformats.org/presentationml/2006/ole">
              <mc:AlternateContent xmlns:mc="http://schemas.openxmlformats.org/markup-compatibility/2006">
                <mc:Choice xmlns:v="urn:schemas-microsoft-com:vml" Requires="v">
                  <p:oleObj spid="_x0000_s8206" name="Equation" r:id="rId4" imgW="1473120" imgH="419040" progId="Equation.3">
                    <p:embed/>
                  </p:oleObj>
                </mc:Choice>
                <mc:Fallback>
                  <p:oleObj name="Equation" r:id="rId4" imgW="1473120" imgH="419040"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8576" y="5306968"/>
                          <a:ext cx="4027487" cy="109855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10" name="Rectangle 9"/>
          <p:cNvSpPr/>
          <p:nvPr/>
        </p:nvSpPr>
        <p:spPr>
          <a:xfrm>
            <a:off x="382588" y="4451350"/>
            <a:ext cx="8229600" cy="9906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buFont typeface="Wingdings" pitchFamily="2" charset="2"/>
              <a:buChar char="§"/>
              <a:defRPr/>
            </a:pPr>
            <a:r>
              <a:rPr lang="en-US" sz="3200" b="1">
                <a:solidFill>
                  <a:schemeClr val="bg1"/>
                </a:solidFill>
                <a:latin typeface="Times New Roman" pitchFamily="18" charset="0"/>
                <a:cs typeface="Times New Roman" pitchFamily="18" charset="0"/>
              </a:rPr>
              <a:t>Từ biểu thức  Q = ∆U , suy ra nhiệt dung riêng phân tử đẳng tích:</a:t>
            </a:r>
          </a:p>
        </p:txBody>
      </p:sp>
      <p:grpSp>
        <p:nvGrpSpPr>
          <p:cNvPr id="8203" name="Group 10"/>
          <p:cNvGrpSpPr>
            <a:grpSpLocks/>
          </p:cNvGrpSpPr>
          <p:nvPr/>
        </p:nvGrpSpPr>
        <p:grpSpPr bwMode="auto">
          <a:xfrm>
            <a:off x="3556000" y="5562600"/>
            <a:ext cx="4127500" cy="1092200"/>
            <a:chOff x="3679208" y="5306704"/>
            <a:chExt cx="4128953" cy="1092508"/>
          </a:xfrm>
        </p:grpSpPr>
        <p:sp>
          <p:nvSpPr>
            <p:cNvPr id="12" name="Rectangle 11"/>
            <p:cNvSpPr/>
            <p:nvPr/>
          </p:nvSpPr>
          <p:spPr bwMode="auto">
            <a:xfrm>
              <a:off x="3679208" y="5306704"/>
              <a:ext cx="1829444" cy="1092508"/>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46091" name="Object 3"/>
            <p:cNvGraphicFramePr>
              <a:graphicFrameLocks/>
            </p:cNvGraphicFramePr>
            <p:nvPr/>
          </p:nvGraphicFramePr>
          <p:xfrm>
            <a:off x="3815598" y="5340042"/>
            <a:ext cx="3992563" cy="1033462"/>
          </p:xfrm>
          <a:graphic>
            <a:graphicData uri="http://schemas.openxmlformats.org/presentationml/2006/ole">
              <mc:AlternateContent xmlns:mc="http://schemas.openxmlformats.org/markup-compatibility/2006">
                <mc:Choice xmlns:v="urn:schemas-microsoft-com:vml" Requires="v">
                  <p:oleObj spid="_x0000_s8207" name="Equation" r:id="rId6" imgW="1460160" imgH="393480" progId="Equation.3">
                    <p:embed/>
                  </p:oleObj>
                </mc:Choice>
                <mc:Fallback>
                  <p:oleObj name="Equation" r:id="rId6" imgW="1460160" imgH="393480"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598" y="5340042"/>
                          <a:ext cx="3992563" cy="1033462"/>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Tree>
  </p:cSld>
  <p:clrMapOvr>
    <a:masterClrMapping/>
  </p:clrMapOvr>
  <p:transition>
    <p:split orient="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9220"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00050" y="533400"/>
            <a:ext cx="8382000" cy="8382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6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8.3.2.2/  Quá trình đẳng áp (P = const)</a:t>
            </a:r>
          </a:p>
        </p:txBody>
      </p:sp>
      <p:sp>
        <p:nvSpPr>
          <p:cNvPr id="5" name="Rectangle 4"/>
          <p:cNvSpPr/>
          <p:nvPr/>
        </p:nvSpPr>
        <p:spPr>
          <a:xfrm>
            <a:off x="400050" y="1798638"/>
            <a:ext cx="8382000" cy="167481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indent="463550" algn="just">
              <a:defRPr/>
            </a:pPr>
            <a:r>
              <a:rPr lang="en-US" sz="3200" b="1">
                <a:solidFill>
                  <a:srgbClr val="002060"/>
                </a:solidFill>
                <a:latin typeface="Times New Roman" pitchFamily="18" charset="0"/>
                <a:cs typeface="Times New Roman" pitchFamily="18" charset="0"/>
              </a:rPr>
              <a:t>Xét quá trình hơ nóng hoặc làm lạnh khối khí trong một bình kín có hệ số dãn nở không đáng kể.</a:t>
            </a:r>
          </a:p>
        </p:txBody>
      </p:sp>
      <p:sp>
        <p:nvSpPr>
          <p:cNvPr id="6" name="Rectangle 5"/>
          <p:cNvSpPr/>
          <p:nvPr/>
        </p:nvSpPr>
        <p:spPr>
          <a:xfrm>
            <a:off x="304800" y="3617913"/>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200" b="1">
                <a:solidFill>
                  <a:srgbClr val="002060"/>
                </a:solidFill>
                <a:latin typeface="Times New Roman" pitchFamily="18" charset="0"/>
                <a:cs typeface="Times New Roman" pitchFamily="18" charset="0"/>
              </a:rPr>
              <a:t>Độ biến thiên nội năng</a:t>
            </a:r>
          </a:p>
        </p:txBody>
      </p:sp>
      <p:sp>
        <p:nvSpPr>
          <p:cNvPr id="7" name="Rectangle 6"/>
          <p:cNvSpPr/>
          <p:nvPr/>
        </p:nvSpPr>
        <p:spPr>
          <a:xfrm>
            <a:off x="228600" y="4368800"/>
            <a:ext cx="86106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defRPr/>
            </a:pPr>
            <a:r>
              <a:rPr lang="en-US" sz="3200" b="1">
                <a:solidFill>
                  <a:schemeClr val="bg1"/>
                </a:solidFill>
                <a:latin typeface="Times New Roman" pitchFamily="18" charset="0"/>
                <a:cs typeface="Times New Roman" pitchFamily="18" charset="0"/>
              </a:rPr>
              <a:t>Từ công thức (7.11), độ biến thiên nội năng:</a:t>
            </a:r>
          </a:p>
        </p:txBody>
      </p:sp>
      <p:grpSp>
        <p:nvGrpSpPr>
          <p:cNvPr id="3" name="Group 7"/>
          <p:cNvGrpSpPr>
            <a:grpSpLocks/>
          </p:cNvGrpSpPr>
          <p:nvPr/>
        </p:nvGrpSpPr>
        <p:grpSpPr bwMode="auto">
          <a:xfrm>
            <a:off x="3033713" y="5380038"/>
            <a:ext cx="3368675" cy="1339850"/>
            <a:chOff x="2148376" y="4894992"/>
            <a:chExt cx="3367592" cy="1339760"/>
          </a:xfrm>
        </p:grpSpPr>
        <p:sp>
          <p:nvSpPr>
            <p:cNvPr id="9" name="Rectangle 8"/>
            <p:cNvSpPr/>
            <p:nvPr/>
          </p:nvSpPr>
          <p:spPr bwMode="auto">
            <a:xfrm>
              <a:off x="2148376" y="4894992"/>
              <a:ext cx="3367592" cy="1339760"/>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46091" name="Object 6"/>
            <p:cNvGraphicFramePr>
              <a:graphicFrameLocks/>
            </p:cNvGraphicFramePr>
            <p:nvPr/>
          </p:nvGraphicFramePr>
          <p:xfrm>
            <a:off x="2352155" y="5014408"/>
            <a:ext cx="2996621" cy="1102538"/>
          </p:xfrm>
          <a:graphic>
            <a:graphicData uri="http://schemas.openxmlformats.org/presentationml/2006/ole">
              <mc:AlternateContent xmlns:mc="http://schemas.openxmlformats.org/markup-compatibility/2006">
                <mc:Choice xmlns:v="urn:schemas-microsoft-com:vml" Requires="v">
                  <p:oleObj spid="_x0000_s9227" name="Equation" r:id="rId4" imgW="1028520" imgH="419040" progId="Equation.3">
                    <p:embed/>
                  </p:oleObj>
                </mc:Choice>
                <mc:Fallback>
                  <p:oleObj name="Equation" r:id="rId4" imgW="1028520" imgH="41904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155" y="5014408"/>
                          <a:ext cx="2996621" cy="1102538"/>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out)">
                                      <p:cBhvr>
                                        <p:cTn id="7" dur="1000"/>
                                        <p:tgtEl>
                                          <p:spTgt spid="4"/>
                                        </p:tgtEl>
                                      </p:cBhvr>
                                    </p:animEffect>
                                  </p:childTnLst>
                                </p:cTn>
                              </p:par>
                            </p:childTnLst>
                          </p:cTn>
                        </p:par>
                        <p:par>
                          <p:cTn id="8" fill="hold" nodeType="afterGroup">
                            <p:stCondLst>
                              <p:cond delay="1000"/>
                            </p:stCondLst>
                            <p:childTnLst>
                              <p:par>
                                <p:cTn id="9" presetID="8" presetClass="entr" presetSubtype="3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amond(out)">
                                      <p:cBhvr>
                                        <p:cTn id="11" dur="10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nodeType="afterGroup">
                            <p:stCondLst>
                              <p:cond delay="1000"/>
                            </p:stCondLst>
                            <p:childTnLst>
                              <p:par>
                                <p:cTn id="22" presetID="22" presetClass="entr" presetSubtype="1"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10246"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800" y="438150"/>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200" b="1">
                <a:solidFill>
                  <a:srgbClr val="002060"/>
                </a:solidFill>
                <a:latin typeface="Times New Roman" pitchFamily="18" charset="0"/>
                <a:cs typeface="Times New Roman" pitchFamily="18" charset="0"/>
              </a:rPr>
              <a:t>Công hệ nhận được:</a:t>
            </a:r>
          </a:p>
        </p:txBody>
      </p:sp>
      <p:sp>
        <p:nvSpPr>
          <p:cNvPr id="5" name="Rectangle 4"/>
          <p:cNvSpPr/>
          <p:nvPr/>
        </p:nvSpPr>
        <p:spPr>
          <a:xfrm>
            <a:off x="228600" y="1447800"/>
            <a:ext cx="4267200" cy="9906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ctr">
              <a:buFont typeface="Wingdings" pitchFamily="2" charset="2"/>
              <a:buChar char="§"/>
              <a:defRPr/>
            </a:pPr>
            <a:r>
              <a:rPr lang="en-US" sz="3200" b="1">
                <a:solidFill>
                  <a:schemeClr val="bg1"/>
                </a:solidFill>
                <a:latin typeface="Times New Roman" pitchFamily="18" charset="0"/>
                <a:cs typeface="Times New Roman" pitchFamily="18" charset="0"/>
              </a:rPr>
              <a:t>Từ công thức (8.2):</a:t>
            </a:r>
          </a:p>
        </p:txBody>
      </p:sp>
      <p:graphicFrame>
        <p:nvGraphicFramePr>
          <p:cNvPr id="46091" name="Object 6"/>
          <p:cNvGraphicFramePr>
            <a:graphicFrameLocks/>
          </p:cNvGraphicFramePr>
          <p:nvPr/>
        </p:nvGraphicFramePr>
        <p:xfrm>
          <a:off x="4800600" y="1306513"/>
          <a:ext cx="2590800" cy="1436687"/>
        </p:xfrm>
        <a:graphic>
          <a:graphicData uri="http://schemas.openxmlformats.org/presentationml/2006/ole">
            <mc:AlternateContent xmlns:mc="http://schemas.openxmlformats.org/markup-compatibility/2006">
              <mc:Choice xmlns:v="urn:schemas-microsoft-com:vml" Requires="v">
                <p:oleObj spid="_x0000_s10253" name="Equation" r:id="rId4" imgW="799920" imgH="495000" progId="Equation.3">
                  <p:embed/>
                </p:oleObj>
              </mc:Choice>
              <mc:Fallback>
                <p:oleObj name="Equation" r:id="rId4" imgW="799920" imgH="49500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306513"/>
                        <a:ext cx="2590800" cy="1436687"/>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Rectangle 6"/>
          <p:cNvSpPr/>
          <p:nvPr/>
        </p:nvSpPr>
        <p:spPr>
          <a:xfrm>
            <a:off x="395288" y="2489200"/>
            <a:ext cx="39624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buFont typeface="Wingdings" pitchFamily="2" charset="2"/>
              <a:buChar char="§"/>
              <a:defRPr/>
            </a:pPr>
            <a:r>
              <a:rPr lang="en-US" sz="3200" b="1">
                <a:latin typeface="Times New Roman" pitchFamily="18" charset="0"/>
                <a:cs typeface="Times New Roman" pitchFamily="18" charset="0"/>
              </a:rPr>
              <a:t>Do P = const nên:</a:t>
            </a:r>
          </a:p>
        </p:txBody>
      </p:sp>
      <p:sp>
        <p:nvSpPr>
          <p:cNvPr id="8" name="Rectangle 7"/>
          <p:cNvSpPr/>
          <p:nvPr/>
        </p:nvSpPr>
        <p:spPr>
          <a:xfrm>
            <a:off x="346075" y="4554538"/>
            <a:ext cx="8534400" cy="6858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buFont typeface="Wingdings" pitchFamily="2" charset="2"/>
              <a:buChar char="§"/>
              <a:defRPr/>
            </a:pPr>
            <a:r>
              <a:rPr lang="en-US" sz="3200" b="1">
                <a:latin typeface="Times New Roman" pitchFamily="18" charset="0"/>
                <a:cs typeface="Times New Roman" pitchFamily="18" charset="0"/>
              </a:rPr>
              <a:t>Công mà hệ nhận trong quá trình đẳng áp:</a:t>
            </a:r>
          </a:p>
        </p:txBody>
      </p:sp>
      <p:grpSp>
        <p:nvGrpSpPr>
          <p:cNvPr id="10251" name="Group 10"/>
          <p:cNvGrpSpPr>
            <a:grpSpLocks/>
          </p:cNvGrpSpPr>
          <p:nvPr/>
        </p:nvGrpSpPr>
        <p:grpSpPr bwMode="auto">
          <a:xfrm>
            <a:off x="2613025" y="5486400"/>
            <a:ext cx="4824413" cy="925513"/>
            <a:chOff x="2148376" y="5308976"/>
            <a:chExt cx="4824300" cy="925776"/>
          </a:xfrm>
        </p:grpSpPr>
        <p:sp>
          <p:nvSpPr>
            <p:cNvPr id="10" name="Rectangle 9"/>
            <p:cNvSpPr/>
            <p:nvPr/>
          </p:nvSpPr>
          <p:spPr bwMode="auto">
            <a:xfrm>
              <a:off x="2148376" y="5308976"/>
              <a:ext cx="3367009" cy="925776"/>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3" name="Object 3"/>
            <p:cNvGraphicFramePr>
              <a:graphicFrameLocks/>
            </p:cNvGraphicFramePr>
            <p:nvPr/>
          </p:nvGraphicFramePr>
          <p:xfrm>
            <a:off x="2400676" y="5442214"/>
            <a:ext cx="4572000" cy="681037"/>
          </p:xfrm>
          <a:graphic>
            <a:graphicData uri="http://schemas.openxmlformats.org/presentationml/2006/ole">
              <mc:AlternateContent xmlns:mc="http://schemas.openxmlformats.org/markup-compatibility/2006">
                <mc:Choice xmlns:v="urn:schemas-microsoft-com:vml" Requires="v">
                  <p:oleObj spid="_x0000_s10254" name="Equation" r:id="rId6" imgW="1523880" imgH="215640" progId="Equation.3">
                    <p:embed/>
                  </p:oleObj>
                </mc:Choice>
                <mc:Fallback>
                  <p:oleObj name="Equation" r:id="rId6" imgW="1523880" imgH="215640"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0676" y="5442214"/>
                          <a:ext cx="4572000" cy="681037"/>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aphicFrame>
        <p:nvGraphicFramePr>
          <p:cNvPr id="6" name="Object 4"/>
          <p:cNvGraphicFramePr>
            <a:graphicFrameLocks/>
          </p:cNvGraphicFramePr>
          <p:nvPr/>
        </p:nvGraphicFramePr>
        <p:xfrm>
          <a:off x="2252663" y="3124200"/>
          <a:ext cx="5214937" cy="1485900"/>
        </p:xfrm>
        <a:graphic>
          <a:graphicData uri="http://schemas.openxmlformats.org/presentationml/2006/ole">
            <mc:AlternateContent xmlns:mc="http://schemas.openxmlformats.org/markup-compatibility/2006">
              <mc:Choice xmlns:v="urn:schemas-microsoft-com:vml" Requires="v">
                <p:oleObj spid="_x0000_s10255" name="Equation" r:id="rId8" imgW="1663560" imgH="495000" progId="Equation.3">
                  <p:embed/>
                </p:oleObj>
              </mc:Choice>
              <mc:Fallback>
                <p:oleObj name="Equation" r:id="rId8" imgW="1663560" imgH="495000" progId="Equation.3">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2663" y="3124200"/>
                        <a:ext cx="5214937" cy="148590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pull dir="l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11268"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800" y="457200"/>
            <a:ext cx="8610600" cy="62865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200" b="1">
                <a:solidFill>
                  <a:srgbClr val="002060"/>
                </a:solidFill>
                <a:latin typeface="Times New Roman" pitchFamily="18" charset="0"/>
                <a:cs typeface="Times New Roman" pitchFamily="18" charset="0"/>
              </a:rPr>
              <a:t>Nhiệt lượng hệ nhận được</a:t>
            </a:r>
          </a:p>
        </p:txBody>
      </p:sp>
      <p:sp>
        <p:nvSpPr>
          <p:cNvPr id="5" name="Rectangle 4"/>
          <p:cNvSpPr/>
          <p:nvPr/>
        </p:nvSpPr>
        <p:spPr>
          <a:xfrm>
            <a:off x="457200" y="1143000"/>
            <a:ext cx="8382000"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chemeClr val="bg1"/>
                </a:solidFill>
                <a:latin typeface="Times New Roman" pitchFamily="18" charset="0"/>
                <a:cs typeface="Times New Roman" pitchFamily="18" charset="0"/>
              </a:rPr>
              <a:t>Theo nguyên lý thứ nhất, ta có:</a:t>
            </a:r>
            <a:r>
              <a:rPr lang="en-US" sz="3200" b="1">
                <a:solidFill>
                  <a:srgbClr val="FF6600"/>
                </a:solidFill>
                <a:latin typeface="Times New Roman" pitchFamily="18" charset="0"/>
                <a:cs typeface="Times New Roman" pitchFamily="18" charset="0"/>
              </a:rPr>
              <a:t> </a:t>
            </a:r>
            <a:endParaRPr lang="en-US" sz="3200" b="1">
              <a:solidFill>
                <a:schemeClr val="tx1"/>
              </a:solidFill>
              <a:latin typeface="Times New Roman" pitchFamily="18" charset="0"/>
              <a:cs typeface="Times New Roman" pitchFamily="18" charset="0"/>
            </a:endParaRPr>
          </a:p>
        </p:txBody>
      </p:sp>
      <p:graphicFrame>
        <p:nvGraphicFramePr>
          <p:cNvPr id="46091" name="Object 4"/>
          <p:cNvGraphicFramePr>
            <a:graphicFrameLocks/>
          </p:cNvGraphicFramePr>
          <p:nvPr/>
        </p:nvGraphicFramePr>
        <p:xfrm>
          <a:off x="1466850" y="1762125"/>
          <a:ext cx="6396038" cy="4748213"/>
        </p:xfrm>
        <a:graphic>
          <a:graphicData uri="http://schemas.openxmlformats.org/presentationml/2006/ole">
            <mc:AlternateContent xmlns:mc="http://schemas.openxmlformats.org/markup-compatibility/2006">
              <mc:Choice xmlns:v="urn:schemas-microsoft-com:vml" Requires="v">
                <p:oleObj spid="_x0000_s11271" name="Equation" r:id="rId4" imgW="2286000" imgH="1752480" progId="Equation.3">
                  <p:embed/>
                </p:oleObj>
              </mc:Choice>
              <mc:Fallback>
                <p:oleObj name="Equation" r:id="rId4" imgW="2286000" imgH="175248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6850" y="1762125"/>
                        <a:ext cx="6396038" cy="4748213"/>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plit orient="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12294"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38150" y="466725"/>
            <a:ext cx="8382000" cy="10668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chemeClr val="bg1"/>
                </a:solidFill>
                <a:latin typeface="Times New Roman" pitchFamily="18" charset="0"/>
                <a:cs typeface="Times New Roman" pitchFamily="18" charset="0"/>
              </a:rPr>
              <a:t>Nhiệt lượng mà hệ nhận được trong quá trình đẳng áp:</a:t>
            </a:r>
            <a:r>
              <a:rPr lang="en-US" sz="3200" b="1">
                <a:solidFill>
                  <a:srgbClr val="FF6600"/>
                </a:solidFill>
                <a:latin typeface="Times New Roman" pitchFamily="18" charset="0"/>
                <a:cs typeface="Times New Roman" pitchFamily="18" charset="0"/>
              </a:rPr>
              <a:t> </a:t>
            </a:r>
            <a:endParaRPr lang="en-US" sz="3200" b="1">
              <a:solidFill>
                <a:schemeClr val="tx1"/>
              </a:solidFill>
              <a:latin typeface="Times New Roman" pitchFamily="18" charset="0"/>
              <a:cs typeface="Times New Roman" pitchFamily="18" charset="0"/>
            </a:endParaRPr>
          </a:p>
        </p:txBody>
      </p:sp>
      <p:grpSp>
        <p:nvGrpSpPr>
          <p:cNvPr id="12296" name="Group 6"/>
          <p:cNvGrpSpPr>
            <a:grpSpLocks/>
          </p:cNvGrpSpPr>
          <p:nvPr/>
        </p:nvGrpSpPr>
        <p:grpSpPr bwMode="auto">
          <a:xfrm>
            <a:off x="2565400" y="1598613"/>
            <a:ext cx="5969000" cy="1341437"/>
            <a:chOff x="2729552" y="1597928"/>
            <a:chExt cx="5968623" cy="1342032"/>
          </a:xfrm>
        </p:grpSpPr>
        <p:sp>
          <p:nvSpPr>
            <p:cNvPr id="6" name="Rectangle 5"/>
            <p:cNvSpPr/>
            <p:nvPr/>
          </p:nvSpPr>
          <p:spPr bwMode="auto">
            <a:xfrm>
              <a:off x="2729552" y="1597928"/>
              <a:ext cx="3733564" cy="1342032"/>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3" name="Object 2"/>
            <p:cNvGraphicFramePr>
              <a:graphicFrameLocks/>
            </p:cNvGraphicFramePr>
            <p:nvPr/>
          </p:nvGraphicFramePr>
          <p:xfrm>
            <a:off x="2856928" y="1674128"/>
            <a:ext cx="5841247" cy="1209103"/>
          </p:xfrm>
          <a:graphic>
            <a:graphicData uri="http://schemas.openxmlformats.org/presentationml/2006/ole">
              <mc:AlternateContent xmlns:mc="http://schemas.openxmlformats.org/markup-compatibility/2006">
                <mc:Choice xmlns:v="urn:schemas-microsoft-com:vml" Requires="v">
                  <p:oleObj spid="_x0000_s12300" name="Equation" r:id="rId4" imgW="2057400" imgH="431640" progId="Equation.3">
                    <p:embed/>
                  </p:oleObj>
                </mc:Choice>
                <mc:Fallback>
                  <p:oleObj name="Equation" r:id="rId4" imgW="2057400" imgH="431640"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6928" y="1674128"/>
                          <a:ext cx="5841247" cy="1209103"/>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8" name="Rectangle 7"/>
          <p:cNvSpPr/>
          <p:nvPr/>
        </p:nvSpPr>
        <p:spPr>
          <a:xfrm>
            <a:off x="381000" y="2949575"/>
            <a:ext cx="83820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de-DE" sz="3200" b="1">
                <a:solidFill>
                  <a:schemeClr val="bg1"/>
                </a:solidFill>
                <a:latin typeface="Times New Roman" pitchFamily="18" charset="0"/>
                <a:cs typeface="Times New Roman" pitchFamily="18" charset="0"/>
              </a:rPr>
              <a:t>So sánh công thức (8.16) với công thức (8.9):</a:t>
            </a:r>
            <a:endParaRPr lang="en-US" sz="3200" b="1">
              <a:solidFill>
                <a:schemeClr val="tx1"/>
              </a:solidFill>
              <a:latin typeface="Times New Roman" pitchFamily="18" charset="0"/>
              <a:cs typeface="Times New Roman" pitchFamily="18" charset="0"/>
            </a:endParaRPr>
          </a:p>
        </p:txBody>
      </p:sp>
      <p:graphicFrame>
        <p:nvGraphicFramePr>
          <p:cNvPr id="46091" name="Object 3"/>
          <p:cNvGraphicFramePr>
            <a:graphicFrameLocks/>
          </p:cNvGraphicFramePr>
          <p:nvPr/>
        </p:nvGraphicFramePr>
        <p:xfrm>
          <a:off x="3276600" y="3740150"/>
          <a:ext cx="2438400" cy="1143000"/>
        </p:xfrm>
        <a:graphic>
          <a:graphicData uri="http://schemas.openxmlformats.org/presentationml/2006/ole">
            <mc:AlternateContent xmlns:mc="http://schemas.openxmlformats.org/markup-compatibility/2006">
              <mc:Choice xmlns:v="urn:schemas-microsoft-com:vml" Requires="v">
                <p:oleObj spid="_x0000_s12301" name="Equation" r:id="rId6" imgW="876240" imgH="419040" progId="Equation.3">
                  <p:embed/>
                </p:oleObj>
              </mc:Choice>
              <mc:Fallback>
                <p:oleObj name="Equation" r:id="rId6" imgW="876240" imgH="419040"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3740150"/>
                        <a:ext cx="2438400" cy="114300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 name="Rectangle 9"/>
          <p:cNvSpPr/>
          <p:nvPr/>
        </p:nvSpPr>
        <p:spPr>
          <a:xfrm>
            <a:off x="382588" y="4799013"/>
            <a:ext cx="83820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de-DE" sz="3200" b="1">
                <a:solidFill>
                  <a:schemeClr val="bg1"/>
                </a:solidFill>
                <a:latin typeface="Times New Roman" pitchFamily="18" charset="0"/>
                <a:cs typeface="Times New Roman" pitchFamily="18" charset="0"/>
              </a:rPr>
              <a:t>Nhiệt dung phân tử đẳng áp:</a:t>
            </a:r>
            <a:endParaRPr lang="en-US" sz="3200" b="1">
              <a:solidFill>
                <a:schemeClr val="tx1"/>
              </a:solidFill>
              <a:latin typeface="Times New Roman" pitchFamily="18" charset="0"/>
              <a:cs typeface="Times New Roman" pitchFamily="18" charset="0"/>
            </a:endParaRPr>
          </a:p>
        </p:txBody>
      </p:sp>
      <p:graphicFrame>
        <p:nvGraphicFramePr>
          <p:cNvPr id="5" name="Object 4"/>
          <p:cNvGraphicFramePr>
            <a:graphicFrameLocks/>
          </p:cNvGraphicFramePr>
          <p:nvPr/>
        </p:nvGraphicFramePr>
        <p:xfrm>
          <a:off x="2524125" y="5576888"/>
          <a:ext cx="4029075" cy="1120775"/>
        </p:xfrm>
        <a:graphic>
          <a:graphicData uri="http://schemas.openxmlformats.org/presentationml/2006/ole">
            <mc:AlternateContent xmlns:mc="http://schemas.openxmlformats.org/markup-compatibility/2006">
              <mc:Choice xmlns:v="urn:schemas-microsoft-com:vml" Requires="v">
                <p:oleObj spid="_x0000_s12302" name="Equation" r:id="rId8" imgW="1422360" imgH="393480" progId="Equation.3">
                  <p:embed/>
                </p:oleObj>
              </mc:Choice>
              <mc:Fallback>
                <p:oleObj name="Equation" r:id="rId8" imgW="1422360" imgH="393480" progId="Equation.3">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24125" y="5576888"/>
                        <a:ext cx="4029075" cy="1120775"/>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TRẠNG THÁI CÂN BẰNG VÀ QUÁ TRÌNH CÂN BẰNG</a:t>
            </a:r>
          </a:p>
        </p:txBody>
      </p:sp>
      <p:sp>
        <p:nvSpPr>
          <p:cNvPr id="4" name="Rectangle 3"/>
          <p:cNvSpPr/>
          <p:nvPr/>
        </p:nvSpPr>
        <p:spPr>
          <a:xfrm>
            <a:off x="527050" y="406400"/>
            <a:ext cx="8077200" cy="4191000"/>
          </a:xfrm>
          <a:prstGeom prst="rect">
            <a:avLst/>
          </a:prstGeom>
          <a:noFill/>
          <a:ln>
            <a:noFill/>
          </a:ln>
        </p:spPr>
        <p:style>
          <a:lnRef idx="3">
            <a:schemeClr val="lt1"/>
          </a:lnRef>
          <a:fillRef idx="1">
            <a:schemeClr val="accent2"/>
          </a:fillRef>
          <a:effectRef idx="1">
            <a:schemeClr val="accent2"/>
          </a:effectRef>
          <a:fontRef idx="minor">
            <a:schemeClr val="lt1"/>
          </a:fontRef>
        </p:style>
        <p:txBody>
          <a:bodyPr anchor="ctr"/>
          <a:lstStyle/>
          <a:p>
            <a:pPr indent="463550" algn="just">
              <a:buFont typeface="Wingdings" pitchFamily="2" charset="2"/>
              <a:buChar char="Ø"/>
              <a:defRPr/>
            </a:pPr>
            <a:r>
              <a:rPr lang="en-US" sz="3200" b="1">
                <a:solidFill>
                  <a:srgbClr val="002060"/>
                </a:solidFill>
                <a:latin typeface="Times New Roman" pitchFamily="18" charset="0"/>
                <a:cs typeface="Times New Roman" pitchFamily="18" charset="0"/>
              </a:rPr>
              <a:t>Trong thực tế, </a:t>
            </a:r>
            <a:r>
              <a:rPr lang="en-US" sz="3200" b="1">
                <a:solidFill>
                  <a:srgbClr val="00B0F0"/>
                </a:solidFill>
                <a:latin typeface="Times New Roman" pitchFamily="18" charset="0"/>
                <a:cs typeface="Times New Roman" pitchFamily="18" charset="0"/>
              </a:rPr>
              <a:t>không có quá trình nào là hoàn toàn cân bằng </a:t>
            </a:r>
            <a:r>
              <a:rPr lang="en-US" sz="3200" b="1">
                <a:solidFill>
                  <a:srgbClr val="002060"/>
                </a:solidFill>
                <a:latin typeface="Times New Roman" pitchFamily="18" charset="0"/>
                <a:cs typeface="Times New Roman" pitchFamily="18" charset="0"/>
              </a:rPr>
              <a:t>vì trong quá trình biến đổi bao giờ trạng thái cân bằng trước cũng bị phá hủy.</a:t>
            </a:r>
          </a:p>
          <a:p>
            <a:pPr indent="463550" algn="just">
              <a:buFont typeface="Wingdings" pitchFamily="2" charset="2"/>
              <a:buChar char="Ø"/>
              <a:defRPr/>
            </a:pPr>
            <a:r>
              <a:rPr lang="en-US" sz="3200" b="1">
                <a:solidFill>
                  <a:srgbClr val="002060"/>
                </a:solidFill>
                <a:latin typeface="Times New Roman" pitchFamily="18" charset="0"/>
                <a:cs typeface="Times New Roman" pitchFamily="18" charset="0"/>
              </a:rPr>
              <a:t>Tuy vậy, nếu </a:t>
            </a:r>
            <a:r>
              <a:rPr lang="en-US" sz="3200" b="1">
                <a:solidFill>
                  <a:srgbClr val="00B0F0"/>
                </a:solidFill>
                <a:latin typeface="Times New Roman" pitchFamily="18" charset="0"/>
                <a:cs typeface="Times New Roman" pitchFamily="18" charset="0"/>
              </a:rPr>
              <a:t>quá trình diễn ra vô cùng chậm</a:t>
            </a:r>
            <a:r>
              <a:rPr lang="en-US" sz="3200" b="1">
                <a:solidFill>
                  <a:srgbClr val="002060"/>
                </a:solidFill>
                <a:latin typeface="Times New Roman" pitchFamily="18" charset="0"/>
                <a:cs typeface="Times New Roman" pitchFamily="18" charset="0"/>
              </a:rPr>
              <a:t> để hệ có đủ thời gian thiết lập một trạng thái cân bằng mới thì quá trình đó có thể coi là </a:t>
            </a:r>
            <a:r>
              <a:rPr lang="en-US" sz="3200" b="1">
                <a:solidFill>
                  <a:srgbClr val="00B0F0"/>
                </a:solidFill>
                <a:latin typeface="Times New Roman" pitchFamily="18" charset="0"/>
                <a:cs typeface="Times New Roman" pitchFamily="18" charset="0"/>
              </a:rPr>
              <a:t>gần cân bằng.</a:t>
            </a:r>
          </a:p>
        </p:txBody>
      </p:sp>
      <p:sp>
        <p:nvSpPr>
          <p:cNvPr id="5" name="Rectangle 4"/>
          <p:cNvSpPr/>
          <p:nvPr/>
        </p:nvSpPr>
        <p:spPr>
          <a:xfrm>
            <a:off x="563563" y="4610100"/>
            <a:ext cx="8077200" cy="2057400"/>
          </a:xfrm>
          <a:prstGeom prst="rect">
            <a:avLst/>
          </a:prstGeom>
          <a:noFill/>
          <a:ln>
            <a:noFill/>
          </a:ln>
        </p:spPr>
        <p:style>
          <a:lnRef idx="3">
            <a:schemeClr val="lt1"/>
          </a:lnRef>
          <a:fillRef idx="1">
            <a:schemeClr val="accent2"/>
          </a:fillRef>
          <a:effectRef idx="1">
            <a:schemeClr val="accent2"/>
          </a:effectRef>
          <a:fontRef idx="minor">
            <a:schemeClr val="lt1"/>
          </a:fontRef>
        </p:style>
        <p:txBody>
          <a:bodyPr anchor="ctr"/>
          <a:lstStyle/>
          <a:p>
            <a:pPr indent="463550" algn="just">
              <a:defRPr/>
            </a:pPr>
            <a:r>
              <a:rPr lang="en-US" sz="3200" b="1" u="sng">
                <a:solidFill>
                  <a:srgbClr val="FF0000"/>
                </a:solidFill>
                <a:latin typeface="Times New Roman" pitchFamily="18" charset="0"/>
                <a:cs typeface="Times New Roman" pitchFamily="18" charset="0"/>
              </a:rPr>
              <a:t>Ví dụ</a:t>
            </a:r>
            <a:r>
              <a:rPr lang="en-US" sz="3200" b="1">
                <a:solidFill>
                  <a:srgbClr val="FF0000"/>
                </a:solidFill>
                <a:latin typeface="Times New Roman" pitchFamily="18" charset="0"/>
                <a:cs typeface="Times New Roman" pitchFamily="18" charset="0"/>
              </a:rPr>
              <a:t>: </a:t>
            </a:r>
            <a:r>
              <a:rPr lang="en-US" sz="3200" b="1">
                <a:solidFill>
                  <a:srgbClr val="002060"/>
                </a:solidFill>
                <a:latin typeface="Times New Roman" pitchFamily="18" charset="0"/>
                <a:cs typeface="Times New Roman" pitchFamily="18" charset="0"/>
              </a:rPr>
              <a:t>nén khí trong xy lanh, nếu nén thật chậm ta có một quá trình cân bằng, ngược lại nếu nén nhanh ta có một quá trình không cân bằng.</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13318"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57200" y="533400"/>
            <a:ext cx="83820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de-DE" sz="3200" b="1">
                <a:solidFill>
                  <a:schemeClr val="bg1"/>
                </a:solidFill>
                <a:latin typeface="Times New Roman" pitchFamily="18" charset="0"/>
                <a:cs typeface="Times New Roman" pitchFamily="18" charset="0"/>
              </a:rPr>
              <a:t>Từ (8.16) suy ra được phương trình Maier:</a:t>
            </a:r>
            <a:endParaRPr lang="en-US" sz="3200" b="1">
              <a:solidFill>
                <a:schemeClr val="tx1"/>
              </a:solidFill>
              <a:latin typeface="Times New Roman" pitchFamily="18" charset="0"/>
              <a:cs typeface="Times New Roman" pitchFamily="18" charset="0"/>
            </a:endParaRPr>
          </a:p>
        </p:txBody>
      </p:sp>
      <p:grpSp>
        <p:nvGrpSpPr>
          <p:cNvPr id="13320" name="Group 4"/>
          <p:cNvGrpSpPr>
            <a:grpSpLocks/>
          </p:cNvGrpSpPr>
          <p:nvPr/>
        </p:nvGrpSpPr>
        <p:grpSpPr bwMode="auto">
          <a:xfrm>
            <a:off x="2971800" y="1517650"/>
            <a:ext cx="4849813" cy="838200"/>
            <a:chOff x="3643952" y="1597928"/>
            <a:chExt cx="4849678" cy="838200"/>
          </a:xfrm>
        </p:grpSpPr>
        <p:sp>
          <p:nvSpPr>
            <p:cNvPr id="6" name="Rectangle 5"/>
            <p:cNvSpPr/>
            <p:nvPr/>
          </p:nvSpPr>
          <p:spPr bwMode="auto">
            <a:xfrm>
              <a:off x="3643952" y="1597928"/>
              <a:ext cx="2819322" cy="838200"/>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3" name="Object 2"/>
            <p:cNvGraphicFramePr>
              <a:graphicFrameLocks/>
            </p:cNvGraphicFramePr>
            <p:nvPr/>
          </p:nvGraphicFramePr>
          <p:xfrm>
            <a:off x="3878767" y="1698979"/>
            <a:ext cx="4614863" cy="639762"/>
          </p:xfrm>
          <a:graphic>
            <a:graphicData uri="http://schemas.openxmlformats.org/presentationml/2006/ole">
              <mc:AlternateContent xmlns:mc="http://schemas.openxmlformats.org/markup-compatibility/2006">
                <mc:Choice xmlns:v="urn:schemas-microsoft-com:vml" Requires="v">
                  <p:oleObj spid="_x0000_s13326" name="Equation" r:id="rId4" imgW="1625400" imgH="228600" progId="Equation.3">
                    <p:embed/>
                  </p:oleObj>
                </mc:Choice>
                <mc:Fallback>
                  <p:oleObj name="Equation" r:id="rId4" imgW="1625400" imgH="228600"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767" y="1698979"/>
                          <a:ext cx="4614863" cy="639762"/>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8" name="Rectangle 7"/>
          <p:cNvSpPr/>
          <p:nvPr/>
        </p:nvSpPr>
        <p:spPr>
          <a:xfrm>
            <a:off x="457200" y="2789238"/>
            <a:ext cx="17526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de-DE" sz="3200" b="1">
                <a:solidFill>
                  <a:schemeClr val="bg1"/>
                </a:solidFill>
                <a:latin typeface="Times New Roman" pitchFamily="18" charset="0"/>
                <a:cs typeface="Times New Roman" pitchFamily="18" charset="0"/>
              </a:rPr>
              <a:t>Tỉ số:</a:t>
            </a:r>
            <a:endParaRPr lang="en-US" sz="3200" b="1">
              <a:solidFill>
                <a:schemeClr val="tx1"/>
              </a:solidFill>
              <a:latin typeface="Times New Roman" pitchFamily="18" charset="0"/>
              <a:cs typeface="Times New Roman" pitchFamily="18" charset="0"/>
            </a:endParaRPr>
          </a:p>
        </p:txBody>
      </p:sp>
      <p:graphicFrame>
        <p:nvGraphicFramePr>
          <p:cNvPr id="46091" name="Object 3"/>
          <p:cNvGraphicFramePr>
            <a:graphicFrameLocks/>
          </p:cNvGraphicFramePr>
          <p:nvPr/>
        </p:nvGraphicFramePr>
        <p:xfrm>
          <a:off x="3084513" y="2638425"/>
          <a:ext cx="3930650" cy="1209675"/>
        </p:xfrm>
        <a:graphic>
          <a:graphicData uri="http://schemas.openxmlformats.org/presentationml/2006/ole">
            <mc:AlternateContent xmlns:mc="http://schemas.openxmlformats.org/markup-compatibility/2006">
              <mc:Choice xmlns:v="urn:schemas-microsoft-com:vml" Requires="v">
                <p:oleObj spid="_x0000_s13327" name="Equation" r:id="rId6" imgW="1384200" imgH="431640" progId="Equation.3">
                  <p:embed/>
                </p:oleObj>
              </mc:Choice>
              <mc:Fallback>
                <p:oleObj name="Equation" r:id="rId6" imgW="1384200" imgH="431640"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4513" y="2638425"/>
                        <a:ext cx="3930650" cy="1209675"/>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13322" name="Group 11"/>
          <p:cNvGrpSpPr>
            <a:grpSpLocks/>
          </p:cNvGrpSpPr>
          <p:nvPr/>
        </p:nvGrpSpPr>
        <p:grpSpPr bwMode="auto">
          <a:xfrm>
            <a:off x="2871788" y="5105400"/>
            <a:ext cx="5241925" cy="1219200"/>
            <a:chOff x="2305336" y="4191000"/>
            <a:chExt cx="5241639" cy="1219200"/>
          </a:xfrm>
        </p:grpSpPr>
        <p:sp>
          <p:nvSpPr>
            <p:cNvPr id="11" name="Rectangle 10"/>
            <p:cNvSpPr/>
            <p:nvPr/>
          </p:nvSpPr>
          <p:spPr bwMode="auto">
            <a:xfrm>
              <a:off x="2305336" y="4191000"/>
              <a:ext cx="3200225" cy="1219200"/>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5" name="Object 4"/>
            <p:cNvGraphicFramePr>
              <a:graphicFrameLocks/>
            </p:cNvGraphicFramePr>
            <p:nvPr/>
          </p:nvGraphicFramePr>
          <p:xfrm>
            <a:off x="2427288" y="4243388"/>
            <a:ext cx="5119687" cy="1103312"/>
          </p:xfrm>
          <a:graphic>
            <a:graphicData uri="http://schemas.openxmlformats.org/presentationml/2006/ole">
              <mc:AlternateContent xmlns:mc="http://schemas.openxmlformats.org/markup-compatibility/2006">
                <mc:Choice xmlns:v="urn:schemas-microsoft-com:vml" Requires="v">
                  <p:oleObj spid="_x0000_s13328" name="Equation" r:id="rId8" imgW="1803240" imgH="393480" progId="Equation.3">
                    <p:embed/>
                  </p:oleObj>
                </mc:Choice>
                <mc:Fallback>
                  <p:oleObj name="Equation" r:id="rId8" imgW="1803240" imgH="393480" progId="Equation.3">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27288" y="4243388"/>
                          <a:ext cx="5119687" cy="1103312"/>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13" name="Rectangle 12"/>
          <p:cNvSpPr/>
          <p:nvPr/>
        </p:nvSpPr>
        <p:spPr>
          <a:xfrm>
            <a:off x="514350" y="4079875"/>
            <a:ext cx="72390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de-DE" sz="3200" b="1">
                <a:solidFill>
                  <a:schemeClr val="bg1"/>
                </a:solidFill>
                <a:latin typeface="Times New Roman" pitchFamily="18" charset="0"/>
                <a:cs typeface="Times New Roman" pitchFamily="18" charset="0"/>
              </a:rPr>
              <a:t>Vậy, hệ số Poisson:</a:t>
            </a:r>
            <a:endParaRPr lang="en-US" sz="3200" b="1">
              <a:solidFill>
                <a:schemeClr val="tx1"/>
              </a:solidFill>
              <a:latin typeface="Times New Roman" pitchFamily="18" charset="0"/>
              <a:cs typeface="Times New Roman" pitchFamily="18" charset="0"/>
            </a:endParaRPr>
          </a:p>
        </p:txBody>
      </p:sp>
    </p:spTree>
  </p:cSld>
  <p:clrMapOvr>
    <a:masterClrMapping/>
  </p:clrMapOvr>
  <p:transition>
    <p:wheel spokes="3"/>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51203"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00050" y="479425"/>
            <a:ext cx="8382000" cy="8382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6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8.3.2.3/  Quá trình đẳng nhiệt (T = const)</a:t>
            </a:r>
          </a:p>
        </p:txBody>
      </p:sp>
      <p:sp>
        <p:nvSpPr>
          <p:cNvPr id="5" name="Rectangle 4"/>
          <p:cNvSpPr/>
          <p:nvPr/>
        </p:nvSpPr>
        <p:spPr>
          <a:xfrm>
            <a:off x="381000" y="1449388"/>
            <a:ext cx="8382000" cy="3505200"/>
          </a:xfrm>
          <a:prstGeom prst="rect">
            <a:avLst/>
          </a:prstGeom>
          <a:solidFill>
            <a:srgbClr val="002060"/>
          </a:solidFill>
          <a:ln/>
        </p:spPr>
        <p:style>
          <a:lnRef idx="3">
            <a:schemeClr val="lt1"/>
          </a:lnRef>
          <a:fillRef idx="1">
            <a:schemeClr val="accent1"/>
          </a:fillRef>
          <a:effectRef idx="1">
            <a:schemeClr val="accent1"/>
          </a:effectRef>
          <a:fontRef idx="minor">
            <a:schemeClr val="lt1"/>
          </a:fontRef>
        </p:style>
        <p:txBody>
          <a:bodyPr anchor="ctr"/>
          <a:lstStyle/>
          <a:p>
            <a:pPr algn="ctr">
              <a:defRPr/>
            </a:pPr>
            <a:r>
              <a:rPr lang="pt-BR" sz="3200" b="1" u="sng">
                <a:solidFill>
                  <a:srgbClr val="FFFF00"/>
                </a:solidFill>
                <a:latin typeface="Times New Roman" pitchFamily="18" charset="0"/>
                <a:cs typeface="Times New Roman" pitchFamily="18" charset="0"/>
              </a:rPr>
              <a:t>Định nghĩa</a:t>
            </a:r>
          </a:p>
          <a:p>
            <a:pPr indent="463550" algn="just">
              <a:defRPr/>
            </a:pPr>
            <a:r>
              <a:rPr lang="pt-BR" sz="3200" b="1">
                <a:latin typeface="Times New Roman" pitchFamily="18" charset="0"/>
                <a:cs typeface="Times New Roman" pitchFamily="18" charset="0"/>
              </a:rPr>
              <a:t>Để cho một quá trình có thể là đẳng nhiệt thì nhiệt lượng từ bên ngoài cung cấp cho hệ cũng như là nhiệt lượng mà hệ nhả ra cho môi trường xung quanh phải diễn ra rất chậm sao cho hệ luôn luôn ở trạng thái cân bằng nhiệt trong suốt quá trình đó. </a:t>
            </a:r>
            <a:endParaRPr lang="en-US" sz="3200" b="1">
              <a:latin typeface="Times New Roman" pitchFamily="18" charset="0"/>
              <a:cs typeface="Times New Roman" pitchFamily="18" charset="0"/>
            </a:endParaRPr>
          </a:p>
        </p:txBody>
      </p:sp>
      <p:sp>
        <p:nvSpPr>
          <p:cNvPr id="6" name="Rectangle 5"/>
          <p:cNvSpPr/>
          <p:nvPr/>
        </p:nvSpPr>
        <p:spPr>
          <a:xfrm>
            <a:off x="374650" y="5097463"/>
            <a:ext cx="8382000" cy="1600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defRPr/>
            </a:pPr>
            <a:r>
              <a:rPr lang="pt-BR" sz="3200" b="1" u="sng">
                <a:solidFill>
                  <a:srgbClr val="FFFF00"/>
                </a:solidFill>
                <a:latin typeface="Times New Roman" pitchFamily="18" charset="0"/>
                <a:cs typeface="Times New Roman" pitchFamily="18" charset="0"/>
              </a:rPr>
              <a:t>Ví dụ</a:t>
            </a:r>
            <a:r>
              <a:rPr lang="pt-BR" sz="3200" b="1">
                <a:solidFill>
                  <a:srgbClr val="FFFF00"/>
                </a:solidFill>
                <a:latin typeface="Times New Roman" pitchFamily="18" charset="0"/>
                <a:cs typeface="Times New Roman" pitchFamily="18" charset="0"/>
              </a:rPr>
              <a:t>: </a:t>
            </a:r>
            <a:r>
              <a:rPr lang="pt-BR" sz="3200" b="1">
                <a:latin typeface="Times New Roman" pitchFamily="18" charset="0"/>
                <a:cs typeface="Times New Roman" pitchFamily="18" charset="0"/>
              </a:rPr>
              <a:t>Quá trình nén hoặc dãn rất chậm một khối khí trong trường hợp môi trường có nhiệt độ không đổi.</a:t>
            </a:r>
            <a:endParaRPr lang="en-US" sz="3200" b="1">
              <a:latin typeface="Times New Roman" pitchFamily="18" charset="0"/>
              <a:cs typeface="Times New Roman" pitchFamily="18" charset="0"/>
            </a:endParaRP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14342"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74638" y="304800"/>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200" b="1">
                <a:solidFill>
                  <a:srgbClr val="002060"/>
                </a:solidFill>
                <a:latin typeface="Times New Roman" pitchFamily="18" charset="0"/>
                <a:cs typeface="Times New Roman" pitchFamily="18" charset="0"/>
              </a:rPr>
              <a:t>Công hệ nhận được:</a:t>
            </a:r>
          </a:p>
        </p:txBody>
      </p:sp>
      <p:sp>
        <p:nvSpPr>
          <p:cNvPr id="5" name="Rectangle 4"/>
          <p:cNvSpPr/>
          <p:nvPr/>
        </p:nvSpPr>
        <p:spPr>
          <a:xfrm>
            <a:off x="228600" y="1038225"/>
            <a:ext cx="4267200" cy="9906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ctr">
              <a:buFont typeface="Wingdings" pitchFamily="2" charset="2"/>
              <a:buChar char="§"/>
              <a:defRPr/>
            </a:pPr>
            <a:r>
              <a:rPr lang="en-US" sz="3200" b="1">
                <a:solidFill>
                  <a:schemeClr val="bg1"/>
                </a:solidFill>
                <a:latin typeface="Times New Roman" pitchFamily="18" charset="0"/>
                <a:cs typeface="Times New Roman" pitchFamily="18" charset="0"/>
              </a:rPr>
              <a:t>Từ công thức (8.2):</a:t>
            </a:r>
          </a:p>
        </p:txBody>
      </p:sp>
      <p:graphicFrame>
        <p:nvGraphicFramePr>
          <p:cNvPr id="46091" name="Object 6"/>
          <p:cNvGraphicFramePr>
            <a:graphicFrameLocks/>
          </p:cNvGraphicFramePr>
          <p:nvPr/>
        </p:nvGraphicFramePr>
        <p:xfrm>
          <a:off x="4800600" y="896938"/>
          <a:ext cx="2590800" cy="1436687"/>
        </p:xfrm>
        <a:graphic>
          <a:graphicData uri="http://schemas.openxmlformats.org/presentationml/2006/ole">
            <mc:AlternateContent xmlns:mc="http://schemas.openxmlformats.org/markup-compatibility/2006">
              <mc:Choice xmlns:v="urn:schemas-microsoft-com:vml" Requires="v">
                <p:oleObj spid="_x0000_s14351" name="Equation" r:id="rId4" imgW="799920" imgH="495000" progId="Equation.3">
                  <p:embed/>
                </p:oleObj>
              </mc:Choice>
              <mc:Fallback>
                <p:oleObj name="Equation" r:id="rId4" imgW="799920" imgH="49500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896938"/>
                        <a:ext cx="2590800" cy="1436687"/>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Rectangle 6"/>
          <p:cNvSpPr/>
          <p:nvPr/>
        </p:nvSpPr>
        <p:spPr>
          <a:xfrm>
            <a:off x="2438400" y="2122488"/>
            <a:ext cx="55626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defRPr/>
            </a:pPr>
            <a:r>
              <a:rPr lang="en-US" sz="3200" b="1">
                <a:solidFill>
                  <a:schemeClr val="tx1"/>
                </a:solidFill>
                <a:latin typeface="Times New Roman" pitchFamily="18" charset="0"/>
                <a:cs typeface="Times New Roman" pitchFamily="18" charset="0"/>
              </a:rPr>
              <a:t>pV = p</a:t>
            </a:r>
            <a:r>
              <a:rPr lang="en-US" sz="3200" b="1" baseline="-25000">
                <a:solidFill>
                  <a:schemeClr val="tx1"/>
                </a:solidFill>
                <a:latin typeface="Times New Roman" pitchFamily="18" charset="0"/>
                <a:cs typeface="Times New Roman" pitchFamily="18" charset="0"/>
              </a:rPr>
              <a:t>1</a:t>
            </a:r>
            <a:r>
              <a:rPr lang="en-US" sz="3200" b="1">
                <a:solidFill>
                  <a:schemeClr val="tx1"/>
                </a:solidFill>
                <a:latin typeface="Times New Roman" pitchFamily="18" charset="0"/>
                <a:cs typeface="Times New Roman" pitchFamily="18" charset="0"/>
              </a:rPr>
              <a:t>V</a:t>
            </a:r>
            <a:r>
              <a:rPr lang="en-US" sz="3200" b="1" baseline="-25000">
                <a:solidFill>
                  <a:schemeClr val="tx1"/>
                </a:solidFill>
                <a:latin typeface="Times New Roman" pitchFamily="18" charset="0"/>
                <a:cs typeface="Times New Roman" pitchFamily="18" charset="0"/>
              </a:rPr>
              <a:t>1</a:t>
            </a:r>
            <a:r>
              <a:rPr lang="en-US" sz="3200" b="1">
                <a:solidFill>
                  <a:schemeClr val="tx1"/>
                </a:solidFill>
                <a:latin typeface="Times New Roman" pitchFamily="18" charset="0"/>
                <a:cs typeface="Times New Roman" pitchFamily="18" charset="0"/>
              </a:rPr>
              <a:t> = p</a:t>
            </a:r>
            <a:r>
              <a:rPr lang="en-US" sz="3200" b="1" baseline="-25000">
                <a:solidFill>
                  <a:schemeClr val="tx1"/>
                </a:solidFill>
                <a:latin typeface="Times New Roman" pitchFamily="18" charset="0"/>
                <a:cs typeface="Times New Roman" pitchFamily="18" charset="0"/>
              </a:rPr>
              <a:t>2</a:t>
            </a:r>
            <a:r>
              <a:rPr lang="en-US" sz="3200" b="1">
                <a:solidFill>
                  <a:schemeClr val="tx1"/>
                </a:solidFill>
                <a:latin typeface="Times New Roman" pitchFamily="18" charset="0"/>
                <a:cs typeface="Times New Roman" pitchFamily="18" charset="0"/>
              </a:rPr>
              <a:t>V</a:t>
            </a:r>
            <a:r>
              <a:rPr lang="en-US" sz="3200" b="1" baseline="-25000">
                <a:solidFill>
                  <a:schemeClr val="tx1"/>
                </a:solidFill>
                <a:latin typeface="Times New Roman" pitchFamily="18" charset="0"/>
                <a:cs typeface="Times New Roman" pitchFamily="18" charset="0"/>
              </a:rPr>
              <a:t>2 </a:t>
            </a:r>
            <a:r>
              <a:rPr lang="en-US" sz="3200" b="1">
                <a:solidFill>
                  <a:schemeClr val="tx1"/>
                </a:solidFill>
                <a:latin typeface="Times New Roman" pitchFamily="18" charset="0"/>
                <a:cs typeface="Times New Roman" pitchFamily="18" charset="0"/>
              </a:rPr>
              <a:t>= const</a:t>
            </a:r>
          </a:p>
        </p:txBody>
      </p:sp>
      <p:sp>
        <p:nvSpPr>
          <p:cNvPr id="8" name="Rectangle 7"/>
          <p:cNvSpPr/>
          <p:nvPr/>
        </p:nvSpPr>
        <p:spPr>
          <a:xfrm>
            <a:off x="346075" y="4554538"/>
            <a:ext cx="8797925" cy="6858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buFont typeface="Wingdings" pitchFamily="2" charset="2"/>
              <a:buChar char="§"/>
              <a:defRPr/>
            </a:pPr>
            <a:r>
              <a:rPr lang="en-US" sz="3200" b="1">
                <a:latin typeface="Times New Roman" pitchFamily="18" charset="0"/>
                <a:cs typeface="Times New Roman" pitchFamily="18" charset="0"/>
              </a:rPr>
              <a:t>Công mà hệ nhận trong quá trình đẳng nhiệt:</a:t>
            </a:r>
          </a:p>
        </p:txBody>
      </p:sp>
      <p:grpSp>
        <p:nvGrpSpPr>
          <p:cNvPr id="14347" name="Group 10"/>
          <p:cNvGrpSpPr>
            <a:grpSpLocks/>
          </p:cNvGrpSpPr>
          <p:nvPr/>
        </p:nvGrpSpPr>
        <p:grpSpPr bwMode="auto">
          <a:xfrm>
            <a:off x="2668588" y="5287963"/>
            <a:ext cx="5318125" cy="1425575"/>
            <a:chOff x="1821968" y="4851776"/>
            <a:chExt cx="5318064" cy="1424627"/>
          </a:xfrm>
        </p:grpSpPr>
        <p:sp>
          <p:nvSpPr>
            <p:cNvPr id="10" name="Rectangle 9"/>
            <p:cNvSpPr/>
            <p:nvPr/>
          </p:nvSpPr>
          <p:spPr bwMode="auto">
            <a:xfrm>
              <a:off x="1821968" y="4851776"/>
              <a:ext cx="3694070" cy="1383379"/>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3" name="Object 3"/>
            <p:cNvGraphicFramePr>
              <a:graphicFrameLocks/>
            </p:cNvGraphicFramePr>
            <p:nvPr/>
          </p:nvGraphicFramePr>
          <p:xfrm>
            <a:off x="1882232" y="4914328"/>
            <a:ext cx="5257800" cy="1362075"/>
          </p:xfrm>
          <a:graphic>
            <a:graphicData uri="http://schemas.openxmlformats.org/presentationml/2006/ole">
              <mc:AlternateContent xmlns:mc="http://schemas.openxmlformats.org/markup-compatibility/2006">
                <mc:Choice xmlns:v="urn:schemas-microsoft-com:vml" Requires="v">
                  <p:oleObj spid="_x0000_s14352" name="Equation" r:id="rId6" imgW="1752480" imgH="431640" progId="Equation.3">
                    <p:embed/>
                  </p:oleObj>
                </mc:Choice>
                <mc:Fallback>
                  <p:oleObj name="Equation" r:id="rId6" imgW="1752480" imgH="431640"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2232" y="4914328"/>
                          <a:ext cx="5257800" cy="1362075"/>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aphicFrame>
        <p:nvGraphicFramePr>
          <p:cNvPr id="6" name="Object 4"/>
          <p:cNvGraphicFramePr>
            <a:graphicFrameLocks/>
          </p:cNvGraphicFramePr>
          <p:nvPr/>
        </p:nvGraphicFramePr>
        <p:xfrm>
          <a:off x="785813" y="3300413"/>
          <a:ext cx="7881937" cy="1485900"/>
        </p:xfrm>
        <a:graphic>
          <a:graphicData uri="http://schemas.openxmlformats.org/presentationml/2006/ole">
            <mc:AlternateContent xmlns:mc="http://schemas.openxmlformats.org/markup-compatibility/2006">
              <mc:Choice xmlns:v="urn:schemas-microsoft-com:vml" Requires="v">
                <p:oleObj spid="_x0000_s14353" name="Equation" r:id="rId8" imgW="2514600" imgH="495000" progId="Equation.3">
                  <p:embed/>
                </p:oleObj>
              </mc:Choice>
              <mc:Fallback>
                <p:oleObj name="Equation" r:id="rId8" imgW="2514600" imgH="495000" progId="Equation.3">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5813" y="3300413"/>
                        <a:ext cx="7881937" cy="148590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 name="Notched Right Arrow 12"/>
          <p:cNvSpPr/>
          <p:nvPr/>
        </p:nvSpPr>
        <p:spPr>
          <a:xfrm>
            <a:off x="762000" y="2370138"/>
            <a:ext cx="685800" cy="457200"/>
          </a:xfrm>
          <a:prstGeom prst="notched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4" name="Rectangle 13"/>
          <p:cNvSpPr/>
          <p:nvPr/>
        </p:nvSpPr>
        <p:spPr>
          <a:xfrm>
            <a:off x="381000" y="2971800"/>
            <a:ext cx="1447800" cy="6858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buFont typeface="Wingdings" pitchFamily="2" charset="2"/>
              <a:buChar char="§"/>
              <a:defRPr/>
            </a:pPr>
            <a:r>
              <a:rPr lang="en-US" sz="3200" b="1">
                <a:latin typeface="Times New Roman" pitchFamily="18" charset="0"/>
                <a:cs typeface="Times New Roman" pitchFamily="18" charset="0"/>
              </a:rPr>
              <a:t>Nên</a:t>
            </a:r>
          </a:p>
        </p:txBody>
      </p:sp>
    </p:spTree>
  </p:cSld>
  <p:clrMapOvr>
    <a:masterClrMapping/>
  </p:clrMapOvr>
  <p:transition>
    <p:pull dir="l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15364"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800" y="617538"/>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200" b="1">
                <a:solidFill>
                  <a:srgbClr val="002060"/>
                </a:solidFill>
                <a:latin typeface="Times New Roman" pitchFamily="18" charset="0"/>
                <a:cs typeface="Times New Roman" pitchFamily="18" charset="0"/>
              </a:rPr>
              <a:t>Độ biến thiên nội năng</a:t>
            </a:r>
          </a:p>
        </p:txBody>
      </p:sp>
      <p:sp>
        <p:nvSpPr>
          <p:cNvPr id="5" name="Rectangle 4"/>
          <p:cNvSpPr/>
          <p:nvPr/>
        </p:nvSpPr>
        <p:spPr>
          <a:xfrm>
            <a:off x="228600" y="1436688"/>
            <a:ext cx="86106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buFont typeface="Wingdings" pitchFamily="2" charset="2"/>
              <a:buChar char="§"/>
              <a:defRPr/>
            </a:pPr>
            <a:r>
              <a:rPr lang="en-US" sz="3200" b="1">
                <a:solidFill>
                  <a:schemeClr val="bg1"/>
                </a:solidFill>
                <a:latin typeface="Times New Roman" pitchFamily="18" charset="0"/>
                <a:cs typeface="Times New Roman" pitchFamily="18" charset="0"/>
              </a:rPr>
              <a:t>Từ công thức (7.11), độ biến thiên nội năng:</a:t>
            </a:r>
          </a:p>
        </p:txBody>
      </p:sp>
      <p:graphicFrame>
        <p:nvGraphicFramePr>
          <p:cNvPr id="46091" name="Object 6"/>
          <p:cNvGraphicFramePr>
            <a:graphicFrameLocks/>
          </p:cNvGraphicFramePr>
          <p:nvPr/>
        </p:nvGraphicFramePr>
        <p:xfrm>
          <a:off x="3211513" y="2390775"/>
          <a:ext cx="3189287" cy="1190625"/>
        </p:xfrm>
        <a:graphic>
          <a:graphicData uri="http://schemas.openxmlformats.org/presentationml/2006/ole">
            <mc:AlternateContent xmlns:mc="http://schemas.openxmlformats.org/markup-compatibility/2006">
              <mc:Choice xmlns:v="urn:schemas-microsoft-com:vml" Requires="v">
                <p:oleObj spid="_x0000_s15371" name="Equation" r:id="rId4" imgW="1028520" imgH="419040" progId="Equation.3">
                  <p:embed/>
                </p:oleObj>
              </mc:Choice>
              <mc:Fallback>
                <p:oleObj name="Equation" r:id="rId4" imgW="1028520" imgH="41904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1513" y="2390775"/>
                        <a:ext cx="3189287" cy="1190625"/>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 name="Rectangle 8"/>
          <p:cNvSpPr/>
          <p:nvPr/>
        </p:nvSpPr>
        <p:spPr>
          <a:xfrm>
            <a:off x="269875" y="3868738"/>
            <a:ext cx="86106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buFont typeface="Wingdings" pitchFamily="2" charset="2"/>
              <a:buChar char="§"/>
              <a:defRPr/>
            </a:pPr>
            <a:r>
              <a:rPr lang="de-DE" sz="3200" b="1">
                <a:latin typeface="Times New Roman" pitchFamily="18" charset="0"/>
                <a:cs typeface="Times New Roman" pitchFamily="18" charset="0"/>
              </a:rPr>
              <a:t>Do T = const nên ∆T = 0.</a:t>
            </a:r>
            <a:endParaRPr lang="en-US" sz="3200" b="1">
              <a:latin typeface="Times New Roman" pitchFamily="18" charset="0"/>
              <a:cs typeface="Times New Roman" pitchFamily="18" charset="0"/>
            </a:endParaRPr>
          </a:p>
        </p:txBody>
      </p:sp>
      <p:sp>
        <p:nvSpPr>
          <p:cNvPr id="10" name="Rectangle 9"/>
          <p:cNvSpPr/>
          <p:nvPr/>
        </p:nvSpPr>
        <p:spPr>
          <a:xfrm>
            <a:off x="304800" y="5035550"/>
            <a:ext cx="35052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buFont typeface="Wingdings" pitchFamily="2" charset="2"/>
              <a:buChar char="§"/>
              <a:defRPr/>
            </a:pPr>
            <a:r>
              <a:rPr lang="de-DE" sz="3200" b="1">
                <a:latin typeface="Times New Roman" pitchFamily="18" charset="0"/>
                <a:cs typeface="Times New Roman" pitchFamily="18" charset="0"/>
              </a:rPr>
              <a:t>Vậy:</a:t>
            </a:r>
            <a:endParaRPr lang="en-US" sz="3200" b="1">
              <a:latin typeface="Times New Roman" pitchFamily="18" charset="0"/>
              <a:cs typeface="Times New Roman" pitchFamily="18" charset="0"/>
            </a:endParaRPr>
          </a:p>
        </p:txBody>
      </p:sp>
      <p:sp>
        <p:nvSpPr>
          <p:cNvPr id="11" name="Rectangle 10"/>
          <p:cNvSpPr/>
          <p:nvPr/>
        </p:nvSpPr>
        <p:spPr>
          <a:xfrm>
            <a:off x="3505200" y="5029200"/>
            <a:ext cx="2438400" cy="762000"/>
          </a:xfrm>
          <a:prstGeom prst="rect">
            <a:avLst/>
          </a:prstGeom>
          <a:ln/>
        </p:spPr>
        <p:style>
          <a:lnRef idx="2">
            <a:schemeClr val="accent4"/>
          </a:lnRef>
          <a:fillRef idx="1">
            <a:schemeClr val="lt1"/>
          </a:fillRef>
          <a:effectRef idx="0">
            <a:schemeClr val="accent4"/>
          </a:effectRef>
          <a:fontRef idx="minor">
            <a:schemeClr val="dk1"/>
          </a:fontRef>
        </p:style>
        <p:txBody>
          <a:bodyPr anchor="ctr"/>
          <a:lstStyle/>
          <a:p>
            <a:pPr indent="463550" algn="just">
              <a:defRPr/>
            </a:pPr>
            <a:r>
              <a:rPr lang="de-DE" sz="3600" b="1">
                <a:solidFill>
                  <a:schemeClr val="tx1"/>
                </a:solidFill>
                <a:latin typeface="Times New Roman" pitchFamily="18" charset="0"/>
                <a:cs typeface="Times New Roman" pitchFamily="18" charset="0"/>
              </a:rPr>
              <a:t>∆U = 0</a:t>
            </a:r>
            <a:endParaRPr lang="en-US" sz="3600" b="1">
              <a:solidFill>
                <a:schemeClr val="tx1"/>
              </a:solidFill>
              <a:latin typeface="Times New Roman" pitchFamily="18" charset="0"/>
              <a:cs typeface="Times New Roman" pitchFamily="18" charset="0"/>
            </a:endParaRPr>
          </a:p>
        </p:txBody>
      </p:sp>
      <p:sp>
        <p:nvSpPr>
          <p:cNvPr id="12" name="Rectangle 11"/>
          <p:cNvSpPr/>
          <p:nvPr/>
        </p:nvSpPr>
        <p:spPr>
          <a:xfrm>
            <a:off x="6400800" y="5014913"/>
            <a:ext cx="24384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defRPr/>
            </a:pPr>
            <a:r>
              <a:rPr lang="en-US" sz="3200" b="1">
                <a:solidFill>
                  <a:schemeClr val="bg1"/>
                </a:solidFill>
                <a:latin typeface="Times New Roman" pitchFamily="18" charset="0"/>
                <a:cs typeface="Times New Roman" pitchFamily="18" charset="0"/>
              </a:rPr>
              <a:t>(8.20)</a:t>
            </a:r>
          </a:p>
        </p:txBody>
      </p:sp>
    </p:spTree>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16388"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800" y="762000"/>
            <a:ext cx="8610600" cy="62865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600" b="1">
                <a:solidFill>
                  <a:srgbClr val="002060"/>
                </a:solidFill>
                <a:latin typeface="Times New Roman" pitchFamily="18" charset="0"/>
                <a:cs typeface="Times New Roman" pitchFamily="18" charset="0"/>
              </a:rPr>
              <a:t>Nhiệt lượng hệ nhận được</a:t>
            </a:r>
          </a:p>
        </p:txBody>
      </p:sp>
      <p:sp>
        <p:nvSpPr>
          <p:cNvPr id="5" name="Rectangle 4"/>
          <p:cNvSpPr/>
          <p:nvPr/>
        </p:nvSpPr>
        <p:spPr>
          <a:xfrm>
            <a:off x="381000" y="1905000"/>
            <a:ext cx="8382000"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600" b="1">
                <a:solidFill>
                  <a:schemeClr val="bg1"/>
                </a:solidFill>
                <a:latin typeface="Times New Roman" pitchFamily="18" charset="0"/>
                <a:cs typeface="Times New Roman" pitchFamily="18" charset="0"/>
              </a:rPr>
              <a:t>Theo nguyên lý thứ nhất, ta có:</a:t>
            </a:r>
            <a:r>
              <a:rPr lang="en-US" sz="3600" b="1">
                <a:solidFill>
                  <a:srgbClr val="FF6600"/>
                </a:solidFill>
                <a:latin typeface="Times New Roman" pitchFamily="18" charset="0"/>
                <a:cs typeface="Times New Roman" pitchFamily="18" charset="0"/>
              </a:rPr>
              <a:t> </a:t>
            </a:r>
            <a:endParaRPr lang="en-US" sz="3600" b="1">
              <a:solidFill>
                <a:schemeClr val="tx1"/>
              </a:solidFill>
              <a:latin typeface="Times New Roman" pitchFamily="18" charset="0"/>
              <a:cs typeface="Times New Roman" pitchFamily="18" charset="0"/>
            </a:endParaRPr>
          </a:p>
        </p:txBody>
      </p:sp>
      <p:sp>
        <p:nvSpPr>
          <p:cNvPr id="6" name="Rectangle 5"/>
          <p:cNvSpPr/>
          <p:nvPr/>
        </p:nvSpPr>
        <p:spPr>
          <a:xfrm>
            <a:off x="2667000" y="2971800"/>
            <a:ext cx="3276600" cy="76200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anchor="ctr"/>
          <a:lstStyle/>
          <a:p>
            <a:pPr>
              <a:defRPr/>
            </a:pPr>
            <a:r>
              <a:rPr lang="de-DE" sz="3600" b="1">
                <a:latin typeface="Times New Roman" pitchFamily="18" charset="0"/>
                <a:cs typeface="Times New Roman" pitchFamily="18" charset="0"/>
              </a:rPr>
              <a:t>Q = U – A = </a:t>
            </a:r>
            <a:r>
              <a:rPr lang="en-US" sz="3600" b="1">
                <a:latin typeface="Times New Roman" pitchFamily="18" charset="0"/>
                <a:cs typeface="Times New Roman" pitchFamily="18" charset="0"/>
                <a:sym typeface="Symbol"/>
              </a:rPr>
              <a:t></a:t>
            </a:r>
            <a:r>
              <a:rPr lang="de-DE" sz="3600" b="1">
                <a:latin typeface="Times New Roman" pitchFamily="18" charset="0"/>
                <a:cs typeface="Times New Roman" pitchFamily="18" charset="0"/>
              </a:rPr>
              <a:t> A</a:t>
            </a:r>
            <a:endParaRPr lang="en-US" sz="3600" b="1">
              <a:latin typeface="Times New Roman" pitchFamily="18" charset="0"/>
              <a:cs typeface="Times New Roman" pitchFamily="18" charset="0"/>
            </a:endParaRPr>
          </a:p>
        </p:txBody>
      </p:sp>
      <p:grpSp>
        <p:nvGrpSpPr>
          <p:cNvPr id="16392" name="Group 10"/>
          <p:cNvGrpSpPr>
            <a:grpSpLocks/>
          </p:cNvGrpSpPr>
          <p:nvPr/>
        </p:nvGrpSpPr>
        <p:grpSpPr bwMode="auto">
          <a:xfrm>
            <a:off x="2520950" y="4267200"/>
            <a:ext cx="5146675" cy="1423988"/>
            <a:chOff x="1821968" y="4851776"/>
            <a:chExt cx="5146675" cy="1423988"/>
          </a:xfrm>
        </p:grpSpPr>
        <p:sp>
          <p:nvSpPr>
            <p:cNvPr id="8" name="Rectangle 7"/>
            <p:cNvSpPr/>
            <p:nvPr/>
          </p:nvSpPr>
          <p:spPr bwMode="auto">
            <a:xfrm>
              <a:off x="1821968" y="4851776"/>
              <a:ext cx="3694113" cy="1382713"/>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46091" name="Object 2"/>
            <p:cNvGraphicFramePr>
              <a:graphicFrameLocks/>
            </p:cNvGraphicFramePr>
            <p:nvPr/>
          </p:nvGraphicFramePr>
          <p:xfrm>
            <a:off x="2053743" y="4913689"/>
            <a:ext cx="4914900" cy="1362075"/>
          </p:xfrm>
          <a:graphic>
            <a:graphicData uri="http://schemas.openxmlformats.org/presentationml/2006/ole">
              <mc:AlternateContent xmlns:mc="http://schemas.openxmlformats.org/markup-compatibility/2006">
                <mc:Choice xmlns:v="urn:schemas-microsoft-com:vml" Requires="v">
                  <p:oleObj spid="_x0000_s16394" name="Equation" r:id="rId4" imgW="1638000" imgH="431640" progId="Equation.3">
                    <p:embed/>
                  </p:oleObj>
                </mc:Choice>
                <mc:Fallback>
                  <p:oleObj name="Equation" r:id="rId4" imgW="1638000" imgH="431640"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3743" y="4913689"/>
                          <a:ext cx="4914900" cy="1362075"/>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Tree>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sp>
        <p:nvSpPr>
          <p:cNvPr id="4" name="Rectangle 3"/>
          <p:cNvSpPr/>
          <p:nvPr/>
        </p:nvSpPr>
        <p:spPr>
          <a:xfrm>
            <a:off x="1295400" y="479425"/>
            <a:ext cx="6705600" cy="8382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6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8.3.2.4/  Quá trình đoạn nhiệt</a:t>
            </a:r>
          </a:p>
        </p:txBody>
      </p:sp>
      <p:pic>
        <p:nvPicPr>
          <p:cNvPr id="52228"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81000" y="1573213"/>
            <a:ext cx="8382000" cy="3505200"/>
          </a:xfrm>
          <a:prstGeom prst="rect">
            <a:avLst/>
          </a:prstGeom>
          <a:solidFill>
            <a:srgbClr val="002060"/>
          </a:solidFill>
          <a:ln/>
        </p:spPr>
        <p:style>
          <a:lnRef idx="3">
            <a:schemeClr val="lt1"/>
          </a:lnRef>
          <a:fillRef idx="1">
            <a:schemeClr val="accent1"/>
          </a:fillRef>
          <a:effectRef idx="1">
            <a:schemeClr val="accent1"/>
          </a:effectRef>
          <a:fontRef idx="minor">
            <a:schemeClr val="lt1"/>
          </a:fontRef>
        </p:style>
        <p:txBody>
          <a:bodyPr anchor="ctr"/>
          <a:lstStyle/>
          <a:p>
            <a:pPr algn="ctr">
              <a:defRPr/>
            </a:pPr>
            <a:r>
              <a:rPr lang="pt-BR" sz="3200" b="1" u="sng">
                <a:solidFill>
                  <a:srgbClr val="FFFF00"/>
                </a:solidFill>
                <a:latin typeface="Times New Roman" pitchFamily="18" charset="0"/>
                <a:cs typeface="Times New Roman" pitchFamily="18" charset="0"/>
              </a:rPr>
              <a:t>Định nghĩa</a:t>
            </a:r>
          </a:p>
          <a:p>
            <a:pPr indent="463550" algn="just">
              <a:defRPr/>
            </a:pPr>
            <a:r>
              <a:rPr lang="de-DE" sz="3200" b="1">
                <a:latin typeface="Times New Roman" pitchFamily="18" charset="0"/>
                <a:cs typeface="Times New Roman" pitchFamily="18" charset="0"/>
              </a:rPr>
              <a:t>Quá trình đoạn nhiệt là một quá trình mà trong đó không có sự truyền nhiệt vào trong cũng như mất nhiệt ra khỏi hệ nhiệt động đang xét. Nói cách khác, quá trình đoạn nhiệt là một quá trình hoàn toàn cách nhiệt (Q = 0).</a:t>
            </a:r>
            <a:r>
              <a:rPr lang="pt-BR" sz="3200" b="1">
                <a:latin typeface="Times New Roman" pitchFamily="18" charset="0"/>
                <a:cs typeface="Times New Roman" pitchFamily="18" charset="0"/>
              </a:rPr>
              <a:t> </a:t>
            </a:r>
            <a:endParaRPr lang="en-US" sz="3200" b="1">
              <a:latin typeface="Times New Roman" pitchFamily="18" charset="0"/>
              <a:cs typeface="Times New Roman" pitchFamily="18" charset="0"/>
            </a:endParaRPr>
          </a:p>
        </p:txBody>
      </p:sp>
      <p:sp>
        <p:nvSpPr>
          <p:cNvPr id="7" name="Rectangle 6"/>
          <p:cNvSpPr/>
          <p:nvPr/>
        </p:nvSpPr>
        <p:spPr>
          <a:xfrm>
            <a:off x="374650" y="5097463"/>
            <a:ext cx="8382000" cy="1600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defRPr/>
            </a:pPr>
            <a:r>
              <a:rPr lang="pt-BR" sz="3200" b="1" u="sng">
                <a:solidFill>
                  <a:srgbClr val="FFFF00"/>
                </a:solidFill>
                <a:latin typeface="Times New Roman" pitchFamily="18" charset="0"/>
                <a:cs typeface="Times New Roman" pitchFamily="18" charset="0"/>
              </a:rPr>
              <a:t>Ví dụ</a:t>
            </a:r>
            <a:r>
              <a:rPr lang="pt-BR" sz="3200" b="1">
                <a:solidFill>
                  <a:srgbClr val="FFFF00"/>
                </a:solidFill>
                <a:latin typeface="Times New Roman" pitchFamily="18" charset="0"/>
                <a:cs typeface="Times New Roman" pitchFamily="18" charset="0"/>
              </a:rPr>
              <a:t>: </a:t>
            </a:r>
            <a:r>
              <a:rPr lang="de-DE" sz="3200" b="1">
                <a:latin typeface="Times New Roman" pitchFamily="18" charset="0"/>
                <a:cs typeface="Times New Roman" pitchFamily="18" charset="0"/>
              </a:rPr>
              <a:t>quá trình nén hoặc dãn khí trong một bình có vỏ cách nhiệt tốt.</a:t>
            </a:r>
            <a:endParaRPr lang="en-US" sz="3200" b="1">
              <a:latin typeface="Times New Roman" pitchFamily="18" charset="0"/>
              <a:cs typeface="Times New Roman" pitchFamily="18" charset="0"/>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17414"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57200" y="492125"/>
            <a:ext cx="8382000"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rgbClr val="002060"/>
                </a:solidFill>
                <a:latin typeface="Times New Roman" pitchFamily="18" charset="0"/>
                <a:cs typeface="Times New Roman" pitchFamily="18" charset="0"/>
              </a:rPr>
              <a:t>Theo nguyên lý thứ nhất, ta có: </a:t>
            </a:r>
          </a:p>
        </p:txBody>
      </p:sp>
      <p:sp>
        <p:nvSpPr>
          <p:cNvPr id="5" name="Rectangle 4"/>
          <p:cNvSpPr/>
          <p:nvPr/>
        </p:nvSpPr>
        <p:spPr>
          <a:xfrm>
            <a:off x="2998788" y="1096963"/>
            <a:ext cx="2819400" cy="60960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anchor="ctr"/>
          <a:lstStyle/>
          <a:p>
            <a:pPr>
              <a:defRPr/>
            </a:pPr>
            <a:r>
              <a:rPr lang="de-DE" sz="3200" b="1">
                <a:latin typeface="Times New Roman" pitchFamily="18" charset="0"/>
                <a:cs typeface="Times New Roman" pitchFamily="18" charset="0"/>
              </a:rPr>
              <a:t>dU = </a:t>
            </a:r>
            <a:r>
              <a:rPr lang="el-GR" sz="3200" b="1">
                <a:latin typeface="Times New Roman" pitchFamily="18" charset="0"/>
                <a:cs typeface="Times New Roman" pitchFamily="18" charset="0"/>
              </a:rPr>
              <a:t>δ</a:t>
            </a:r>
            <a:r>
              <a:rPr lang="de-DE" sz="3200" b="1">
                <a:latin typeface="Times New Roman" pitchFamily="18" charset="0"/>
                <a:cs typeface="Times New Roman" pitchFamily="18" charset="0"/>
              </a:rPr>
              <a:t>A + </a:t>
            </a:r>
            <a:r>
              <a:rPr lang="el-GR" sz="3200" b="1">
                <a:latin typeface="Times New Roman" pitchFamily="18" charset="0"/>
                <a:cs typeface="Times New Roman" pitchFamily="18" charset="0"/>
              </a:rPr>
              <a:t>δ</a:t>
            </a:r>
            <a:r>
              <a:rPr lang="en-US" sz="3200" b="1">
                <a:latin typeface="Times New Roman" pitchFamily="18" charset="0"/>
                <a:cs typeface="Times New Roman" pitchFamily="18" charset="0"/>
              </a:rPr>
              <a:t>Q</a:t>
            </a:r>
            <a:endParaRPr lang="en-US" sz="3200" b="1">
              <a:latin typeface="Times New Roman" pitchFamily="18" charset="0"/>
              <a:cs typeface="Times New Roman" pitchFamily="18" charset="0"/>
            </a:endParaRPr>
          </a:p>
        </p:txBody>
      </p:sp>
      <p:sp>
        <p:nvSpPr>
          <p:cNvPr id="6" name="Rectangle 5"/>
          <p:cNvSpPr/>
          <p:nvPr/>
        </p:nvSpPr>
        <p:spPr>
          <a:xfrm>
            <a:off x="438150" y="1714500"/>
            <a:ext cx="1371600"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rgbClr val="002060"/>
                </a:solidFill>
                <a:latin typeface="Times New Roman" pitchFamily="18" charset="0"/>
                <a:cs typeface="Times New Roman" pitchFamily="18" charset="0"/>
              </a:rPr>
              <a:t>Vì: </a:t>
            </a:r>
            <a:endParaRPr lang="en-US" sz="3200" b="1">
              <a:solidFill>
                <a:srgbClr val="002060"/>
              </a:solidFill>
              <a:latin typeface="Times New Roman" pitchFamily="18" charset="0"/>
              <a:cs typeface="Times New Roman" pitchFamily="18" charset="0"/>
            </a:endParaRPr>
          </a:p>
        </p:txBody>
      </p:sp>
      <p:sp>
        <p:nvSpPr>
          <p:cNvPr id="7" name="Rectangle 6"/>
          <p:cNvSpPr/>
          <p:nvPr/>
        </p:nvSpPr>
        <p:spPr>
          <a:xfrm>
            <a:off x="2514600" y="1727200"/>
            <a:ext cx="5791200" cy="60960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anchor="ctr"/>
          <a:lstStyle/>
          <a:p>
            <a:pPr>
              <a:defRPr/>
            </a:pPr>
            <a:r>
              <a:rPr lang="el-GR" sz="3200" b="1">
                <a:latin typeface="Times New Roman" pitchFamily="18" charset="0"/>
                <a:cs typeface="Times New Roman" pitchFamily="18" charset="0"/>
              </a:rPr>
              <a:t>δ</a:t>
            </a:r>
            <a:r>
              <a:rPr lang="en-US" sz="3200" b="1">
                <a:latin typeface="Times New Roman" pitchFamily="18" charset="0"/>
                <a:cs typeface="Times New Roman" pitchFamily="18" charset="0"/>
              </a:rPr>
              <a:t>Q = 0 → </a:t>
            </a:r>
            <a:r>
              <a:rPr lang="de-DE" sz="3200" b="1">
                <a:latin typeface="Times New Roman" pitchFamily="18" charset="0"/>
                <a:cs typeface="Times New Roman" pitchFamily="18" charset="0"/>
              </a:rPr>
              <a:t>dU = </a:t>
            </a:r>
            <a:r>
              <a:rPr lang="el-GR" sz="3200" b="1">
                <a:latin typeface="Times New Roman" pitchFamily="18" charset="0"/>
                <a:cs typeface="Times New Roman" pitchFamily="18" charset="0"/>
              </a:rPr>
              <a:t>δ</a:t>
            </a:r>
            <a:r>
              <a:rPr lang="de-DE" sz="3200" b="1">
                <a:latin typeface="Times New Roman" pitchFamily="18" charset="0"/>
                <a:cs typeface="Times New Roman" pitchFamily="18" charset="0"/>
              </a:rPr>
              <a:t>A                 (*) </a:t>
            </a:r>
            <a:endParaRPr lang="en-US" sz="3200" b="1">
              <a:latin typeface="Times New Roman" pitchFamily="18" charset="0"/>
              <a:cs typeface="Times New Roman" pitchFamily="18" charset="0"/>
            </a:endParaRPr>
          </a:p>
        </p:txBody>
      </p:sp>
      <p:sp>
        <p:nvSpPr>
          <p:cNvPr id="8" name="Rectangle 7"/>
          <p:cNvSpPr/>
          <p:nvPr/>
        </p:nvSpPr>
        <p:spPr>
          <a:xfrm>
            <a:off x="423863" y="2668588"/>
            <a:ext cx="1371600"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rgbClr val="002060"/>
                </a:solidFill>
                <a:latin typeface="Times New Roman" pitchFamily="18" charset="0"/>
                <a:cs typeface="Times New Roman" pitchFamily="18" charset="0"/>
              </a:rPr>
              <a:t>Mà: </a:t>
            </a:r>
            <a:endParaRPr lang="en-US" sz="3200" b="1">
              <a:solidFill>
                <a:srgbClr val="002060"/>
              </a:solidFill>
              <a:latin typeface="Times New Roman" pitchFamily="18" charset="0"/>
              <a:cs typeface="Times New Roman" pitchFamily="18" charset="0"/>
            </a:endParaRPr>
          </a:p>
        </p:txBody>
      </p:sp>
      <p:graphicFrame>
        <p:nvGraphicFramePr>
          <p:cNvPr id="46091" name="Object 6"/>
          <p:cNvGraphicFramePr>
            <a:graphicFrameLocks/>
          </p:cNvGraphicFramePr>
          <p:nvPr/>
        </p:nvGraphicFramePr>
        <p:xfrm>
          <a:off x="3081338" y="2439988"/>
          <a:ext cx="2598737" cy="1190625"/>
        </p:xfrm>
        <a:graphic>
          <a:graphicData uri="http://schemas.openxmlformats.org/presentationml/2006/ole">
            <mc:AlternateContent xmlns:mc="http://schemas.openxmlformats.org/markup-compatibility/2006">
              <mc:Choice xmlns:v="urn:schemas-microsoft-com:vml" Requires="v">
                <p:oleObj spid="_x0000_s17422" name="Equation" r:id="rId4" imgW="838080" imgH="419040" progId="Equation.3">
                  <p:embed/>
                </p:oleObj>
              </mc:Choice>
              <mc:Fallback>
                <p:oleObj name="Equation" r:id="rId4" imgW="838080" imgH="41904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1338" y="2439988"/>
                        <a:ext cx="2598737" cy="1190625"/>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 name="Rectangle 9"/>
          <p:cNvSpPr/>
          <p:nvPr/>
        </p:nvSpPr>
        <p:spPr>
          <a:xfrm>
            <a:off x="441325" y="3808413"/>
            <a:ext cx="1371600"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rgbClr val="002060"/>
                </a:solidFill>
                <a:latin typeface="Times New Roman" pitchFamily="18" charset="0"/>
                <a:cs typeface="Times New Roman" pitchFamily="18" charset="0"/>
              </a:rPr>
              <a:t>Và: </a:t>
            </a:r>
            <a:endParaRPr lang="en-US" sz="3200" b="1">
              <a:solidFill>
                <a:srgbClr val="002060"/>
              </a:solidFill>
              <a:latin typeface="Times New Roman" pitchFamily="18" charset="0"/>
              <a:cs typeface="Times New Roman" pitchFamily="18" charset="0"/>
            </a:endParaRPr>
          </a:p>
        </p:txBody>
      </p:sp>
      <p:graphicFrame>
        <p:nvGraphicFramePr>
          <p:cNvPr id="3" name="Object 5"/>
          <p:cNvGraphicFramePr>
            <a:graphicFrameLocks/>
          </p:cNvGraphicFramePr>
          <p:nvPr/>
        </p:nvGraphicFramePr>
        <p:xfrm>
          <a:off x="3155950" y="3579813"/>
          <a:ext cx="2481263" cy="1190625"/>
        </p:xfrm>
        <a:graphic>
          <a:graphicData uri="http://schemas.openxmlformats.org/presentationml/2006/ole">
            <mc:AlternateContent xmlns:mc="http://schemas.openxmlformats.org/markup-compatibility/2006">
              <mc:Choice xmlns:v="urn:schemas-microsoft-com:vml" Requires="v">
                <p:oleObj spid="_x0000_s17423" name="Equation" r:id="rId6" imgW="799920" imgH="419040" progId="Equation.3">
                  <p:embed/>
                </p:oleObj>
              </mc:Choice>
              <mc:Fallback>
                <p:oleObj name="Equation" r:id="rId6" imgW="799920" imgH="41904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5950" y="3579813"/>
                        <a:ext cx="2481263" cy="1190625"/>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2" name="Rectangle 11"/>
          <p:cNvSpPr/>
          <p:nvPr/>
        </p:nvSpPr>
        <p:spPr>
          <a:xfrm>
            <a:off x="431800" y="4791075"/>
            <a:ext cx="1752600"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rgbClr val="002060"/>
                </a:solidFill>
                <a:latin typeface="Times New Roman" pitchFamily="18" charset="0"/>
                <a:cs typeface="Times New Roman" pitchFamily="18" charset="0"/>
              </a:rPr>
              <a:t>Vậy: </a:t>
            </a:r>
            <a:endParaRPr lang="en-US" sz="3200" b="1">
              <a:solidFill>
                <a:srgbClr val="002060"/>
              </a:solidFill>
              <a:latin typeface="Times New Roman" pitchFamily="18" charset="0"/>
              <a:cs typeface="Times New Roman" pitchFamily="18" charset="0"/>
            </a:endParaRPr>
          </a:p>
        </p:txBody>
      </p:sp>
      <p:graphicFrame>
        <p:nvGraphicFramePr>
          <p:cNvPr id="9" name="Object 6"/>
          <p:cNvGraphicFramePr>
            <a:graphicFrameLocks/>
          </p:cNvGraphicFramePr>
          <p:nvPr/>
        </p:nvGraphicFramePr>
        <p:xfrm>
          <a:off x="615950" y="5507038"/>
          <a:ext cx="7956550" cy="1119187"/>
        </p:xfrm>
        <a:graphic>
          <a:graphicData uri="http://schemas.openxmlformats.org/presentationml/2006/ole">
            <mc:AlternateContent xmlns:mc="http://schemas.openxmlformats.org/markup-compatibility/2006">
              <mc:Choice xmlns:v="urn:schemas-microsoft-com:vml" Requires="v">
                <p:oleObj spid="_x0000_s17424" name="Equation" r:id="rId8" imgW="2565360" imgH="393480" progId="Equation.3">
                  <p:embed/>
                </p:oleObj>
              </mc:Choice>
              <mc:Fallback>
                <p:oleObj name="Equation" r:id="rId8" imgW="2565360" imgH="393480" progId="Equation.3">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5950" y="5507038"/>
                        <a:ext cx="7956550" cy="1119187"/>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wheel spokes="8"/>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18438"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57200" y="492125"/>
            <a:ext cx="3276600"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rgbClr val="002060"/>
                </a:solidFill>
                <a:latin typeface="Times New Roman" pitchFamily="18" charset="0"/>
                <a:cs typeface="Times New Roman" pitchFamily="18" charset="0"/>
              </a:rPr>
              <a:t>Theo </a:t>
            </a:r>
            <a:r>
              <a:rPr lang="en-US" sz="3200" b="1">
                <a:solidFill>
                  <a:srgbClr val="002060"/>
                </a:solidFill>
                <a:latin typeface="Times New Roman" pitchFamily="18" charset="0"/>
                <a:cs typeface="Times New Roman" pitchFamily="18" charset="0"/>
              </a:rPr>
              <a:t>(8.1) thì: </a:t>
            </a:r>
            <a:endParaRPr lang="en-US" sz="3200" b="1">
              <a:solidFill>
                <a:srgbClr val="002060"/>
              </a:solidFill>
              <a:latin typeface="Times New Roman" pitchFamily="18" charset="0"/>
              <a:cs typeface="Times New Roman" pitchFamily="18" charset="0"/>
            </a:endParaRPr>
          </a:p>
        </p:txBody>
      </p:sp>
      <p:sp>
        <p:nvSpPr>
          <p:cNvPr id="5" name="Rectangle 4"/>
          <p:cNvSpPr/>
          <p:nvPr/>
        </p:nvSpPr>
        <p:spPr>
          <a:xfrm>
            <a:off x="3962400" y="533400"/>
            <a:ext cx="2819400" cy="60960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anchor="ctr"/>
          <a:lstStyle/>
          <a:p>
            <a:pPr>
              <a:defRPr/>
            </a:pPr>
            <a:r>
              <a:rPr lang="el-GR" sz="3200" b="1">
                <a:latin typeface="Times New Roman" pitchFamily="18" charset="0"/>
                <a:cs typeface="Times New Roman" pitchFamily="18" charset="0"/>
              </a:rPr>
              <a:t>δ</a:t>
            </a:r>
            <a:r>
              <a:rPr lang="de-DE" sz="3200" b="1">
                <a:latin typeface="Times New Roman" pitchFamily="18" charset="0"/>
                <a:cs typeface="Times New Roman" pitchFamily="18" charset="0"/>
              </a:rPr>
              <a:t>A </a:t>
            </a:r>
            <a:r>
              <a:rPr lang="en-US" sz="3200" b="1">
                <a:latin typeface="Times New Roman" pitchFamily="18" charset="0"/>
                <a:cs typeface="Times New Roman" pitchFamily="18" charset="0"/>
              </a:rPr>
              <a:t>= -pdV</a:t>
            </a:r>
            <a:endParaRPr lang="en-US" sz="3200" b="1">
              <a:latin typeface="Times New Roman" pitchFamily="18" charset="0"/>
              <a:cs typeface="Times New Roman" pitchFamily="18" charset="0"/>
            </a:endParaRPr>
          </a:p>
        </p:txBody>
      </p:sp>
      <p:sp>
        <p:nvSpPr>
          <p:cNvPr id="6" name="Rectangle 5"/>
          <p:cNvSpPr/>
          <p:nvPr/>
        </p:nvSpPr>
        <p:spPr>
          <a:xfrm>
            <a:off x="438150" y="1084263"/>
            <a:ext cx="4972050"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de-DE" sz="3200" b="1">
                <a:solidFill>
                  <a:srgbClr val="002060"/>
                </a:solidFill>
                <a:latin typeface="Times New Roman" pitchFamily="18" charset="0"/>
                <a:cs typeface="Times New Roman" pitchFamily="18" charset="0"/>
              </a:rPr>
              <a:t>Vậy theo (*) và (* *) thì</a:t>
            </a:r>
            <a:r>
              <a:rPr lang="de-DE" sz="3200" b="1">
                <a:solidFill>
                  <a:srgbClr val="002060"/>
                </a:solidFill>
                <a:latin typeface="Times New Roman" pitchFamily="18" charset="0"/>
                <a:cs typeface="Times New Roman" pitchFamily="18" charset="0"/>
              </a:rPr>
              <a:t>:</a:t>
            </a:r>
            <a:r>
              <a:rPr lang="en-US" sz="3200" b="1">
                <a:solidFill>
                  <a:srgbClr val="002060"/>
                </a:solidFill>
                <a:latin typeface="Times New Roman" pitchFamily="18" charset="0"/>
                <a:cs typeface="Times New Roman" pitchFamily="18" charset="0"/>
              </a:rPr>
              <a:t> </a:t>
            </a:r>
            <a:endParaRPr lang="en-US" sz="3200" b="1">
              <a:solidFill>
                <a:srgbClr val="002060"/>
              </a:solidFill>
              <a:latin typeface="Times New Roman" pitchFamily="18" charset="0"/>
              <a:cs typeface="Times New Roman" pitchFamily="18" charset="0"/>
            </a:endParaRPr>
          </a:p>
        </p:txBody>
      </p:sp>
      <p:graphicFrame>
        <p:nvGraphicFramePr>
          <p:cNvPr id="46091" name="Object 5"/>
          <p:cNvGraphicFramePr>
            <a:graphicFrameLocks/>
          </p:cNvGraphicFramePr>
          <p:nvPr/>
        </p:nvGraphicFramePr>
        <p:xfrm>
          <a:off x="2259013" y="2670175"/>
          <a:ext cx="4751387" cy="1150938"/>
        </p:xfrm>
        <a:graphic>
          <a:graphicData uri="http://schemas.openxmlformats.org/presentationml/2006/ole">
            <mc:AlternateContent xmlns:mc="http://schemas.openxmlformats.org/markup-compatibility/2006">
              <mc:Choice xmlns:v="urn:schemas-microsoft-com:vml" Requires="v">
                <p:oleObj spid="_x0000_s18447" name="Equation" r:id="rId4" imgW="1536480" imgH="431640" progId="Equation.3">
                  <p:embed/>
                </p:oleObj>
              </mc:Choice>
              <mc:Fallback>
                <p:oleObj name="Equation" r:id="rId4" imgW="1536480" imgH="43164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9013" y="2670175"/>
                        <a:ext cx="4751387" cy="1150938"/>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 name="Object 6"/>
          <p:cNvGraphicFramePr>
            <a:graphicFrameLocks/>
          </p:cNvGraphicFramePr>
          <p:nvPr/>
        </p:nvGraphicFramePr>
        <p:xfrm>
          <a:off x="2362200" y="1625600"/>
          <a:ext cx="4419600" cy="1042988"/>
        </p:xfrm>
        <a:graphic>
          <a:graphicData uri="http://schemas.openxmlformats.org/presentationml/2006/ole">
            <mc:AlternateContent xmlns:mc="http://schemas.openxmlformats.org/markup-compatibility/2006">
              <mc:Choice xmlns:v="urn:schemas-microsoft-com:vml" Requires="v">
                <p:oleObj spid="_x0000_s18448" name="Equation" r:id="rId6" imgW="1485720" imgH="393480" progId="Equation.3">
                  <p:embed/>
                </p:oleObj>
              </mc:Choice>
              <mc:Fallback>
                <p:oleObj name="Equation" r:id="rId6" imgW="1485720" imgH="39348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1625600"/>
                        <a:ext cx="4419600" cy="1042988"/>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 name="Right Arrow 9"/>
          <p:cNvSpPr/>
          <p:nvPr/>
        </p:nvSpPr>
        <p:spPr>
          <a:xfrm>
            <a:off x="762000" y="3055938"/>
            <a:ext cx="762000" cy="457200"/>
          </a:xfrm>
          <a:prstGeom prst="rightArrow">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en-US"/>
          </a:p>
        </p:txBody>
      </p:sp>
      <p:sp>
        <p:nvSpPr>
          <p:cNvPr id="11" name="Rectangle 10"/>
          <p:cNvSpPr/>
          <p:nvPr/>
        </p:nvSpPr>
        <p:spPr>
          <a:xfrm>
            <a:off x="608013" y="3648075"/>
            <a:ext cx="83820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lgn="just">
              <a:spcBef>
                <a:spcPts val="600"/>
              </a:spcBef>
              <a:spcAft>
                <a:spcPts val="600"/>
              </a:spcAft>
              <a:defRPr/>
            </a:pPr>
            <a:r>
              <a:rPr lang="el-GR" sz="3200" b="1">
                <a:solidFill>
                  <a:schemeClr val="bg1"/>
                </a:solidFill>
                <a:latin typeface="Times New Roman" pitchFamily="18" charset="0"/>
                <a:cs typeface="Times New Roman" pitchFamily="18" charset="0"/>
              </a:rPr>
              <a:t>γ</a:t>
            </a:r>
            <a:r>
              <a:rPr lang="en-US" sz="3200" b="1">
                <a:solidFill>
                  <a:schemeClr val="bg1"/>
                </a:solidFill>
                <a:latin typeface="Times New Roman" pitchFamily="18" charset="0"/>
                <a:cs typeface="Times New Roman" pitchFamily="18" charset="0"/>
              </a:rPr>
              <a:t> </a:t>
            </a:r>
            <a:r>
              <a:rPr lang="de-DE" sz="3200" b="1">
                <a:solidFill>
                  <a:schemeClr val="bg1"/>
                </a:solidFill>
                <a:latin typeface="Times New Roman" pitchFamily="18" charset="0"/>
                <a:cs typeface="Times New Roman" pitchFamily="18" charset="0"/>
              </a:rPr>
              <a:t>là </a:t>
            </a:r>
            <a:r>
              <a:rPr lang="de-DE" sz="3200" b="1">
                <a:solidFill>
                  <a:schemeClr val="bg1"/>
                </a:solidFill>
                <a:latin typeface="Times New Roman" pitchFamily="18" charset="0"/>
                <a:cs typeface="Times New Roman" pitchFamily="18" charset="0"/>
              </a:rPr>
              <a:t>hệ số Poisson có được từ công thức (</a:t>
            </a:r>
            <a:r>
              <a:rPr lang="de-DE" sz="3200" b="1">
                <a:solidFill>
                  <a:schemeClr val="bg1"/>
                </a:solidFill>
                <a:latin typeface="Times New Roman" pitchFamily="18" charset="0"/>
                <a:cs typeface="Times New Roman" pitchFamily="18" charset="0"/>
              </a:rPr>
              <a:t>8.18).</a:t>
            </a:r>
            <a:endParaRPr lang="en-US" sz="3200" b="1">
              <a:solidFill>
                <a:schemeClr val="bg1"/>
              </a:solidFill>
              <a:latin typeface="Times New Roman" pitchFamily="18" charset="0"/>
              <a:cs typeface="Times New Roman" pitchFamily="18" charset="0"/>
            </a:endParaRPr>
          </a:p>
        </p:txBody>
      </p:sp>
      <p:sp>
        <p:nvSpPr>
          <p:cNvPr id="12" name="Rectangle 11"/>
          <p:cNvSpPr/>
          <p:nvPr/>
        </p:nvSpPr>
        <p:spPr>
          <a:xfrm>
            <a:off x="492125" y="4416425"/>
            <a:ext cx="1752600"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de-DE" sz="3200" b="1">
                <a:solidFill>
                  <a:srgbClr val="002060"/>
                </a:solidFill>
                <a:latin typeface="Times New Roman" pitchFamily="18" charset="0"/>
                <a:cs typeface="Times New Roman" pitchFamily="18" charset="0"/>
              </a:rPr>
              <a:t>Nên:</a:t>
            </a:r>
            <a:r>
              <a:rPr lang="en-US" sz="3200" b="1">
                <a:solidFill>
                  <a:srgbClr val="002060"/>
                </a:solidFill>
                <a:latin typeface="Times New Roman" pitchFamily="18" charset="0"/>
                <a:cs typeface="Times New Roman" pitchFamily="18" charset="0"/>
              </a:rPr>
              <a:t> </a:t>
            </a:r>
            <a:endParaRPr lang="en-US" sz="3200" b="1">
              <a:solidFill>
                <a:srgbClr val="002060"/>
              </a:solidFill>
              <a:latin typeface="Times New Roman" pitchFamily="18" charset="0"/>
              <a:cs typeface="Times New Roman" pitchFamily="18" charset="0"/>
            </a:endParaRPr>
          </a:p>
        </p:txBody>
      </p:sp>
      <p:sp>
        <p:nvSpPr>
          <p:cNvPr id="13" name="Rectangle 12"/>
          <p:cNvSpPr/>
          <p:nvPr/>
        </p:nvSpPr>
        <p:spPr>
          <a:xfrm>
            <a:off x="3429000" y="4408488"/>
            <a:ext cx="3352800" cy="60960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anchor="ctr"/>
          <a:lstStyle/>
          <a:p>
            <a:pPr>
              <a:defRPr/>
            </a:pPr>
            <a:r>
              <a:rPr lang="el-GR" sz="3200" b="1">
                <a:latin typeface="Times New Roman" pitchFamily="18" charset="0"/>
                <a:cs typeface="Times New Roman" pitchFamily="18" charset="0"/>
              </a:rPr>
              <a:t>γ</a:t>
            </a:r>
            <a:r>
              <a:rPr lang="en-US" sz="3200" b="1">
                <a:latin typeface="Times New Roman" pitchFamily="18" charset="0"/>
                <a:cs typeface="Times New Roman" pitchFamily="18" charset="0"/>
              </a:rPr>
              <a:t>pdV + Vdp = 0</a:t>
            </a:r>
            <a:endParaRPr lang="en-US" sz="3200" b="1">
              <a:latin typeface="Times New Roman" pitchFamily="18" charset="0"/>
              <a:cs typeface="Times New Roman" pitchFamily="18" charset="0"/>
            </a:endParaRPr>
          </a:p>
        </p:txBody>
      </p:sp>
      <p:sp>
        <p:nvSpPr>
          <p:cNvPr id="14" name="Rectangle 13"/>
          <p:cNvSpPr/>
          <p:nvPr/>
        </p:nvSpPr>
        <p:spPr>
          <a:xfrm>
            <a:off x="487363" y="5038725"/>
            <a:ext cx="4106862"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de-DE" sz="3200" b="1">
                <a:solidFill>
                  <a:srgbClr val="002060"/>
                </a:solidFill>
                <a:latin typeface="Times New Roman" pitchFamily="18" charset="0"/>
                <a:cs typeface="Times New Roman" pitchFamily="18" charset="0"/>
              </a:rPr>
              <a:t>Chia hai vế cho pV:</a:t>
            </a:r>
            <a:r>
              <a:rPr lang="en-US" sz="3200" b="1">
                <a:solidFill>
                  <a:srgbClr val="002060"/>
                </a:solidFill>
                <a:latin typeface="Times New Roman" pitchFamily="18" charset="0"/>
                <a:cs typeface="Times New Roman" pitchFamily="18" charset="0"/>
              </a:rPr>
              <a:t> </a:t>
            </a:r>
            <a:endParaRPr lang="en-US" sz="3200" b="1">
              <a:solidFill>
                <a:srgbClr val="002060"/>
              </a:solidFill>
              <a:latin typeface="Times New Roman" pitchFamily="18" charset="0"/>
              <a:cs typeface="Times New Roman" pitchFamily="18" charset="0"/>
            </a:endParaRPr>
          </a:p>
        </p:txBody>
      </p:sp>
      <p:graphicFrame>
        <p:nvGraphicFramePr>
          <p:cNvPr id="7" name="Object 7"/>
          <p:cNvGraphicFramePr>
            <a:graphicFrameLocks/>
          </p:cNvGraphicFramePr>
          <p:nvPr/>
        </p:nvGraphicFramePr>
        <p:xfrm>
          <a:off x="3536950" y="5697538"/>
          <a:ext cx="2757488" cy="1109662"/>
        </p:xfrm>
        <a:graphic>
          <a:graphicData uri="http://schemas.openxmlformats.org/presentationml/2006/ole">
            <mc:AlternateContent xmlns:mc="http://schemas.openxmlformats.org/markup-compatibility/2006">
              <mc:Choice xmlns:v="urn:schemas-microsoft-com:vml" Requires="v">
                <p:oleObj spid="_x0000_s18449" name="Equation" r:id="rId8" imgW="927000" imgH="419040" progId="Equation.3">
                  <p:embed/>
                </p:oleObj>
              </mc:Choice>
              <mc:Fallback>
                <p:oleObj name="Equation" r:id="rId8" imgW="927000" imgH="419040" progId="Equation.3">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6950" y="5697538"/>
                        <a:ext cx="2757488" cy="1109662"/>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53251"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p:cNvSpPr/>
          <p:nvPr/>
        </p:nvSpPr>
        <p:spPr>
          <a:xfrm>
            <a:off x="609600" y="1143000"/>
            <a:ext cx="4267200" cy="619125"/>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600" b="1">
                <a:solidFill>
                  <a:srgbClr val="002060"/>
                </a:solidFill>
                <a:latin typeface="Times New Roman" pitchFamily="18" charset="0"/>
                <a:cs typeface="Times New Roman" pitchFamily="18" charset="0"/>
              </a:rPr>
              <a:t>Tích phân hai vế: </a:t>
            </a:r>
            <a:endParaRPr lang="en-US" sz="3600" b="1">
              <a:solidFill>
                <a:srgbClr val="002060"/>
              </a:solidFill>
              <a:latin typeface="Times New Roman" pitchFamily="18" charset="0"/>
              <a:cs typeface="Times New Roman" pitchFamily="18" charset="0"/>
            </a:endParaRPr>
          </a:p>
        </p:txBody>
      </p:sp>
      <p:sp>
        <p:nvSpPr>
          <p:cNvPr id="31" name="Rectangle 30"/>
          <p:cNvSpPr/>
          <p:nvPr/>
        </p:nvSpPr>
        <p:spPr>
          <a:xfrm>
            <a:off x="2514600" y="1905000"/>
            <a:ext cx="3962400" cy="76200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anchor="ctr"/>
          <a:lstStyle/>
          <a:p>
            <a:pPr>
              <a:defRPr/>
            </a:pPr>
            <a:r>
              <a:rPr lang="de-DE" sz="3600" b="1">
                <a:latin typeface="Times New Roman" pitchFamily="18" charset="0"/>
                <a:cs typeface="Times New Roman" pitchFamily="18" charset="0"/>
              </a:rPr>
              <a:t> </a:t>
            </a:r>
            <a:r>
              <a:rPr lang="de-DE" sz="3600" b="1">
                <a:latin typeface="Times New Roman" pitchFamily="18" charset="0"/>
                <a:cs typeface="Times New Roman" pitchFamily="18" charset="0"/>
              </a:rPr>
              <a:t>lnV</a:t>
            </a:r>
            <a:r>
              <a:rPr lang="en-US" sz="3600" b="1" baseline="30000">
                <a:latin typeface="Times New Roman" pitchFamily="18" charset="0"/>
                <a:cs typeface="Times New Roman" pitchFamily="18" charset="0"/>
                <a:sym typeface="Symbol"/>
              </a:rPr>
              <a:t></a:t>
            </a:r>
            <a:r>
              <a:rPr lang="de-DE" sz="3600" b="1">
                <a:latin typeface="Times New Roman" pitchFamily="18" charset="0"/>
                <a:cs typeface="Times New Roman" pitchFamily="18" charset="0"/>
              </a:rPr>
              <a:t> + lnp = </a:t>
            </a:r>
            <a:r>
              <a:rPr lang="de-DE" sz="3600" b="1">
                <a:latin typeface="Times New Roman" pitchFamily="18" charset="0"/>
                <a:cs typeface="Times New Roman" pitchFamily="18" charset="0"/>
              </a:rPr>
              <a:t>const</a:t>
            </a:r>
            <a:endParaRPr lang="en-US" sz="3600" b="1">
              <a:latin typeface="Times New Roman" pitchFamily="18" charset="0"/>
              <a:cs typeface="Times New Roman" pitchFamily="18" charset="0"/>
            </a:endParaRPr>
          </a:p>
        </p:txBody>
      </p:sp>
      <p:sp>
        <p:nvSpPr>
          <p:cNvPr id="32" name="Rectangle 31"/>
          <p:cNvSpPr/>
          <p:nvPr/>
        </p:nvSpPr>
        <p:spPr>
          <a:xfrm>
            <a:off x="609600" y="3625850"/>
            <a:ext cx="8042275" cy="12954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600" b="1">
                <a:solidFill>
                  <a:srgbClr val="002060"/>
                </a:solidFill>
                <a:latin typeface="Times New Roman" pitchFamily="18" charset="0"/>
                <a:cs typeface="Times New Roman" pitchFamily="18" charset="0"/>
              </a:rPr>
              <a:t>Do đó, </a:t>
            </a:r>
            <a:r>
              <a:rPr lang="en-US" sz="3600" b="1" u="sng">
                <a:solidFill>
                  <a:srgbClr val="002060"/>
                </a:solidFill>
                <a:latin typeface="Times New Roman" pitchFamily="18" charset="0"/>
                <a:cs typeface="Times New Roman" pitchFamily="18" charset="0"/>
              </a:rPr>
              <a:t>phương trình Poisson</a:t>
            </a:r>
            <a:r>
              <a:rPr lang="en-US" sz="3600" b="1">
                <a:solidFill>
                  <a:srgbClr val="002060"/>
                </a:solidFill>
                <a:latin typeface="Times New Roman" pitchFamily="18" charset="0"/>
                <a:cs typeface="Times New Roman" pitchFamily="18" charset="0"/>
              </a:rPr>
              <a:t> đối với quá trình đoạn nhiệt </a:t>
            </a:r>
            <a:endParaRPr lang="en-US" sz="3600" b="1">
              <a:solidFill>
                <a:srgbClr val="002060"/>
              </a:solidFill>
              <a:latin typeface="Times New Roman" pitchFamily="18" charset="0"/>
              <a:cs typeface="Times New Roman" pitchFamily="18" charset="0"/>
            </a:endParaRPr>
          </a:p>
        </p:txBody>
      </p:sp>
      <p:sp>
        <p:nvSpPr>
          <p:cNvPr id="33" name="Rectangle 32"/>
          <p:cNvSpPr/>
          <p:nvPr/>
        </p:nvSpPr>
        <p:spPr>
          <a:xfrm>
            <a:off x="2989263" y="5181600"/>
            <a:ext cx="2743200" cy="914400"/>
          </a:xfrm>
          <a:prstGeom prst="rect">
            <a:avLst/>
          </a:prstGeom>
          <a:ln/>
        </p:spPr>
        <p:style>
          <a:lnRef idx="2">
            <a:schemeClr val="accent5"/>
          </a:lnRef>
          <a:fillRef idx="1">
            <a:schemeClr val="lt1"/>
          </a:fillRef>
          <a:effectRef idx="0">
            <a:schemeClr val="accent5"/>
          </a:effectRef>
          <a:fontRef idx="minor">
            <a:schemeClr val="dk1"/>
          </a:fontRef>
        </p:style>
        <p:txBody>
          <a:bodyPr anchor="ctr"/>
          <a:lstStyle/>
          <a:p>
            <a:pPr>
              <a:defRPr/>
            </a:pPr>
            <a:r>
              <a:rPr lang="de-DE" sz="3600" b="1">
                <a:latin typeface="Times New Roman" pitchFamily="18" charset="0"/>
                <a:cs typeface="Times New Roman" pitchFamily="18" charset="0"/>
              </a:rPr>
              <a:t> pV</a:t>
            </a:r>
            <a:r>
              <a:rPr lang="en-US" sz="3600" b="1" baseline="30000">
                <a:latin typeface="Times New Roman" pitchFamily="18" charset="0"/>
                <a:cs typeface="Times New Roman" pitchFamily="18" charset="0"/>
                <a:sym typeface="Symbol"/>
              </a:rPr>
              <a:t></a:t>
            </a:r>
            <a:r>
              <a:rPr lang="de-DE" sz="3600" b="1">
                <a:latin typeface="Times New Roman" pitchFamily="18" charset="0"/>
                <a:cs typeface="Times New Roman" pitchFamily="18" charset="0"/>
              </a:rPr>
              <a:t> </a:t>
            </a:r>
            <a:r>
              <a:rPr lang="de-DE" sz="3600" b="1">
                <a:latin typeface="Times New Roman" pitchFamily="18" charset="0"/>
                <a:cs typeface="Times New Roman" pitchFamily="18" charset="0"/>
              </a:rPr>
              <a:t>= const</a:t>
            </a:r>
            <a:endParaRPr lang="en-US" sz="3600" b="1">
              <a:latin typeface="Times New Roman" pitchFamily="18" charset="0"/>
              <a:cs typeface="Times New Roman" pitchFamily="18" charset="0"/>
            </a:endParaRPr>
          </a:p>
        </p:txBody>
      </p:sp>
      <p:sp>
        <p:nvSpPr>
          <p:cNvPr id="34" name="Rectangle 33"/>
          <p:cNvSpPr/>
          <p:nvPr/>
        </p:nvSpPr>
        <p:spPr>
          <a:xfrm>
            <a:off x="6172200" y="5257800"/>
            <a:ext cx="24384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defRPr/>
            </a:pPr>
            <a:r>
              <a:rPr lang="en-US" sz="3200" b="1">
                <a:solidFill>
                  <a:schemeClr val="bg1"/>
                </a:solidFill>
                <a:latin typeface="Times New Roman" pitchFamily="18" charset="0"/>
                <a:cs typeface="Times New Roman" pitchFamily="18" charset="0"/>
              </a:rPr>
              <a:t>(</a:t>
            </a:r>
            <a:r>
              <a:rPr lang="en-US" sz="3200" b="1">
                <a:solidFill>
                  <a:schemeClr val="bg1"/>
                </a:solidFill>
                <a:latin typeface="Times New Roman" pitchFamily="18" charset="0"/>
                <a:cs typeface="Times New Roman" pitchFamily="18" charset="0"/>
              </a:rPr>
              <a:t>8.22)</a:t>
            </a:r>
            <a:endParaRPr lang="en-US" sz="3200" b="1">
              <a:solidFill>
                <a:schemeClr val="bg1"/>
              </a:solidFill>
              <a:latin typeface="Times New Roman" pitchFamily="18" charset="0"/>
              <a:cs typeface="Times New Roman" pitchFamily="18" charset="0"/>
            </a:endParaRPr>
          </a:p>
        </p:txBody>
      </p:sp>
      <p:sp>
        <p:nvSpPr>
          <p:cNvPr id="36" name="Rectangle 35"/>
          <p:cNvSpPr/>
          <p:nvPr/>
        </p:nvSpPr>
        <p:spPr>
          <a:xfrm>
            <a:off x="2852738" y="2743200"/>
            <a:ext cx="3317875" cy="76200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anchor="ctr"/>
          <a:lstStyle/>
          <a:p>
            <a:pPr>
              <a:defRPr/>
            </a:pPr>
            <a:r>
              <a:rPr lang="de-DE" sz="3600" b="1">
                <a:latin typeface="Times New Roman" pitchFamily="18" charset="0"/>
                <a:cs typeface="Times New Roman" pitchFamily="18" charset="0"/>
              </a:rPr>
              <a:t>ln(pV</a:t>
            </a:r>
            <a:r>
              <a:rPr lang="en-US" sz="3600" b="1" baseline="30000">
                <a:latin typeface="Times New Roman" pitchFamily="18" charset="0"/>
                <a:cs typeface="Times New Roman" pitchFamily="18" charset="0"/>
                <a:sym typeface="Symbol"/>
              </a:rPr>
              <a:t></a:t>
            </a:r>
            <a:r>
              <a:rPr lang="de-DE" sz="3600" b="1">
                <a:latin typeface="Times New Roman" pitchFamily="18" charset="0"/>
                <a:cs typeface="Times New Roman" pitchFamily="18" charset="0"/>
              </a:rPr>
              <a:t>) = </a:t>
            </a:r>
            <a:r>
              <a:rPr lang="de-DE" sz="3600" b="1">
                <a:latin typeface="Times New Roman" pitchFamily="18" charset="0"/>
                <a:cs typeface="Times New Roman" pitchFamily="18" charset="0"/>
              </a:rPr>
              <a:t>const</a:t>
            </a:r>
            <a:endParaRPr lang="en-US" sz="3600" b="1">
              <a:latin typeface="Times New Roman" pitchFamily="18" charset="0"/>
              <a:cs typeface="Times New Roman" pitchFamily="18" charset="0"/>
            </a:endParaRPr>
          </a:p>
        </p:txBody>
      </p:sp>
      <p:sp>
        <p:nvSpPr>
          <p:cNvPr id="37" name="Right Arrow 36"/>
          <p:cNvSpPr/>
          <p:nvPr/>
        </p:nvSpPr>
        <p:spPr>
          <a:xfrm>
            <a:off x="762000" y="2895600"/>
            <a:ext cx="762000" cy="457200"/>
          </a:xfrm>
          <a:prstGeom prst="rightArrow">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en-US"/>
          </a:p>
        </p:txBody>
      </p:sp>
    </p:spTree>
  </p:cSld>
  <p:clrMapOvr>
    <a:masterClrMapping/>
  </p:clrMapOvr>
  <p:transition>
    <p:comb/>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19462"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6091" name="Object 5"/>
          <p:cNvGraphicFramePr>
            <a:graphicFrameLocks/>
          </p:cNvGraphicFramePr>
          <p:nvPr/>
        </p:nvGraphicFramePr>
        <p:xfrm>
          <a:off x="3276600" y="1619250"/>
          <a:ext cx="2227263" cy="1109663"/>
        </p:xfrm>
        <a:graphic>
          <a:graphicData uri="http://schemas.openxmlformats.org/presentationml/2006/ole">
            <mc:AlternateContent xmlns:mc="http://schemas.openxmlformats.org/markup-compatibility/2006">
              <mc:Choice xmlns:v="urn:schemas-microsoft-com:vml" Requires="v">
                <p:oleObj spid="_x0000_s19470" name="Equation" r:id="rId4" imgW="749160" imgH="419040" progId="Equation.3">
                  <p:embed/>
                </p:oleObj>
              </mc:Choice>
              <mc:Fallback>
                <p:oleObj name="Equation" r:id="rId4" imgW="749160" imgH="41904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619250"/>
                        <a:ext cx="2227263" cy="1109663"/>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Rectangle 6"/>
          <p:cNvSpPr/>
          <p:nvPr/>
        </p:nvSpPr>
        <p:spPr>
          <a:xfrm>
            <a:off x="522288" y="549275"/>
            <a:ext cx="8042275" cy="9906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rgbClr val="002060"/>
                </a:solidFill>
                <a:latin typeface="Times New Roman" pitchFamily="18" charset="0"/>
                <a:cs typeface="Times New Roman" pitchFamily="18" charset="0"/>
              </a:rPr>
              <a:t>Từ phương trình trạng thái của khí lý tưởng ta có thể rút ra áp suất </a:t>
            </a:r>
            <a:r>
              <a:rPr lang="en-US" sz="3200" b="1">
                <a:solidFill>
                  <a:srgbClr val="002060"/>
                </a:solidFill>
                <a:latin typeface="Times New Roman" pitchFamily="18" charset="0"/>
                <a:cs typeface="Times New Roman" pitchFamily="18" charset="0"/>
              </a:rPr>
              <a:t>p. </a:t>
            </a:r>
            <a:endParaRPr lang="en-US" sz="3200" b="1">
              <a:solidFill>
                <a:srgbClr val="002060"/>
              </a:solidFill>
              <a:latin typeface="Times New Roman" pitchFamily="18" charset="0"/>
              <a:cs typeface="Times New Roman" pitchFamily="18" charset="0"/>
            </a:endParaRPr>
          </a:p>
        </p:txBody>
      </p:sp>
      <p:sp>
        <p:nvSpPr>
          <p:cNvPr id="8" name="Rectangle 7"/>
          <p:cNvSpPr/>
          <p:nvPr/>
        </p:nvSpPr>
        <p:spPr>
          <a:xfrm>
            <a:off x="685800" y="2667000"/>
            <a:ext cx="8042275"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rgbClr val="002060"/>
                </a:solidFill>
                <a:latin typeface="Times New Roman" pitchFamily="18" charset="0"/>
                <a:cs typeface="Times New Roman" pitchFamily="18" charset="0"/>
              </a:rPr>
              <a:t>Thay p vào phương trình Poisson (8.22</a:t>
            </a:r>
            <a:r>
              <a:rPr lang="en-US" sz="3200" b="1">
                <a:solidFill>
                  <a:srgbClr val="002060"/>
                </a:solidFill>
                <a:latin typeface="Times New Roman" pitchFamily="18" charset="0"/>
                <a:cs typeface="Times New Roman" pitchFamily="18" charset="0"/>
              </a:rPr>
              <a:t>)</a:t>
            </a:r>
            <a:endParaRPr lang="en-US" sz="3200" b="1">
              <a:solidFill>
                <a:srgbClr val="002060"/>
              </a:solidFill>
              <a:latin typeface="Times New Roman" pitchFamily="18" charset="0"/>
              <a:cs typeface="Times New Roman" pitchFamily="18" charset="0"/>
            </a:endParaRPr>
          </a:p>
        </p:txBody>
      </p:sp>
      <p:sp>
        <p:nvSpPr>
          <p:cNvPr id="9" name="Rectangle 8"/>
          <p:cNvSpPr/>
          <p:nvPr/>
        </p:nvSpPr>
        <p:spPr>
          <a:xfrm>
            <a:off x="685800" y="3692525"/>
            <a:ext cx="173355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rgbClr val="002060"/>
                </a:solidFill>
                <a:latin typeface="Times New Roman" pitchFamily="18" charset="0"/>
                <a:cs typeface="Times New Roman" pitchFamily="18" charset="0"/>
              </a:rPr>
              <a:t>Ta có</a:t>
            </a:r>
            <a:endParaRPr lang="en-US" sz="3200" b="1">
              <a:solidFill>
                <a:srgbClr val="002060"/>
              </a:solidFill>
              <a:latin typeface="Times New Roman" pitchFamily="18" charset="0"/>
              <a:cs typeface="Times New Roman" pitchFamily="18" charset="0"/>
            </a:endParaRPr>
          </a:p>
        </p:txBody>
      </p:sp>
      <p:graphicFrame>
        <p:nvGraphicFramePr>
          <p:cNvPr id="3" name="Object 6"/>
          <p:cNvGraphicFramePr>
            <a:graphicFrameLocks/>
          </p:cNvGraphicFramePr>
          <p:nvPr/>
        </p:nvGraphicFramePr>
        <p:xfrm>
          <a:off x="3048000" y="3581400"/>
          <a:ext cx="3352800" cy="1109663"/>
        </p:xfrm>
        <a:graphic>
          <a:graphicData uri="http://schemas.openxmlformats.org/presentationml/2006/ole">
            <mc:AlternateContent xmlns:mc="http://schemas.openxmlformats.org/markup-compatibility/2006">
              <mc:Choice xmlns:v="urn:schemas-microsoft-com:vml" Requires="v">
                <p:oleObj spid="_x0000_s19471" name="Equation" r:id="rId6" imgW="1206360" imgH="419040" progId="Equation.3">
                  <p:embed/>
                </p:oleObj>
              </mc:Choice>
              <mc:Fallback>
                <p:oleObj name="Equation" r:id="rId6" imgW="1206360" imgH="41904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3581400"/>
                        <a:ext cx="3352800" cy="1109663"/>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 name="Rectangle 10"/>
          <p:cNvSpPr/>
          <p:nvPr/>
        </p:nvSpPr>
        <p:spPr>
          <a:xfrm>
            <a:off x="685800" y="4679950"/>
            <a:ext cx="47244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spcBef>
                <a:spcPts val="600"/>
              </a:spcBef>
              <a:spcAft>
                <a:spcPts val="600"/>
              </a:spcAft>
              <a:buFont typeface="Wingdings" pitchFamily="2" charset="2"/>
              <a:buChar char="§"/>
              <a:defRPr/>
            </a:pPr>
            <a:r>
              <a:rPr lang="en-US" sz="3200" b="1">
                <a:solidFill>
                  <a:srgbClr val="002060"/>
                </a:solidFill>
                <a:latin typeface="Times New Roman" pitchFamily="18" charset="0"/>
                <a:cs typeface="Times New Roman" pitchFamily="18" charset="0"/>
              </a:rPr>
              <a:t>Suy ra phương trình:</a:t>
            </a:r>
            <a:endParaRPr lang="en-US" sz="3200" b="1">
              <a:solidFill>
                <a:srgbClr val="002060"/>
              </a:solidFill>
              <a:latin typeface="Times New Roman" pitchFamily="18" charset="0"/>
              <a:cs typeface="Times New Roman" pitchFamily="18" charset="0"/>
            </a:endParaRPr>
          </a:p>
        </p:txBody>
      </p:sp>
      <p:grpSp>
        <p:nvGrpSpPr>
          <p:cNvPr id="19467" name="Group 15"/>
          <p:cNvGrpSpPr>
            <a:grpSpLocks/>
          </p:cNvGrpSpPr>
          <p:nvPr/>
        </p:nvGrpSpPr>
        <p:grpSpPr bwMode="auto">
          <a:xfrm>
            <a:off x="2854325" y="5638800"/>
            <a:ext cx="3352800" cy="925513"/>
            <a:chOff x="3048001" y="5500048"/>
            <a:chExt cx="3352800" cy="925513"/>
          </a:xfrm>
        </p:grpSpPr>
        <p:sp>
          <p:nvSpPr>
            <p:cNvPr id="15" name="Rectangle 14"/>
            <p:cNvSpPr/>
            <p:nvPr/>
          </p:nvSpPr>
          <p:spPr bwMode="auto">
            <a:xfrm>
              <a:off x="3048001" y="5500048"/>
              <a:ext cx="3352800" cy="925513"/>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4" name="Object 7"/>
            <p:cNvGraphicFramePr>
              <a:graphicFrameLocks/>
            </p:cNvGraphicFramePr>
            <p:nvPr/>
          </p:nvGraphicFramePr>
          <p:xfrm>
            <a:off x="3276600" y="5638800"/>
            <a:ext cx="2895600" cy="595313"/>
          </p:xfrm>
          <a:graphic>
            <a:graphicData uri="http://schemas.openxmlformats.org/presentationml/2006/ole">
              <mc:AlternateContent xmlns:mc="http://schemas.openxmlformats.org/markup-compatibility/2006">
                <mc:Choice xmlns:v="urn:schemas-microsoft-com:vml" Requires="v">
                  <p:oleObj spid="_x0000_s19472" name="Equation" r:id="rId8" imgW="901440" imgH="203040" progId="Equation.3">
                    <p:embed/>
                  </p:oleObj>
                </mc:Choice>
                <mc:Fallback>
                  <p:oleObj name="Equation" r:id="rId8" imgW="901440" imgH="203040" progId="Equation.3">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5638800"/>
                          <a:ext cx="2895600" cy="595313"/>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14" name="Rectangle 13"/>
          <p:cNvSpPr/>
          <p:nvPr/>
        </p:nvSpPr>
        <p:spPr>
          <a:xfrm>
            <a:off x="6553200" y="5715000"/>
            <a:ext cx="24384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defRPr/>
            </a:pPr>
            <a:r>
              <a:rPr lang="en-US" sz="3200" b="1">
                <a:solidFill>
                  <a:schemeClr val="bg1"/>
                </a:solidFill>
                <a:latin typeface="Times New Roman" pitchFamily="18" charset="0"/>
                <a:cs typeface="Times New Roman" pitchFamily="18" charset="0"/>
              </a:rPr>
              <a:t>(</a:t>
            </a:r>
            <a:r>
              <a:rPr lang="en-US" sz="3200" b="1">
                <a:solidFill>
                  <a:schemeClr val="bg1"/>
                </a:solidFill>
                <a:latin typeface="Times New Roman" pitchFamily="18" charset="0"/>
                <a:cs typeface="Times New Roman" pitchFamily="18" charset="0"/>
              </a:rPr>
              <a:t>8.23)</a:t>
            </a:r>
            <a:endParaRPr lang="en-US" sz="3200" b="1">
              <a:solidFill>
                <a:schemeClr val="bg1"/>
              </a:solidFill>
              <a:latin typeface="Times New Roman" pitchFamily="18" charset="0"/>
              <a:cs typeface="Times New Roman" pitchFamily="18" charset="0"/>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TRẠNG THÁI CÂN BẰNG VÀ QUÁ TRÌNH CÂN BẰNG</a:t>
            </a:r>
          </a:p>
        </p:txBody>
      </p:sp>
      <p:sp>
        <p:nvSpPr>
          <p:cNvPr id="4" name="Rectangle 3"/>
          <p:cNvSpPr/>
          <p:nvPr/>
        </p:nvSpPr>
        <p:spPr>
          <a:xfrm>
            <a:off x="533400" y="457200"/>
            <a:ext cx="8077200" cy="2743200"/>
          </a:xfrm>
          <a:prstGeom prst="rect">
            <a:avLst/>
          </a:prstGeom>
          <a:noFill/>
          <a:ln>
            <a:noFill/>
          </a:ln>
        </p:spPr>
        <p:style>
          <a:lnRef idx="3">
            <a:schemeClr val="lt1"/>
          </a:lnRef>
          <a:fillRef idx="1">
            <a:schemeClr val="accent2"/>
          </a:fillRef>
          <a:effectRef idx="1">
            <a:schemeClr val="accent2"/>
          </a:effectRef>
          <a:fontRef idx="minor">
            <a:schemeClr val="lt1"/>
          </a:fontRef>
        </p:style>
        <p:txBody>
          <a:bodyPr anchor="ctr"/>
          <a:lstStyle/>
          <a:p>
            <a:pPr indent="463550" algn="just">
              <a:buFont typeface="Wingdings" pitchFamily="2" charset="2"/>
              <a:buChar char="Ø"/>
              <a:defRPr/>
            </a:pPr>
            <a:r>
              <a:rPr lang="en-US" sz="3200" b="1">
                <a:solidFill>
                  <a:srgbClr val="002060"/>
                </a:solidFill>
                <a:latin typeface="Times New Roman" pitchFamily="18" charset="0"/>
                <a:cs typeface="Times New Roman" pitchFamily="18" charset="0"/>
              </a:rPr>
              <a:t>Một trạng thái cân bằng được xác định bởi một thông số nhiệt độ nào đó. </a:t>
            </a:r>
          </a:p>
          <a:p>
            <a:pPr indent="463550" algn="just">
              <a:buFont typeface="Wingdings" pitchFamily="2" charset="2"/>
              <a:buChar char="Ø"/>
              <a:defRPr/>
            </a:pPr>
            <a:r>
              <a:rPr lang="en-US" sz="3200" b="1">
                <a:solidFill>
                  <a:srgbClr val="002060"/>
                </a:solidFill>
                <a:latin typeface="Times New Roman" pitchFamily="18" charset="0"/>
                <a:cs typeface="Times New Roman" pitchFamily="18" charset="0"/>
              </a:rPr>
              <a:t>Nếu hệ là một </a:t>
            </a:r>
            <a:r>
              <a:rPr lang="en-US" sz="3200" b="1" i="1">
                <a:solidFill>
                  <a:srgbClr val="002060"/>
                </a:solidFill>
                <a:latin typeface="Times New Roman" pitchFamily="18" charset="0"/>
                <a:cs typeface="Times New Roman" pitchFamily="18" charset="0"/>
              </a:rPr>
              <a:t>khối khí </a:t>
            </a:r>
            <a:r>
              <a:rPr lang="en-US" sz="3200" b="1">
                <a:solidFill>
                  <a:srgbClr val="002060"/>
                </a:solidFill>
                <a:latin typeface="Times New Roman" pitchFamily="18" charset="0"/>
                <a:cs typeface="Times New Roman" pitchFamily="18" charset="0"/>
              </a:rPr>
              <a:t>xác định thì mỗi trạng thái cân bằng của nó được xác định bởi hai trong ba thông số là </a:t>
            </a:r>
            <a:r>
              <a:rPr lang="en-US" sz="3200" b="1">
                <a:solidFill>
                  <a:srgbClr val="00B0F0"/>
                </a:solidFill>
                <a:latin typeface="Times New Roman" pitchFamily="18" charset="0"/>
                <a:cs typeface="Times New Roman" pitchFamily="18" charset="0"/>
              </a:rPr>
              <a:t>p, V, T. </a:t>
            </a:r>
          </a:p>
        </p:txBody>
      </p:sp>
      <p:sp>
        <p:nvSpPr>
          <p:cNvPr id="5" name="Right Arrow 4"/>
          <p:cNvSpPr/>
          <p:nvPr/>
        </p:nvSpPr>
        <p:spPr>
          <a:xfrm rot="7846219">
            <a:off x="3540125" y="3386138"/>
            <a:ext cx="1066800"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6" name="Rectangle 5"/>
          <p:cNvSpPr/>
          <p:nvPr/>
        </p:nvSpPr>
        <p:spPr>
          <a:xfrm>
            <a:off x="200025" y="4108450"/>
            <a:ext cx="3962400" cy="25908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indent="463550" algn="just">
              <a:defRPr/>
            </a:pPr>
            <a:r>
              <a:rPr lang="en-US" sz="3200" b="1">
                <a:latin typeface="Times New Roman" pitchFamily="18" charset="0"/>
                <a:cs typeface="Times New Roman" pitchFamily="18" charset="0"/>
              </a:rPr>
              <a:t>Mỗi trạng thái cân bằng được biểu diễn bởi một </a:t>
            </a:r>
            <a:r>
              <a:rPr lang="en-US" sz="3200" b="1" i="1">
                <a:latin typeface="Times New Roman" pitchFamily="18" charset="0"/>
                <a:cs typeface="Times New Roman" pitchFamily="18" charset="0"/>
              </a:rPr>
              <a:t>điểm</a:t>
            </a:r>
            <a:r>
              <a:rPr lang="en-US" sz="3200" b="1">
                <a:latin typeface="Times New Roman" pitchFamily="18" charset="0"/>
                <a:cs typeface="Times New Roman" pitchFamily="18" charset="0"/>
              </a:rPr>
              <a:t> trong mặt phẳng (OPV)</a:t>
            </a:r>
          </a:p>
        </p:txBody>
      </p:sp>
      <p:sp>
        <p:nvSpPr>
          <p:cNvPr id="7" name="Rectangle 6"/>
          <p:cNvSpPr/>
          <p:nvPr/>
        </p:nvSpPr>
        <p:spPr>
          <a:xfrm>
            <a:off x="4991100" y="4116388"/>
            <a:ext cx="3962400" cy="25908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indent="463550" algn="just">
              <a:defRPr/>
            </a:pPr>
            <a:r>
              <a:rPr lang="en-US" sz="3200" b="1">
                <a:latin typeface="Times New Roman" pitchFamily="18" charset="0"/>
                <a:cs typeface="Times New Roman" pitchFamily="18" charset="0"/>
              </a:rPr>
              <a:t>Một quá trình cân bằng được biểu diễn bởi một </a:t>
            </a:r>
            <a:r>
              <a:rPr lang="en-US" sz="3200" b="1" i="1">
                <a:latin typeface="Times New Roman" pitchFamily="18" charset="0"/>
                <a:cs typeface="Times New Roman" pitchFamily="18" charset="0"/>
              </a:rPr>
              <a:t>đường liên tục</a:t>
            </a:r>
            <a:r>
              <a:rPr lang="en-US" sz="3200" b="1">
                <a:latin typeface="Times New Roman" pitchFamily="18" charset="0"/>
                <a:cs typeface="Times New Roman" pitchFamily="18" charset="0"/>
              </a:rPr>
              <a:t> trong mặt phẳng (OPV). </a:t>
            </a:r>
          </a:p>
        </p:txBody>
      </p:sp>
      <p:sp>
        <p:nvSpPr>
          <p:cNvPr id="8" name="Right Arrow 7"/>
          <p:cNvSpPr/>
          <p:nvPr/>
        </p:nvSpPr>
        <p:spPr>
          <a:xfrm rot="3001655">
            <a:off x="4568825" y="3406775"/>
            <a:ext cx="1066800"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3"/>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Effect transition="in" filter="fade">
                                      <p:cBhvr>
                                        <p:cTn id="9" dur="500"/>
                                        <p:tgtEl>
                                          <p:spTgt spid="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nodeType="afterGroup">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nodeType="afterGroup">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20484"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800" y="990600"/>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sz="4000" b="1">
                <a:solidFill>
                  <a:srgbClr val="002060"/>
                </a:solidFill>
                <a:latin typeface="Times New Roman" pitchFamily="18" charset="0"/>
                <a:cs typeface="Times New Roman" pitchFamily="18" charset="0"/>
              </a:rPr>
              <a:t>Độ biến thiên nội năng</a:t>
            </a:r>
          </a:p>
        </p:txBody>
      </p:sp>
      <p:grpSp>
        <p:nvGrpSpPr>
          <p:cNvPr id="20486" name="Group 8"/>
          <p:cNvGrpSpPr>
            <a:grpSpLocks/>
          </p:cNvGrpSpPr>
          <p:nvPr/>
        </p:nvGrpSpPr>
        <p:grpSpPr bwMode="auto">
          <a:xfrm>
            <a:off x="2757488" y="3871913"/>
            <a:ext cx="3621087" cy="1535112"/>
            <a:chOff x="2756848" y="3872552"/>
            <a:chExt cx="3622344" cy="1535113"/>
          </a:xfrm>
        </p:grpSpPr>
        <p:sp>
          <p:nvSpPr>
            <p:cNvPr id="8" name="Rectangle 7"/>
            <p:cNvSpPr/>
            <p:nvPr/>
          </p:nvSpPr>
          <p:spPr bwMode="auto">
            <a:xfrm>
              <a:off x="2756848" y="3872552"/>
              <a:ext cx="3622344" cy="1535113"/>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46091" name="Object 6"/>
            <p:cNvGraphicFramePr>
              <a:graphicFrameLocks/>
            </p:cNvGraphicFramePr>
            <p:nvPr/>
          </p:nvGraphicFramePr>
          <p:xfrm>
            <a:off x="2895600" y="3962400"/>
            <a:ext cx="3352800" cy="1371600"/>
          </p:xfrm>
          <a:graphic>
            <a:graphicData uri="http://schemas.openxmlformats.org/presentationml/2006/ole">
              <mc:AlternateContent xmlns:mc="http://schemas.openxmlformats.org/markup-compatibility/2006">
                <mc:Choice xmlns:v="urn:schemas-microsoft-com:vml" Requires="v">
                  <p:oleObj spid="_x0000_s20489" name="Equation" r:id="rId4" imgW="1028520" imgH="419040" progId="Equation.3">
                    <p:embed/>
                  </p:oleObj>
                </mc:Choice>
                <mc:Fallback>
                  <p:oleObj name="Equation" r:id="rId4" imgW="1028520" imgH="41904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962400"/>
                          <a:ext cx="3352800" cy="137160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7" name="Rectangle 6"/>
          <p:cNvSpPr/>
          <p:nvPr/>
        </p:nvSpPr>
        <p:spPr>
          <a:xfrm>
            <a:off x="1954213" y="2133600"/>
            <a:ext cx="5334000" cy="14478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4000" b="1">
                <a:solidFill>
                  <a:schemeClr val="bg1"/>
                </a:solidFill>
                <a:latin typeface="Times New Roman" pitchFamily="18" charset="0"/>
                <a:cs typeface="Times New Roman" pitchFamily="18" charset="0"/>
              </a:rPr>
              <a:t>Từ công thức (</a:t>
            </a:r>
            <a:r>
              <a:rPr lang="en-US" sz="4000" b="1">
                <a:solidFill>
                  <a:schemeClr val="bg1"/>
                </a:solidFill>
                <a:latin typeface="Times New Roman" pitchFamily="18" charset="0"/>
                <a:cs typeface="Times New Roman" pitchFamily="18" charset="0"/>
              </a:rPr>
              <a:t>7.11):</a:t>
            </a:r>
            <a:endParaRPr lang="en-US" sz="4000" b="1">
              <a:solidFill>
                <a:schemeClr val="bg1"/>
              </a:solidFill>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21511"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74638" y="304800"/>
            <a:ext cx="8610600" cy="8382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ctr">
              <a:buFont typeface="Wingdings" pitchFamily="2" charset="2"/>
              <a:buChar char="v"/>
              <a:defRPr/>
            </a:pPr>
            <a:r>
              <a:rPr lang="en-US" sz="3200" b="1">
                <a:solidFill>
                  <a:srgbClr val="002060"/>
                </a:solidFill>
                <a:latin typeface="Times New Roman" pitchFamily="18" charset="0"/>
                <a:cs typeface="Times New Roman" pitchFamily="18" charset="0"/>
              </a:rPr>
              <a:t>Công hệ nhận được:</a:t>
            </a:r>
          </a:p>
        </p:txBody>
      </p:sp>
      <p:sp>
        <p:nvSpPr>
          <p:cNvPr id="5" name="Rectangle 4"/>
          <p:cNvSpPr/>
          <p:nvPr/>
        </p:nvSpPr>
        <p:spPr>
          <a:xfrm>
            <a:off x="228600" y="3378200"/>
            <a:ext cx="2057400" cy="6096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ctr">
              <a:buFont typeface="Wingdings" pitchFamily="2" charset="2"/>
              <a:buChar char="§"/>
              <a:defRPr/>
            </a:pPr>
            <a:r>
              <a:rPr lang="en-US" sz="3200" b="1">
                <a:solidFill>
                  <a:schemeClr val="bg1"/>
                </a:solidFill>
                <a:latin typeface="Times New Roman" pitchFamily="18" charset="0"/>
                <a:cs typeface="Times New Roman" pitchFamily="18" charset="0"/>
              </a:rPr>
              <a:t>Mà:</a:t>
            </a:r>
            <a:endParaRPr lang="en-US" sz="3200" b="1">
              <a:solidFill>
                <a:schemeClr val="bg1"/>
              </a:solidFill>
              <a:latin typeface="Times New Roman" pitchFamily="18" charset="0"/>
              <a:cs typeface="Times New Roman" pitchFamily="18" charset="0"/>
            </a:endParaRPr>
          </a:p>
        </p:txBody>
      </p:sp>
      <p:graphicFrame>
        <p:nvGraphicFramePr>
          <p:cNvPr id="46091" name="Object 4"/>
          <p:cNvGraphicFramePr>
            <a:graphicFrameLocks/>
          </p:cNvGraphicFramePr>
          <p:nvPr/>
        </p:nvGraphicFramePr>
        <p:xfrm>
          <a:off x="1066800" y="1154113"/>
          <a:ext cx="7105650" cy="1135062"/>
        </p:xfrm>
        <a:graphic>
          <a:graphicData uri="http://schemas.openxmlformats.org/presentationml/2006/ole">
            <mc:AlternateContent xmlns:mc="http://schemas.openxmlformats.org/markup-compatibility/2006">
              <mc:Choice xmlns:v="urn:schemas-microsoft-com:vml" Requires="v">
                <p:oleObj spid="_x0000_s21518" name="Equation" r:id="rId4" imgW="2539800" imgH="419040" progId="Equation.3">
                  <p:embed/>
                </p:oleObj>
              </mc:Choice>
              <mc:Fallback>
                <p:oleObj name="Equation" r:id="rId4" imgW="2539800" imgH="41904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154113"/>
                        <a:ext cx="7105650" cy="1135062"/>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 name="Object 6"/>
          <p:cNvGraphicFramePr>
            <a:graphicFrameLocks/>
          </p:cNvGraphicFramePr>
          <p:nvPr/>
        </p:nvGraphicFramePr>
        <p:xfrm>
          <a:off x="1473200" y="2224088"/>
          <a:ext cx="3090863" cy="1066800"/>
        </p:xfrm>
        <a:graphic>
          <a:graphicData uri="http://schemas.openxmlformats.org/presentationml/2006/ole">
            <mc:AlternateContent xmlns:mc="http://schemas.openxmlformats.org/markup-compatibility/2006">
              <mc:Choice xmlns:v="urn:schemas-microsoft-com:vml" Requires="v">
                <p:oleObj spid="_x0000_s21519" name="Equation" r:id="rId6" imgW="1104840" imgH="393480" progId="Equation.3">
                  <p:embed/>
                </p:oleObj>
              </mc:Choice>
              <mc:Fallback>
                <p:oleObj name="Equation" r:id="rId6" imgW="1104840" imgH="39348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3200" y="2224088"/>
                        <a:ext cx="3090863" cy="106680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 name="Rectangle 8"/>
          <p:cNvSpPr/>
          <p:nvPr/>
        </p:nvSpPr>
        <p:spPr>
          <a:xfrm>
            <a:off x="558800" y="4325938"/>
            <a:ext cx="8218488" cy="9906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buFont typeface="Wingdings" pitchFamily="2" charset="2"/>
              <a:buChar char="§"/>
              <a:defRPr/>
            </a:pPr>
            <a:r>
              <a:rPr lang="pt-BR" sz="3200" b="1">
                <a:solidFill>
                  <a:schemeClr val="bg1"/>
                </a:solidFill>
                <a:latin typeface="Times New Roman" pitchFamily="18" charset="0"/>
                <a:cs typeface="Times New Roman" pitchFamily="18" charset="0"/>
              </a:rPr>
              <a:t>Vậy công mà hệ nhận được trong quá trình đoạn nhiệt</a:t>
            </a:r>
            <a:endParaRPr lang="en-US" sz="3200" b="1">
              <a:solidFill>
                <a:schemeClr val="bg1"/>
              </a:solidFill>
              <a:latin typeface="Times New Roman" pitchFamily="18" charset="0"/>
              <a:cs typeface="Times New Roman" pitchFamily="18" charset="0"/>
            </a:endParaRPr>
          </a:p>
        </p:txBody>
      </p:sp>
      <p:graphicFrame>
        <p:nvGraphicFramePr>
          <p:cNvPr id="6" name="Object 7"/>
          <p:cNvGraphicFramePr>
            <a:graphicFrameLocks/>
          </p:cNvGraphicFramePr>
          <p:nvPr/>
        </p:nvGraphicFramePr>
        <p:xfrm>
          <a:off x="3073400" y="3167063"/>
          <a:ext cx="3767138" cy="1135062"/>
        </p:xfrm>
        <a:graphic>
          <a:graphicData uri="http://schemas.openxmlformats.org/presentationml/2006/ole">
            <mc:AlternateContent xmlns:mc="http://schemas.openxmlformats.org/markup-compatibility/2006">
              <mc:Choice xmlns:v="urn:schemas-microsoft-com:vml" Requires="v">
                <p:oleObj spid="_x0000_s21520" name="Equation" r:id="rId8" imgW="1346040" imgH="419040" progId="Equation.3">
                  <p:embed/>
                </p:oleObj>
              </mc:Choice>
              <mc:Fallback>
                <p:oleObj name="Equation" r:id="rId8" imgW="1346040" imgH="419040" progId="Equation.3">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3400" y="3167063"/>
                        <a:ext cx="3767138" cy="1135062"/>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21515" name="Group 13"/>
          <p:cNvGrpSpPr>
            <a:grpSpLocks/>
          </p:cNvGrpSpPr>
          <p:nvPr/>
        </p:nvGrpSpPr>
        <p:grpSpPr bwMode="auto">
          <a:xfrm>
            <a:off x="2743200" y="5334000"/>
            <a:ext cx="3429000" cy="1306513"/>
            <a:chOff x="2667000" y="5306704"/>
            <a:chExt cx="3429000" cy="1306513"/>
          </a:xfrm>
        </p:grpSpPr>
        <p:sp>
          <p:nvSpPr>
            <p:cNvPr id="13" name="Rectangle 12"/>
            <p:cNvSpPr/>
            <p:nvPr/>
          </p:nvSpPr>
          <p:spPr bwMode="auto">
            <a:xfrm>
              <a:off x="2667000" y="5306704"/>
              <a:ext cx="3429000" cy="1306513"/>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graphicFrame>
          <p:nvGraphicFramePr>
            <p:cNvPr id="7" name="Object 8"/>
            <p:cNvGraphicFramePr>
              <a:graphicFrameLocks/>
            </p:cNvGraphicFramePr>
            <p:nvPr/>
          </p:nvGraphicFramePr>
          <p:xfrm>
            <a:off x="2819400" y="5410200"/>
            <a:ext cx="2984500" cy="1135062"/>
          </p:xfrm>
          <a:graphic>
            <a:graphicData uri="http://schemas.openxmlformats.org/presentationml/2006/ole">
              <mc:AlternateContent xmlns:mc="http://schemas.openxmlformats.org/markup-compatibility/2006">
                <mc:Choice xmlns:v="urn:schemas-microsoft-com:vml" Requires="v">
                  <p:oleObj spid="_x0000_s21521" name="Equation" r:id="rId10" imgW="1066680" imgH="419040" progId="Equation.3">
                    <p:embed/>
                  </p:oleObj>
                </mc:Choice>
                <mc:Fallback>
                  <p:oleObj name="Equation" r:id="rId10" imgW="1066680" imgH="419040" progId="Equation.3">
                    <p:embed/>
                    <p:pic>
                      <p:nvPicPr>
                        <p:cNvPr id="0" name="Object 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9400" y="5410200"/>
                          <a:ext cx="2984500" cy="1135062"/>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12" name="Rectangle 11"/>
          <p:cNvSpPr/>
          <p:nvPr/>
        </p:nvSpPr>
        <p:spPr>
          <a:xfrm>
            <a:off x="6400800" y="5486400"/>
            <a:ext cx="24384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defRPr/>
            </a:pPr>
            <a:r>
              <a:rPr lang="en-US" sz="3200" b="1">
                <a:solidFill>
                  <a:schemeClr val="bg1"/>
                </a:solidFill>
                <a:latin typeface="Times New Roman" pitchFamily="18" charset="0"/>
                <a:cs typeface="Times New Roman" pitchFamily="18" charset="0"/>
              </a:rPr>
              <a:t>(</a:t>
            </a:r>
            <a:r>
              <a:rPr lang="en-US" sz="3200" b="1">
                <a:solidFill>
                  <a:schemeClr val="bg1"/>
                </a:solidFill>
                <a:latin typeface="Times New Roman" pitchFamily="18" charset="0"/>
                <a:cs typeface="Times New Roman" pitchFamily="18" charset="0"/>
              </a:rPr>
              <a:t>8.24)</a:t>
            </a:r>
            <a:endParaRPr lang="en-US" sz="3200" b="1">
              <a:solidFill>
                <a:schemeClr val="bg1"/>
              </a:solidFill>
              <a:latin typeface="Times New Roman" pitchFamily="18" charset="0"/>
              <a:cs typeface="Times New Roman" pitchFamily="18" charset="0"/>
            </a:endParaRPr>
          </a:p>
        </p:txBody>
      </p:sp>
    </p:spTree>
  </p:cSld>
  <p:clrMapOvr>
    <a:masterClrMapping/>
  </p:clrMapOvr>
  <p:transition>
    <p:blinds/>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54275"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576263" y="479425"/>
            <a:ext cx="8001000" cy="815975"/>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6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8.3.2.4/  Quá trình </a:t>
            </a:r>
            <a:r>
              <a:rPr lang="en-US" sz="36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đa biến (politropic)</a:t>
            </a:r>
            <a:endParaRPr lang="en-US" sz="3600" b="1">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Rectangle 5"/>
          <p:cNvSpPr/>
          <p:nvPr/>
        </p:nvSpPr>
        <p:spPr>
          <a:xfrm>
            <a:off x="373063" y="4225925"/>
            <a:ext cx="8382000" cy="25908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buFont typeface="Wingdings" pitchFamily="2" charset="2"/>
              <a:buChar char="Ø"/>
              <a:defRPr/>
            </a:pPr>
            <a:r>
              <a:rPr lang="pt-BR" sz="3200" b="1">
                <a:latin typeface="Times New Roman" pitchFamily="18" charset="0"/>
                <a:cs typeface="Times New Roman" pitchFamily="18" charset="0"/>
              </a:rPr>
              <a:t>n có thể lấy giá trị từ -∞ đến +∞. </a:t>
            </a:r>
          </a:p>
          <a:p>
            <a:pPr indent="463550" algn="just">
              <a:buFont typeface="Wingdings" pitchFamily="2" charset="2"/>
              <a:buChar char="Ø"/>
              <a:defRPr/>
            </a:pPr>
            <a:r>
              <a:rPr lang="pt-BR" sz="3200" b="1">
                <a:latin typeface="Times New Roman" pitchFamily="18" charset="0"/>
                <a:cs typeface="Times New Roman" pitchFamily="18" charset="0"/>
              </a:rPr>
              <a:t>Tất cả các quá trình mà ta vừa xét ở trên là những trường hợp riêng của quá trình đa biến, được nêu trong bảng 8.1.</a:t>
            </a:r>
          </a:p>
        </p:txBody>
      </p:sp>
      <p:grpSp>
        <p:nvGrpSpPr>
          <p:cNvPr id="54278" name="Group 9"/>
          <p:cNvGrpSpPr>
            <a:grpSpLocks/>
          </p:cNvGrpSpPr>
          <p:nvPr/>
        </p:nvGrpSpPr>
        <p:grpSpPr bwMode="auto">
          <a:xfrm>
            <a:off x="381000" y="1519238"/>
            <a:ext cx="8382000" cy="2770187"/>
            <a:chOff x="381000" y="1518621"/>
            <a:chExt cx="8382000" cy="2770187"/>
          </a:xfrm>
        </p:grpSpPr>
        <p:grpSp>
          <p:nvGrpSpPr>
            <p:cNvPr id="54279" name="Group 7"/>
            <p:cNvGrpSpPr>
              <a:grpSpLocks/>
            </p:cNvGrpSpPr>
            <p:nvPr/>
          </p:nvGrpSpPr>
          <p:grpSpPr bwMode="auto">
            <a:xfrm>
              <a:off x="381000" y="1518621"/>
              <a:ext cx="8382000" cy="2770187"/>
              <a:chOff x="381000" y="1504973"/>
              <a:chExt cx="8382000" cy="2770187"/>
            </a:xfrm>
          </p:grpSpPr>
          <p:sp>
            <p:nvSpPr>
              <p:cNvPr id="5" name="Rectangle 4"/>
              <p:cNvSpPr/>
              <p:nvPr/>
            </p:nvSpPr>
            <p:spPr>
              <a:xfrm>
                <a:off x="381000" y="1504973"/>
                <a:ext cx="8382000" cy="2770187"/>
              </a:xfrm>
              <a:prstGeom prst="rect">
                <a:avLst/>
              </a:prstGeom>
              <a:solidFill>
                <a:srgbClr val="002060"/>
              </a:solidFill>
              <a:ln/>
            </p:spPr>
            <p:style>
              <a:lnRef idx="3">
                <a:schemeClr val="lt1"/>
              </a:lnRef>
              <a:fillRef idx="1">
                <a:schemeClr val="accent1"/>
              </a:fillRef>
              <a:effectRef idx="1">
                <a:schemeClr val="accent1"/>
              </a:effectRef>
              <a:fontRef idx="minor">
                <a:schemeClr val="lt1"/>
              </a:fontRef>
            </p:style>
            <p:txBody>
              <a:bodyPr/>
              <a:lstStyle/>
              <a:p>
                <a:pPr algn="ctr">
                  <a:defRPr/>
                </a:pPr>
                <a:r>
                  <a:rPr lang="pt-BR" sz="3200" b="1" u="sng">
                    <a:solidFill>
                      <a:srgbClr val="FFFF00"/>
                    </a:solidFill>
                    <a:latin typeface="Times New Roman" pitchFamily="18" charset="0"/>
                    <a:cs typeface="Times New Roman" pitchFamily="18" charset="0"/>
                  </a:rPr>
                  <a:t>Định nghĩa</a:t>
                </a:r>
              </a:p>
              <a:p>
                <a:pPr indent="463550" algn="just">
                  <a:defRPr/>
                </a:pPr>
                <a:r>
                  <a:rPr lang="pt-BR" sz="3200" b="1">
                    <a:latin typeface="Times New Roman" pitchFamily="18" charset="0"/>
                    <a:cs typeface="Times New Roman" pitchFamily="18" charset="0"/>
                  </a:rPr>
                  <a:t>Quá trình đa biến là quá trình mà áp suất và thể tích khí lý tưởng liên hệ với nhau bằng hệ thức</a:t>
                </a:r>
                <a:r>
                  <a:rPr lang="pt-BR" sz="3200" b="1">
                    <a:latin typeface="Times New Roman" pitchFamily="18" charset="0"/>
                    <a:cs typeface="Times New Roman" pitchFamily="18" charset="0"/>
                  </a:rPr>
                  <a:t>:</a:t>
                </a:r>
              </a:p>
            </p:txBody>
          </p:sp>
          <p:sp>
            <p:nvSpPr>
              <p:cNvPr id="7" name="Rectangle 6"/>
              <p:cNvSpPr/>
              <p:nvPr/>
            </p:nvSpPr>
            <p:spPr bwMode="auto">
              <a:xfrm>
                <a:off x="3276600" y="3267098"/>
                <a:ext cx="2819400" cy="849312"/>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r>
                  <a:rPr lang="pt-BR" sz="3200" b="1">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pV</a:t>
                </a:r>
                <a:r>
                  <a:rPr lang="pt-BR" sz="3200" b="1" baseline="3000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n</a:t>
                </a:r>
                <a:r>
                  <a:rPr lang="pt-BR" sz="3200" b="1">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 </a:t>
                </a:r>
                <a:r>
                  <a:rPr lang="pt-BR" sz="3200" b="1">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const</a:t>
                </a:r>
                <a:endParaRPr lang="en-US" sz="3200">
                  <a:solidFill>
                    <a:schemeClr val="tx1"/>
                  </a:solidFill>
                  <a:effectLst>
                    <a:outerShdw blurRad="38100" dist="38100" dir="2700000" algn="tl">
                      <a:srgbClr val="000000">
                        <a:alpha val="43137"/>
                      </a:srgbClr>
                    </a:outerShdw>
                  </a:effectLst>
                </a:endParaRPr>
              </a:p>
            </p:txBody>
          </p:sp>
        </p:grpSp>
        <p:sp>
          <p:nvSpPr>
            <p:cNvPr id="9" name="Rectangle 8"/>
            <p:cNvSpPr/>
            <p:nvPr/>
          </p:nvSpPr>
          <p:spPr>
            <a:xfrm>
              <a:off x="6477000" y="3275983"/>
              <a:ext cx="19050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defRPr/>
              </a:pPr>
              <a:r>
                <a:rPr lang="en-US" sz="3200" b="1">
                  <a:solidFill>
                    <a:schemeClr val="bg1"/>
                  </a:solidFill>
                  <a:latin typeface="Times New Roman" pitchFamily="18" charset="0"/>
                  <a:cs typeface="Times New Roman" pitchFamily="18" charset="0"/>
                </a:rPr>
                <a:t>(</a:t>
              </a:r>
              <a:r>
                <a:rPr lang="en-US" sz="3200" b="1">
                  <a:solidFill>
                    <a:schemeClr val="bg1"/>
                  </a:solidFill>
                  <a:latin typeface="Times New Roman" pitchFamily="18" charset="0"/>
                  <a:cs typeface="Times New Roman" pitchFamily="18" charset="0"/>
                </a:rPr>
                <a:t>8.25)</a:t>
              </a:r>
              <a:endParaRPr lang="en-US" sz="3200" b="1">
                <a:solidFill>
                  <a:schemeClr val="bg1"/>
                </a:solidFill>
                <a:latin typeface="Times New Roman" pitchFamily="18" charset="0"/>
                <a:cs typeface="Times New Roman" pitchFamily="18" charset="0"/>
              </a:endParaRPr>
            </a:p>
          </p:txBody>
        </p:sp>
      </p:grpSp>
    </p:spTree>
  </p:cSld>
  <p:clrMapOvr>
    <a:masterClrMapping/>
  </p:clrMapOvr>
  <p:transition>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55299"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300" name="Group 8"/>
          <p:cNvGrpSpPr>
            <a:grpSpLocks/>
          </p:cNvGrpSpPr>
          <p:nvPr/>
        </p:nvGrpSpPr>
        <p:grpSpPr bwMode="auto">
          <a:xfrm>
            <a:off x="2362200" y="2133600"/>
            <a:ext cx="4781550" cy="4267200"/>
            <a:chOff x="1746912" y="1143000"/>
            <a:chExt cx="4781264" cy="4267200"/>
          </a:xfrm>
        </p:grpSpPr>
        <p:sp>
          <p:nvSpPr>
            <p:cNvPr id="5" name="Rectangle 4"/>
            <p:cNvSpPr/>
            <p:nvPr/>
          </p:nvSpPr>
          <p:spPr>
            <a:xfrm>
              <a:off x="1746912" y="1143000"/>
              <a:ext cx="1904886" cy="762000"/>
            </a:xfrm>
            <a:prstGeom prst="rect">
              <a:avLst/>
            </a:prstGeom>
            <a:solidFill>
              <a:srgbClr val="820000"/>
            </a:solidFill>
          </p:spPr>
          <p:style>
            <a:lnRef idx="3">
              <a:schemeClr val="lt1"/>
            </a:lnRef>
            <a:fillRef idx="1">
              <a:schemeClr val="accent6"/>
            </a:fillRef>
            <a:effectRef idx="1">
              <a:schemeClr val="accent6"/>
            </a:effectRef>
            <a:fontRef idx="minor">
              <a:schemeClr val="lt1"/>
            </a:fontRef>
          </p:style>
          <p:txBody>
            <a:bodyPr anchor="ctr"/>
            <a:lstStyle/>
            <a:p>
              <a:pPr algn="ctr">
                <a:defRPr/>
              </a:pPr>
              <a:r>
                <a:rPr lang="en-US" sz="3600" b="1">
                  <a:latin typeface="Times New Roman" pitchFamily="18" charset="0"/>
                  <a:cs typeface="Times New Roman" pitchFamily="18" charset="0"/>
                </a:rPr>
                <a:t>n</a:t>
              </a:r>
            </a:p>
          </p:txBody>
        </p:sp>
        <p:sp>
          <p:nvSpPr>
            <p:cNvPr id="6" name="Rectangle 5"/>
            <p:cNvSpPr/>
            <p:nvPr/>
          </p:nvSpPr>
          <p:spPr>
            <a:xfrm>
              <a:off x="3678784" y="1143000"/>
              <a:ext cx="2849392" cy="762000"/>
            </a:xfrm>
            <a:prstGeom prst="rect">
              <a:avLst/>
            </a:prstGeom>
            <a:solidFill>
              <a:srgbClr val="820000"/>
            </a:solidFill>
          </p:spPr>
          <p:style>
            <a:lnRef idx="3">
              <a:schemeClr val="lt1"/>
            </a:lnRef>
            <a:fillRef idx="1">
              <a:schemeClr val="accent6"/>
            </a:fillRef>
            <a:effectRef idx="1">
              <a:schemeClr val="accent6"/>
            </a:effectRef>
            <a:fontRef idx="minor">
              <a:schemeClr val="lt1"/>
            </a:fontRef>
          </p:style>
          <p:txBody>
            <a:bodyPr anchor="ctr"/>
            <a:lstStyle/>
            <a:p>
              <a:pPr algn="ctr">
                <a:defRPr/>
              </a:pPr>
              <a:r>
                <a:rPr lang="en-US" sz="3600" b="1">
                  <a:latin typeface="Times New Roman" pitchFamily="18" charset="0"/>
                  <a:cs typeface="Times New Roman" pitchFamily="18" charset="0"/>
                </a:rPr>
                <a:t>Quá trình</a:t>
              </a:r>
            </a:p>
          </p:txBody>
        </p:sp>
        <p:sp>
          <p:nvSpPr>
            <p:cNvPr id="7" name="Rectangle 6"/>
            <p:cNvSpPr/>
            <p:nvPr/>
          </p:nvSpPr>
          <p:spPr>
            <a:xfrm>
              <a:off x="1746912" y="1919288"/>
              <a:ext cx="1904886" cy="3490912"/>
            </a:xfrm>
            <a:prstGeom prst="rect">
              <a:avLst/>
            </a:prstGeom>
            <a:solidFill>
              <a:srgbClr val="820000"/>
            </a:solidFill>
          </p:spPr>
          <p:style>
            <a:lnRef idx="3">
              <a:schemeClr val="lt1"/>
            </a:lnRef>
            <a:fillRef idx="1">
              <a:schemeClr val="accent6"/>
            </a:fillRef>
            <a:effectRef idx="1">
              <a:schemeClr val="accent6"/>
            </a:effectRef>
            <a:fontRef idx="minor">
              <a:schemeClr val="lt1"/>
            </a:fontRef>
          </p:style>
          <p:txBody>
            <a:bodyPr anchor="ctr"/>
            <a:lstStyle/>
            <a:p>
              <a:pPr algn="ctr">
                <a:lnSpc>
                  <a:spcPct val="150000"/>
                </a:lnSpc>
                <a:defRPr/>
              </a:pPr>
              <a:r>
                <a:rPr lang="en-US" sz="3600" b="1">
                  <a:latin typeface="Times New Roman" pitchFamily="18" charset="0"/>
                  <a:cs typeface="Times New Roman" pitchFamily="18" charset="0"/>
                </a:rPr>
                <a:t>0</a:t>
              </a:r>
            </a:p>
            <a:p>
              <a:pPr algn="ctr">
                <a:lnSpc>
                  <a:spcPct val="150000"/>
                </a:lnSpc>
                <a:defRPr/>
              </a:pPr>
              <a:r>
                <a:rPr lang="en-US" sz="3600" b="1">
                  <a:latin typeface="Times New Roman" pitchFamily="18" charset="0"/>
                  <a:cs typeface="Times New Roman" pitchFamily="18" charset="0"/>
                </a:rPr>
                <a:t>1</a:t>
              </a:r>
            </a:p>
            <a:p>
              <a:pPr algn="ctr">
                <a:lnSpc>
                  <a:spcPct val="150000"/>
                </a:lnSpc>
                <a:defRPr/>
              </a:pPr>
              <a:r>
                <a:rPr lang="en-US" sz="3600" b="1">
                  <a:latin typeface="Times New Roman" pitchFamily="18" charset="0"/>
                  <a:cs typeface="Times New Roman" pitchFamily="18" charset="0"/>
                </a:rPr>
                <a:t>γ</a:t>
              </a:r>
            </a:p>
            <a:p>
              <a:pPr algn="ctr">
                <a:lnSpc>
                  <a:spcPct val="150000"/>
                </a:lnSpc>
                <a:defRPr/>
              </a:pPr>
              <a:r>
                <a:rPr lang="en-US" sz="3600" b="1">
                  <a:latin typeface="Times New Roman" pitchFamily="18" charset="0"/>
                  <a:cs typeface="Times New Roman" pitchFamily="18" charset="0"/>
                </a:rPr>
                <a:t>±∞</a:t>
              </a:r>
            </a:p>
          </p:txBody>
        </p:sp>
        <p:sp>
          <p:nvSpPr>
            <p:cNvPr id="8" name="Rectangle 7"/>
            <p:cNvSpPr/>
            <p:nvPr/>
          </p:nvSpPr>
          <p:spPr>
            <a:xfrm>
              <a:off x="3678784" y="1919288"/>
              <a:ext cx="2849392" cy="3490912"/>
            </a:xfrm>
            <a:prstGeom prst="rect">
              <a:avLst/>
            </a:prstGeom>
            <a:solidFill>
              <a:srgbClr val="820000"/>
            </a:solidFill>
          </p:spPr>
          <p:style>
            <a:lnRef idx="3">
              <a:schemeClr val="lt1"/>
            </a:lnRef>
            <a:fillRef idx="1">
              <a:schemeClr val="accent6"/>
            </a:fillRef>
            <a:effectRef idx="1">
              <a:schemeClr val="accent6"/>
            </a:effectRef>
            <a:fontRef idx="minor">
              <a:schemeClr val="lt1"/>
            </a:fontRef>
          </p:style>
          <p:txBody>
            <a:bodyPr anchor="ctr"/>
            <a:lstStyle/>
            <a:p>
              <a:pPr algn="ctr">
                <a:lnSpc>
                  <a:spcPct val="150000"/>
                </a:lnSpc>
                <a:defRPr/>
              </a:pPr>
              <a:r>
                <a:rPr lang="en-US" sz="3600" b="1">
                  <a:latin typeface="Times New Roman" pitchFamily="18" charset="0"/>
                  <a:cs typeface="Times New Roman" pitchFamily="18" charset="0"/>
                </a:rPr>
                <a:t>Đẳng áp</a:t>
              </a:r>
            </a:p>
            <a:p>
              <a:pPr algn="ctr">
                <a:lnSpc>
                  <a:spcPct val="150000"/>
                </a:lnSpc>
                <a:defRPr/>
              </a:pPr>
              <a:r>
                <a:rPr lang="en-US" sz="3600" b="1">
                  <a:latin typeface="Times New Roman" pitchFamily="18" charset="0"/>
                  <a:cs typeface="Times New Roman" pitchFamily="18" charset="0"/>
                </a:rPr>
                <a:t>Đẳng nhiệt</a:t>
              </a:r>
            </a:p>
            <a:p>
              <a:pPr algn="ctr">
                <a:lnSpc>
                  <a:spcPct val="150000"/>
                </a:lnSpc>
                <a:defRPr/>
              </a:pPr>
              <a:r>
                <a:rPr lang="en-US" sz="3600" b="1">
                  <a:latin typeface="Times New Roman" pitchFamily="18" charset="0"/>
                  <a:cs typeface="Times New Roman" pitchFamily="18" charset="0"/>
                </a:rPr>
                <a:t>Đoạn nhiệt</a:t>
              </a:r>
            </a:p>
            <a:p>
              <a:pPr algn="ctr">
                <a:lnSpc>
                  <a:spcPct val="150000"/>
                </a:lnSpc>
                <a:defRPr/>
              </a:pPr>
              <a:r>
                <a:rPr lang="en-US" sz="3600" b="1">
                  <a:latin typeface="Times New Roman" pitchFamily="18" charset="0"/>
                  <a:cs typeface="Times New Roman" pitchFamily="18" charset="0"/>
                </a:rPr>
                <a:t>Đẳng tích</a:t>
              </a:r>
            </a:p>
          </p:txBody>
        </p:sp>
      </p:grpSp>
      <p:sp>
        <p:nvSpPr>
          <p:cNvPr id="10" name="Rectangle 9"/>
          <p:cNvSpPr/>
          <p:nvPr/>
        </p:nvSpPr>
        <p:spPr>
          <a:xfrm>
            <a:off x="2362200" y="1066800"/>
            <a:ext cx="4800600" cy="609600"/>
          </a:xfrm>
          <a:prstGeom prst="rect">
            <a:avLst/>
          </a:prstGeom>
          <a:ln/>
        </p:spPr>
        <p:style>
          <a:lnRef idx="3">
            <a:schemeClr val="lt1"/>
          </a:lnRef>
          <a:fillRef idx="1">
            <a:schemeClr val="dk1"/>
          </a:fillRef>
          <a:effectRef idx="1">
            <a:schemeClr val="dk1"/>
          </a:effectRef>
          <a:fontRef idx="minor">
            <a:schemeClr val="lt1"/>
          </a:fontRef>
        </p:style>
        <p:txBody>
          <a:bodyPr anchor="ctr"/>
          <a:lstStyle/>
          <a:p>
            <a:pPr algn="ctr">
              <a:defRPr/>
            </a:pPr>
            <a:r>
              <a:rPr lang="en-US" sz="3200" b="1">
                <a:solidFill>
                  <a:schemeClr val="bg1"/>
                </a:solidFill>
                <a:latin typeface="Times New Roman" pitchFamily="18" charset="0"/>
                <a:cs typeface="Times New Roman" pitchFamily="18" charset="0"/>
              </a:rPr>
              <a:t>Bảng 8.1</a:t>
            </a:r>
            <a:endParaRPr lang="en-US" sz="3200" b="1">
              <a:solidFill>
                <a:schemeClr val="bg1"/>
              </a:solidFill>
              <a:latin typeface="Times New Roman" pitchFamily="18" charset="0"/>
              <a:cs typeface="Times New Roman" pitchFamily="18" charset="0"/>
            </a:endParaRPr>
          </a:p>
        </p:txBody>
      </p:sp>
    </p:spTree>
  </p:cSld>
  <p:clrMapOvr>
    <a:masterClrMapping/>
  </p:clrMapOvr>
  <p:transition>
    <p:split dir="in"/>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NGUYÊN LÝ THỨ NHẤT NHIỆT ĐỘNG HỌC</a:t>
            </a:r>
          </a:p>
        </p:txBody>
      </p:sp>
      <p:pic>
        <p:nvPicPr>
          <p:cNvPr id="22533" name="Picture 22" descr="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4800" y="609600"/>
            <a:ext cx="8534400" cy="9906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buFont typeface="Wingdings" pitchFamily="2" charset="2"/>
              <a:buChar char="§"/>
              <a:defRPr/>
            </a:pPr>
            <a:r>
              <a:rPr lang="pt-BR" sz="3200" b="1">
                <a:solidFill>
                  <a:srgbClr val="002060"/>
                </a:solidFill>
                <a:latin typeface="Times New Roman" pitchFamily="18" charset="0"/>
                <a:cs typeface="Times New Roman" pitchFamily="18" charset="0"/>
              </a:rPr>
              <a:t>Từ (8.25) ta có thể suy ra quá trình đẳng tích như sau:</a:t>
            </a:r>
            <a:endParaRPr lang="en-US" sz="3200" b="1">
              <a:solidFill>
                <a:srgbClr val="002060"/>
              </a:solidFill>
              <a:latin typeface="Times New Roman" pitchFamily="18" charset="0"/>
              <a:cs typeface="Times New Roman" pitchFamily="18" charset="0"/>
            </a:endParaRPr>
          </a:p>
        </p:txBody>
      </p:sp>
      <p:graphicFrame>
        <p:nvGraphicFramePr>
          <p:cNvPr id="46091" name="Object 2"/>
          <p:cNvGraphicFramePr>
            <a:graphicFrameLocks/>
          </p:cNvGraphicFramePr>
          <p:nvPr/>
        </p:nvGraphicFramePr>
        <p:xfrm>
          <a:off x="2819400" y="1497013"/>
          <a:ext cx="4014788" cy="619125"/>
        </p:xfrm>
        <a:graphic>
          <a:graphicData uri="http://schemas.openxmlformats.org/presentationml/2006/ole">
            <mc:AlternateContent xmlns:mc="http://schemas.openxmlformats.org/markup-compatibility/2006">
              <mc:Choice xmlns:v="urn:schemas-microsoft-com:vml" Requires="v">
                <p:oleObj spid="_x0000_s22539" name="Equation" r:id="rId4" imgW="1434960" imgH="228600" progId="Equation.3">
                  <p:embed/>
                </p:oleObj>
              </mc:Choice>
              <mc:Fallback>
                <p:oleObj name="Equation" r:id="rId4" imgW="1434960" imgH="228600"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1497013"/>
                        <a:ext cx="4014788" cy="619125"/>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Rectangle 6"/>
          <p:cNvSpPr/>
          <p:nvPr/>
        </p:nvSpPr>
        <p:spPr>
          <a:xfrm>
            <a:off x="455613" y="2133600"/>
            <a:ext cx="8610600" cy="7620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algn="just">
              <a:defRPr/>
            </a:pPr>
            <a:r>
              <a:rPr lang="pt-BR" sz="3200" b="1">
                <a:solidFill>
                  <a:schemeClr val="bg1"/>
                </a:solidFill>
                <a:latin typeface="Times New Roman" pitchFamily="18" charset="0"/>
                <a:cs typeface="Times New Roman" pitchFamily="18" charset="0"/>
              </a:rPr>
              <a:t>(các </a:t>
            </a:r>
            <a:r>
              <a:rPr lang="pt-BR" sz="3200" b="1">
                <a:solidFill>
                  <a:schemeClr val="bg1"/>
                </a:solidFill>
                <a:latin typeface="Times New Roman" pitchFamily="18" charset="0"/>
                <a:cs typeface="Times New Roman" pitchFamily="18" charset="0"/>
              </a:rPr>
              <a:t>chỉ số 1 và 2 chỉ hai trạng thái tùy ý nào </a:t>
            </a:r>
            <a:r>
              <a:rPr lang="pt-BR" sz="3200" b="1">
                <a:solidFill>
                  <a:schemeClr val="bg1"/>
                </a:solidFill>
                <a:latin typeface="Times New Roman" pitchFamily="18" charset="0"/>
                <a:cs typeface="Times New Roman" pitchFamily="18" charset="0"/>
              </a:rPr>
              <a:t>đó)</a:t>
            </a:r>
            <a:endParaRPr lang="en-US" sz="3200" b="1">
              <a:solidFill>
                <a:schemeClr val="bg1"/>
              </a:solidFill>
              <a:latin typeface="Times New Roman" pitchFamily="18" charset="0"/>
              <a:cs typeface="Times New Roman" pitchFamily="18" charset="0"/>
            </a:endParaRPr>
          </a:p>
        </p:txBody>
      </p:sp>
      <p:sp>
        <p:nvSpPr>
          <p:cNvPr id="8" name="Rectangle 7"/>
          <p:cNvSpPr/>
          <p:nvPr/>
        </p:nvSpPr>
        <p:spPr>
          <a:xfrm>
            <a:off x="377825" y="2971800"/>
            <a:ext cx="8534400" cy="6858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buFont typeface="Wingdings" pitchFamily="2" charset="2"/>
              <a:buChar char="§"/>
              <a:defRPr/>
            </a:pPr>
            <a:r>
              <a:rPr lang="pt-BR" sz="3200" b="1">
                <a:solidFill>
                  <a:srgbClr val="002060"/>
                </a:solidFill>
                <a:latin typeface="Times New Roman" pitchFamily="18" charset="0"/>
                <a:cs typeface="Times New Roman" pitchFamily="18" charset="0"/>
              </a:rPr>
              <a:t>Từ (8.26), lấy căn bậc n</a:t>
            </a:r>
            <a:r>
              <a:rPr lang="pt-BR" sz="3200" b="1">
                <a:solidFill>
                  <a:srgbClr val="002060"/>
                </a:solidFill>
                <a:latin typeface="Times New Roman" pitchFamily="18" charset="0"/>
                <a:cs typeface="Times New Roman" pitchFamily="18" charset="0"/>
              </a:rPr>
              <a:t>:</a:t>
            </a:r>
            <a:endParaRPr lang="en-US" sz="3200" b="1">
              <a:solidFill>
                <a:srgbClr val="002060"/>
              </a:solidFill>
              <a:latin typeface="Times New Roman" pitchFamily="18" charset="0"/>
              <a:cs typeface="Times New Roman" pitchFamily="18" charset="0"/>
            </a:endParaRPr>
          </a:p>
        </p:txBody>
      </p:sp>
      <p:sp>
        <p:nvSpPr>
          <p:cNvPr id="2253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3" name="Object 5"/>
          <p:cNvGraphicFramePr>
            <a:graphicFrameLocks/>
          </p:cNvGraphicFramePr>
          <p:nvPr/>
        </p:nvGraphicFramePr>
        <p:xfrm>
          <a:off x="3443288" y="3790950"/>
          <a:ext cx="2308225" cy="962025"/>
        </p:xfrm>
        <a:graphic>
          <a:graphicData uri="http://schemas.openxmlformats.org/presentationml/2006/ole">
            <mc:AlternateContent xmlns:mc="http://schemas.openxmlformats.org/markup-compatibility/2006">
              <mc:Choice xmlns:v="urn:schemas-microsoft-com:vml" Requires="v">
                <p:oleObj spid="_x0000_s22540" name="Equation" r:id="rId6" imgW="825480" imgH="355320" progId="Equation.3">
                  <p:embed/>
                </p:oleObj>
              </mc:Choice>
              <mc:Fallback>
                <p:oleObj name="Equation" r:id="rId6" imgW="825480" imgH="35532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3288" y="3790950"/>
                        <a:ext cx="2308225" cy="962025"/>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2" name="Rectangle 11"/>
          <p:cNvSpPr/>
          <p:nvPr/>
        </p:nvSpPr>
        <p:spPr>
          <a:xfrm>
            <a:off x="381000" y="4953000"/>
            <a:ext cx="8305800" cy="1752600"/>
          </a:xfrm>
          <a:prstGeom prst="rect">
            <a:avLst/>
          </a:prstGeom>
          <a:noFill/>
          <a:ln>
            <a:noFill/>
          </a:ln>
        </p:spPr>
        <p:style>
          <a:lnRef idx="3">
            <a:schemeClr val="lt1"/>
          </a:lnRef>
          <a:fillRef idx="1">
            <a:schemeClr val="accent5"/>
          </a:fillRef>
          <a:effectRef idx="1">
            <a:schemeClr val="accent5"/>
          </a:effectRef>
          <a:fontRef idx="minor">
            <a:schemeClr val="lt1"/>
          </a:fontRef>
        </p:style>
        <p:txBody>
          <a:bodyPr anchor="ctr"/>
          <a:lstStyle/>
          <a:p>
            <a:pPr indent="463550" algn="just">
              <a:buFont typeface="Wingdings" pitchFamily="2" charset="2"/>
              <a:buChar char="§"/>
              <a:defRPr/>
            </a:pPr>
            <a:r>
              <a:rPr lang="en-US" sz="3200" b="1">
                <a:solidFill>
                  <a:srgbClr val="002060"/>
                </a:solidFill>
                <a:latin typeface="Times New Roman" pitchFamily="18" charset="0"/>
                <a:cs typeface="Times New Roman" pitchFamily="18" charset="0"/>
              </a:rPr>
              <a:t>Khi </a:t>
            </a:r>
            <a:r>
              <a:rPr lang="en-US" sz="3200" b="1">
                <a:solidFill>
                  <a:srgbClr val="002060"/>
                </a:solidFill>
                <a:latin typeface="Times New Roman" pitchFamily="18" charset="0"/>
                <a:cs typeface="Times New Roman" pitchFamily="18" charset="0"/>
              </a:rPr>
              <a:t>n → ±∞, </a:t>
            </a:r>
            <a:r>
              <a:rPr lang="en-US" sz="3200" b="1">
                <a:solidFill>
                  <a:srgbClr val="002060"/>
                </a:solidFill>
                <a:latin typeface="Times New Roman" pitchFamily="18" charset="0"/>
                <a:cs typeface="Times New Roman" pitchFamily="18" charset="0"/>
              </a:rPr>
              <a:t>ta được V</a:t>
            </a:r>
            <a:r>
              <a:rPr lang="en-US" sz="3200" b="1" baseline="-25000">
                <a:solidFill>
                  <a:srgbClr val="002060"/>
                </a:solidFill>
                <a:latin typeface="Times New Roman" pitchFamily="18" charset="0"/>
                <a:cs typeface="Times New Roman" pitchFamily="18" charset="0"/>
              </a:rPr>
              <a:t>1</a:t>
            </a:r>
            <a:r>
              <a:rPr lang="en-US" sz="3200" b="1">
                <a:solidFill>
                  <a:srgbClr val="002060"/>
                </a:solidFill>
                <a:latin typeface="Times New Roman" pitchFamily="18" charset="0"/>
                <a:cs typeface="Times New Roman" pitchFamily="18" charset="0"/>
              </a:rPr>
              <a:t> = V</a:t>
            </a:r>
            <a:r>
              <a:rPr lang="en-US" sz="3200" b="1" baseline="-25000">
                <a:solidFill>
                  <a:srgbClr val="002060"/>
                </a:solidFill>
                <a:latin typeface="Times New Roman" pitchFamily="18" charset="0"/>
                <a:cs typeface="Times New Roman" pitchFamily="18" charset="0"/>
              </a:rPr>
              <a:t>2</a:t>
            </a:r>
            <a:r>
              <a:rPr lang="en-US" sz="3200" b="1">
                <a:solidFill>
                  <a:srgbClr val="002060"/>
                </a:solidFill>
                <a:latin typeface="Times New Roman" pitchFamily="18" charset="0"/>
                <a:cs typeface="Times New Roman" pitchFamily="18" charset="0"/>
              </a:rPr>
              <a:t>, nghĩa là quá trình biến đổi từ trạng thái 1 sang trạng thái 2 là quá trình đẳng tích.</a:t>
            </a:r>
          </a:p>
        </p:txBody>
      </p:sp>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43000"/>
            <a:ext cx="9144000" cy="365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5800" b="1" cap="all">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8.2</a:t>
            </a:r>
          </a:p>
          <a:p>
            <a:pPr algn="ctr">
              <a:defRPr/>
            </a:pPr>
            <a:r>
              <a:rPr lang="en-US" sz="5800" b="1" cap="all">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KHÁI NIỆM VỀ </a:t>
            </a:r>
          </a:p>
          <a:p>
            <a:pPr algn="ctr">
              <a:defRPr/>
            </a:pPr>
            <a:r>
              <a:rPr lang="en-US" sz="5800" b="1" cap="all">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NĂNG LƯỢNG, CÔNG  VÀ NHIỆT LƯỢNG</a:t>
            </a:r>
          </a:p>
        </p:txBody>
      </p:sp>
      <p:pic>
        <p:nvPicPr>
          <p:cNvPr id="28675" name="Picture 46" descr="2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2400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8" descr="0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5075" y="5181600"/>
            <a:ext cx="2362200"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sp>
        <p:nvSpPr>
          <p:cNvPr id="4" name="Rectangle 3"/>
          <p:cNvSpPr/>
          <p:nvPr/>
        </p:nvSpPr>
        <p:spPr>
          <a:xfrm>
            <a:off x="533400" y="685800"/>
            <a:ext cx="8229600" cy="7620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4000" b="1">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8.2.1. NĂNG LƯỢNG</a:t>
            </a:r>
          </a:p>
        </p:txBody>
      </p:sp>
      <p:sp>
        <p:nvSpPr>
          <p:cNvPr id="5" name="Rectangle 4"/>
          <p:cNvSpPr/>
          <p:nvPr/>
        </p:nvSpPr>
        <p:spPr>
          <a:xfrm>
            <a:off x="381000" y="1828800"/>
            <a:ext cx="8382000" cy="4191000"/>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3600" b="1" u="sng">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Khái niệm</a:t>
            </a:r>
          </a:p>
          <a:p>
            <a:pPr indent="463550" algn="just">
              <a:defRPr/>
            </a:pPr>
            <a:r>
              <a:rPr lang="en-US" sz="3600" b="1">
                <a:effectLst>
                  <a:outerShdw blurRad="38100" dist="38100" dir="2700000" algn="tl">
                    <a:srgbClr val="000000">
                      <a:alpha val="43137"/>
                    </a:srgbClr>
                  </a:outerShdw>
                </a:effectLst>
                <a:latin typeface="Times New Roman" pitchFamily="18" charset="0"/>
                <a:cs typeface="Times New Roman" pitchFamily="18" charset="0"/>
              </a:rPr>
              <a:t>Năng lượng của một hệ là đại lượng vật lý có thể dùng để chỉ mức độ vận động của hệ (động năng), mức độ tương tác của hệ với môi trường ngoài (thế năng) và khả năng tương tác lẫn nhau của các hạt tạo thành hệ (nội năng). </a:t>
            </a:r>
          </a:p>
        </p:txBody>
      </p:sp>
      <p:pic>
        <p:nvPicPr>
          <p:cNvPr id="29701"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8"/>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30723"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57200" y="685800"/>
            <a:ext cx="8153400" cy="1219200"/>
          </a:xfrm>
          <a:prstGeom prst="rect">
            <a:avLst/>
          </a:prstGeom>
          <a:ln/>
        </p:spPr>
        <p:style>
          <a:lnRef idx="3">
            <a:schemeClr val="lt1"/>
          </a:lnRef>
          <a:fillRef idx="1">
            <a:schemeClr val="dk1"/>
          </a:fillRef>
          <a:effectRef idx="1">
            <a:schemeClr val="dk1"/>
          </a:effectRef>
          <a:fontRef idx="minor">
            <a:schemeClr val="lt1"/>
          </a:fontRef>
        </p:style>
        <p:txBody>
          <a:bodyPr anchor="ctr"/>
          <a:lstStyle/>
          <a:p>
            <a:pPr indent="463550" algn="just">
              <a:defRPr/>
            </a:pPr>
            <a:r>
              <a:rPr lang="en-US" sz="320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Thông thường </a:t>
            </a:r>
            <a:r>
              <a:rPr lang="en-US" sz="3200" b="1" u="sng">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các đối tượng nghiên cứu xem là đứng yên </a:t>
            </a:r>
            <a:r>
              <a:rPr lang="en-US" sz="320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và </a:t>
            </a:r>
            <a:r>
              <a:rPr lang="en-US" sz="3200" b="1" u="sng">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bỏ qua các trường ngoài</a:t>
            </a:r>
            <a:r>
              <a:rPr lang="en-US" sz="320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a:t>
            </a:r>
          </a:p>
        </p:txBody>
      </p:sp>
      <p:sp>
        <p:nvSpPr>
          <p:cNvPr id="5" name="Rectangle 4"/>
          <p:cNvSpPr/>
          <p:nvPr/>
        </p:nvSpPr>
        <p:spPr>
          <a:xfrm>
            <a:off x="511175" y="2492375"/>
            <a:ext cx="8175625" cy="838200"/>
          </a:xfrm>
          <a:prstGeom prst="rect">
            <a:avLst/>
          </a:prstGeom>
          <a:ln/>
        </p:spPr>
        <p:style>
          <a:lnRef idx="3">
            <a:schemeClr val="lt1"/>
          </a:lnRef>
          <a:fillRef idx="1">
            <a:schemeClr val="accent2"/>
          </a:fillRef>
          <a:effectRef idx="1">
            <a:schemeClr val="accent2"/>
          </a:effectRef>
          <a:fontRef idx="minor">
            <a:schemeClr val="lt1"/>
          </a:fontRef>
        </p:style>
        <p:txBody>
          <a:bodyPr anchor="ctr"/>
          <a:lstStyle/>
          <a:p>
            <a:pPr indent="463550" algn="just">
              <a:defRPr/>
            </a:pPr>
            <a:r>
              <a:rPr lang="en-US" sz="3200" b="1">
                <a:solidFill>
                  <a:schemeClr val="bg1"/>
                </a:solidFill>
                <a:latin typeface="Times New Roman" pitchFamily="18" charset="0"/>
                <a:cs typeface="Times New Roman" pitchFamily="18" charset="0"/>
              </a:rPr>
              <a:t>Động năng và thế năng của hệ bằng </a:t>
            </a:r>
            <a:r>
              <a:rPr lang="en-US" sz="3200" b="1" u="sng">
                <a:solidFill>
                  <a:schemeClr val="bg1"/>
                </a:solidFill>
                <a:latin typeface="Times New Roman" pitchFamily="18" charset="0"/>
                <a:cs typeface="Times New Roman" pitchFamily="18" charset="0"/>
              </a:rPr>
              <a:t>không</a:t>
            </a:r>
            <a:r>
              <a:rPr lang="en-US" sz="3200" b="1">
                <a:solidFill>
                  <a:schemeClr val="bg1"/>
                </a:solidFill>
                <a:latin typeface="Times New Roman" pitchFamily="18" charset="0"/>
                <a:cs typeface="Times New Roman" pitchFamily="18" charset="0"/>
              </a:rPr>
              <a:t>.</a:t>
            </a:r>
            <a:endParaRPr lang="en-US" sz="320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Rectangle 5"/>
          <p:cNvSpPr/>
          <p:nvPr/>
        </p:nvSpPr>
        <p:spPr>
          <a:xfrm>
            <a:off x="533400" y="3886200"/>
            <a:ext cx="8175625" cy="838200"/>
          </a:xfrm>
          <a:prstGeom prst="rect">
            <a:avLst/>
          </a:prstGeom>
          <a:ln/>
        </p:spPr>
        <p:style>
          <a:lnRef idx="3">
            <a:schemeClr val="lt1"/>
          </a:lnRef>
          <a:fillRef idx="1">
            <a:schemeClr val="accent1"/>
          </a:fillRef>
          <a:effectRef idx="1">
            <a:schemeClr val="accent1"/>
          </a:effectRef>
          <a:fontRef idx="minor">
            <a:schemeClr val="lt1"/>
          </a:fontRef>
        </p:style>
        <p:txBody>
          <a:bodyPr anchor="ctr"/>
          <a:lstStyle/>
          <a:p>
            <a:pPr indent="463550" algn="ctr">
              <a:defRPr/>
            </a:pPr>
            <a:r>
              <a:rPr lang="en-US" sz="3200" b="1">
                <a:solidFill>
                  <a:schemeClr val="bg1"/>
                </a:solidFill>
                <a:latin typeface="Times New Roman" pitchFamily="18" charset="0"/>
                <a:cs typeface="Times New Roman" pitchFamily="18" charset="0"/>
              </a:rPr>
              <a:t>Năng lượng = Nội năng</a:t>
            </a:r>
            <a:endParaRPr lang="en-US" sz="320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Notched Right Arrow 6"/>
          <p:cNvSpPr/>
          <p:nvPr/>
        </p:nvSpPr>
        <p:spPr>
          <a:xfrm rot="5400000">
            <a:off x="4289425" y="1714500"/>
            <a:ext cx="457200" cy="9906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Notched Right Arrow 7"/>
          <p:cNvSpPr/>
          <p:nvPr/>
        </p:nvSpPr>
        <p:spPr>
          <a:xfrm rot="5400000">
            <a:off x="4305300" y="3127375"/>
            <a:ext cx="457200" cy="9906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33400" y="5334000"/>
            <a:ext cx="8175625" cy="1143000"/>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indent="463550" algn="just">
              <a:buFont typeface="Wingdings" pitchFamily="2" charset="2"/>
              <a:buChar char="Ø"/>
              <a:defRPr/>
            </a:pPr>
            <a:r>
              <a:rPr lang="en-US" sz="3200" b="1">
                <a:latin typeface="Times New Roman" pitchFamily="18" charset="0"/>
                <a:cs typeface="Times New Roman" pitchFamily="18" charset="0"/>
              </a:rPr>
              <a:t>Đơn vị của nội năng là đơn vị năng lượng (Joule) hay của đơn vị nhiệt lượng (calory).</a:t>
            </a:r>
            <a:endParaRPr lang="en-US" sz="3200" b="1">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KHÁI NIỆM VỀ NĂNG LƯỢNG, CÔNG  VÀ NHIỆT LƯỢNG</a:t>
            </a:r>
          </a:p>
        </p:txBody>
      </p:sp>
      <p:pic>
        <p:nvPicPr>
          <p:cNvPr id="31747" name="Picture 22" descr="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6675" y="762000"/>
            <a:ext cx="4441825" cy="6858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just">
              <a:defRPr/>
            </a:pPr>
            <a:r>
              <a:rPr lang="en-US" sz="3200" b="1">
                <a:solidFill>
                  <a:srgbClr val="002060"/>
                </a:solidFill>
                <a:latin typeface="Times New Roman" pitchFamily="18" charset="0"/>
                <a:cs typeface="Times New Roman" pitchFamily="18" charset="0"/>
              </a:rPr>
              <a:t>Hệ ở trạng thái xác định</a:t>
            </a:r>
          </a:p>
        </p:txBody>
      </p:sp>
      <p:sp>
        <p:nvSpPr>
          <p:cNvPr id="6" name="Rectangle 5"/>
          <p:cNvSpPr/>
          <p:nvPr/>
        </p:nvSpPr>
        <p:spPr>
          <a:xfrm>
            <a:off x="4683125" y="3525838"/>
            <a:ext cx="4419600" cy="1143000"/>
          </a:xfrm>
          <a:prstGeom prst="rect">
            <a:avLst/>
          </a:prstGeom>
          <a:ln/>
        </p:spPr>
        <p:style>
          <a:lnRef idx="2">
            <a:schemeClr val="accent6"/>
          </a:lnRef>
          <a:fillRef idx="1">
            <a:schemeClr val="lt1"/>
          </a:fillRef>
          <a:effectRef idx="0">
            <a:schemeClr val="accent6"/>
          </a:effectRef>
          <a:fontRef idx="minor">
            <a:schemeClr val="dk1"/>
          </a:fontRef>
        </p:style>
        <p:txBody>
          <a:bodyPr anchor="ctr"/>
          <a:lstStyle/>
          <a:p>
            <a:pPr algn="just">
              <a:defRPr/>
            </a:pPr>
            <a:r>
              <a:rPr lang="en-US" sz="3200" b="1">
                <a:solidFill>
                  <a:srgbClr val="FF0000"/>
                </a:solidFill>
                <a:latin typeface="Times New Roman" pitchFamily="18" charset="0"/>
                <a:cs typeface="Times New Roman" pitchFamily="18" charset="0"/>
              </a:rPr>
              <a:t>Nội năng </a:t>
            </a:r>
            <a:r>
              <a:rPr lang="en-US" sz="3200" b="1" u="sng">
                <a:solidFill>
                  <a:srgbClr val="FF0000"/>
                </a:solidFill>
                <a:latin typeface="Times New Roman" pitchFamily="18" charset="0"/>
                <a:cs typeface="Times New Roman" pitchFamily="18" charset="0"/>
              </a:rPr>
              <a:t>không</a:t>
            </a:r>
            <a:r>
              <a:rPr lang="en-US" sz="3200" b="1">
                <a:solidFill>
                  <a:srgbClr val="FF0000"/>
                </a:solidFill>
                <a:latin typeface="Times New Roman" pitchFamily="18" charset="0"/>
                <a:cs typeface="Times New Roman" pitchFamily="18" charset="0"/>
              </a:rPr>
              <a:t> phụ thuộc </a:t>
            </a:r>
            <a:r>
              <a:rPr lang="en-US" sz="3200" b="1" u="sng">
                <a:solidFill>
                  <a:srgbClr val="FF0000"/>
                </a:solidFill>
                <a:latin typeface="Times New Roman" pitchFamily="18" charset="0"/>
                <a:cs typeface="Times New Roman" pitchFamily="18" charset="0"/>
              </a:rPr>
              <a:t>quá trình biến đổi</a:t>
            </a:r>
          </a:p>
        </p:txBody>
      </p:sp>
      <p:sp>
        <p:nvSpPr>
          <p:cNvPr id="7" name="Rectangle 6"/>
          <p:cNvSpPr/>
          <p:nvPr/>
        </p:nvSpPr>
        <p:spPr>
          <a:xfrm>
            <a:off x="4670425" y="762000"/>
            <a:ext cx="4419600" cy="6858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3200" b="1">
                <a:solidFill>
                  <a:srgbClr val="002060"/>
                </a:solidFill>
                <a:latin typeface="Times New Roman" pitchFamily="18" charset="0"/>
                <a:cs typeface="Times New Roman" pitchFamily="18" charset="0"/>
              </a:rPr>
              <a:t>Hệ thay đổi trạng thái</a:t>
            </a:r>
          </a:p>
        </p:txBody>
      </p:sp>
      <p:sp>
        <p:nvSpPr>
          <p:cNvPr id="8" name="Rectangle 7"/>
          <p:cNvSpPr/>
          <p:nvPr/>
        </p:nvSpPr>
        <p:spPr>
          <a:xfrm>
            <a:off x="68263" y="2087563"/>
            <a:ext cx="4419600" cy="685800"/>
          </a:xfrm>
          <a:prstGeom prst="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3200" b="1">
                <a:solidFill>
                  <a:srgbClr val="002060"/>
                </a:solidFill>
                <a:latin typeface="Times New Roman" pitchFamily="18" charset="0"/>
                <a:cs typeface="Times New Roman" pitchFamily="18" charset="0"/>
              </a:rPr>
              <a:t>U có giá trị xác định</a:t>
            </a:r>
          </a:p>
        </p:txBody>
      </p:sp>
      <p:sp>
        <p:nvSpPr>
          <p:cNvPr id="9" name="Rectangle 8"/>
          <p:cNvSpPr/>
          <p:nvPr/>
        </p:nvSpPr>
        <p:spPr>
          <a:xfrm>
            <a:off x="4683125" y="2093913"/>
            <a:ext cx="4419600" cy="685800"/>
          </a:xfrm>
          <a:prstGeom prst="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3200" b="1">
                <a:solidFill>
                  <a:srgbClr val="002060"/>
                </a:solidFill>
                <a:latin typeface="Times New Roman" pitchFamily="18" charset="0"/>
                <a:cs typeface="Times New Roman" pitchFamily="18" charset="0"/>
              </a:rPr>
              <a:t>U thay đổi</a:t>
            </a:r>
          </a:p>
        </p:txBody>
      </p:sp>
      <p:sp>
        <p:nvSpPr>
          <p:cNvPr id="10" name="Striped Right Arrow 9"/>
          <p:cNvSpPr/>
          <p:nvPr/>
        </p:nvSpPr>
        <p:spPr>
          <a:xfrm rot="5400000">
            <a:off x="6661150" y="1257300"/>
            <a:ext cx="457200" cy="990600"/>
          </a:xfrm>
          <a:prstGeom prst="stripedRightArrow">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
        <p:nvSpPr>
          <p:cNvPr id="11" name="Rectangle 10"/>
          <p:cNvSpPr/>
          <p:nvPr/>
        </p:nvSpPr>
        <p:spPr>
          <a:xfrm>
            <a:off x="69850" y="3517900"/>
            <a:ext cx="4419600" cy="1143000"/>
          </a:xfrm>
          <a:prstGeom prst="rect">
            <a:avLst/>
          </a:prstGeom>
          <a:ln/>
        </p:spPr>
        <p:style>
          <a:lnRef idx="2">
            <a:schemeClr val="accent6"/>
          </a:lnRef>
          <a:fillRef idx="1">
            <a:schemeClr val="lt1"/>
          </a:fillRef>
          <a:effectRef idx="0">
            <a:schemeClr val="accent6"/>
          </a:effectRef>
          <a:fontRef idx="minor">
            <a:schemeClr val="dk1"/>
          </a:fontRef>
        </p:style>
        <p:txBody>
          <a:bodyPr anchor="ctr"/>
          <a:lstStyle/>
          <a:p>
            <a:pPr indent="463550" algn="just">
              <a:defRPr/>
            </a:pPr>
            <a:r>
              <a:rPr lang="en-US" sz="3200" b="1">
                <a:solidFill>
                  <a:srgbClr val="FF0000"/>
                </a:solidFill>
                <a:latin typeface="Times New Roman" pitchFamily="18" charset="0"/>
                <a:cs typeface="Times New Roman" pitchFamily="18" charset="0"/>
              </a:rPr>
              <a:t>Nội năng </a:t>
            </a:r>
            <a:r>
              <a:rPr lang="en-US" sz="3200" b="1" u="sng">
                <a:solidFill>
                  <a:srgbClr val="FF0000"/>
                </a:solidFill>
                <a:latin typeface="Times New Roman" pitchFamily="18" charset="0"/>
                <a:cs typeface="Times New Roman" pitchFamily="18" charset="0"/>
              </a:rPr>
              <a:t>phụ thuộc </a:t>
            </a:r>
            <a:r>
              <a:rPr lang="en-US" sz="3200" b="1">
                <a:solidFill>
                  <a:srgbClr val="FF0000"/>
                </a:solidFill>
                <a:latin typeface="Times New Roman" pitchFamily="18" charset="0"/>
                <a:cs typeface="Times New Roman" pitchFamily="18" charset="0"/>
              </a:rPr>
              <a:t>vào </a:t>
            </a:r>
            <a:r>
              <a:rPr lang="en-US" sz="3200" b="1" u="sng">
                <a:solidFill>
                  <a:srgbClr val="FF0000"/>
                </a:solidFill>
                <a:latin typeface="Times New Roman" pitchFamily="18" charset="0"/>
                <a:cs typeface="Times New Roman" pitchFamily="18" charset="0"/>
              </a:rPr>
              <a:t>trạng thái</a:t>
            </a:r>
            <a:r>
              <a:rPr lang="en-US" sz="3200" b="1">
                <a:solidFill>
                  <a:srgbClr val="FF0000"/>
                </a:solidFill>
                <a:latin typeface="Times New Roman" pitchFamily="18" charset="0"/>
                <a:cs typeface="Times New Roman" pitchFamily="18" charset="0"/>
              </a:rPr>
              <a:t> của hệ</a:t>
            </a:r>
          </a:p>
        </p:txBody>
      </p:sp>
      <p:sp>
        <p:nvSpPr>
          <p:cNvPr id="5" name="Striped Right Arrow 4"/>
          <p:cNvSpPr/>
          <p:nvPr/>
        </p:nvSpPr>
        <p:spPr>
          <a:xfrm rot="8948632">
            <a:off x="3286125" y="2909888"/>
            <a:ext cx="1312863" cy="474662"/>
          </a:xfrm>
          <a:prstGeom prst="stripedRightArrow">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
        <p:nvSpPr>
          <p:cNvPr id="12" name="Striped Right Arrow 11"/>
          <p:cNvSpPr/>
          <p:nvPr/>
        </p:nvSpPr>
        <p:spPr>
          <a:xfrm rot="5400000">
            <a:off x="2084388" y="1257300"/>
            <a:ext cx="457200" cy="990600"/>
          </a:xfrm>
          <a:prstGeom prst="stripedRightArrow">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
        <p:nvSpPr>
          <p:cNvPr id="13" name="Striped Right Arrow 12"/>
          <p:cNvSpPr/>
          <p:nvPr/>
        </p:nvSpPr>
        <p:spPr>
          <a:xfrm rot="1924652">
            <a:off x="4568825" y="2927350"/>
            <a:ext cx="1317625" cy="474663"/>
          </a:xfrm>
          <a:prstGeom prst="stripedRightArrow">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
        <p:nvSpPr>
          <p:cNvPr id="14" name="Rectangle 13"/>
          <p:cNvSpPr/>
          <p:nvPr/>
        </p:nvSpPr>
        <p:spPr>
          <a:xfrm>
            <a:off x="1074738" y="5451475"/>
            <a:ext cx="7086600" cy="873125"/>
          </a:xfrm>
          <a:prstGeom prst="rect">
            <a:avLst/>
          </a:prstGeom>
          <a:ln/>
        </p:spPr>
        <p:style>
          <a:lnRef idx="3">
            <a:schemeClr val="lt1"/>
          </a:lnRef>
          <a:fillRef idx="1">
            <a:schemeClr val="accent5"/>
          </a:fillRef>
          <a:effectRef idx="1">
            <a:schemeClr val="accent5"/>
          </a:effectRef>
          <a:fontRef idx="minor">
            <a:schemeClr val="lt1"/>
          </a:fontRef>
        </p:style>
        <p:txBody>
          <a:bodyPr anchor="ctr"/>
          <a:lstStyle/>
          <a:p>
            <a:pPr algn="ctr">
              <a:defRPr/>
            </a:pPr>
            <a:r>
              <a:rPr lang="en-US" sz="3200"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Nội năng là hàm đơn trị của trạng thái.</a:t>
            </a:r>
          </a:p>
        </p:txBody>
      </p:sp>
      <p:sp>
        <p:nvSpPr>
          <p:cNvPr id="15" name="Striped Right Arrow 14"/>
          <p:cNvSpPr/>
          <p:nvPr/>
        </p:nvSpPr>
        <p:spPr>
          <a:xfrm rot="5400000">
            <a:off x="4100513" y="4572000"/>
            <a:ext cx="990600" cy="990600"/>
          </a:xfrm>
          <a:prstGeom prst="stripedRightArrow">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up)">
                                      <p:cBhvr>
                                        <p:cTn id="33" dur="500"/>
                                        <p:tgtEl>
                                          <p:spTgt spid="5"/>
                                        </p:tgtEl>
                                      </p:cBhvr>
                                    </p:animEffect>
                                  </p:childTnLst>
                                </p:cTn>
                              </p:par>
                            </p:childTnLst>
                          </p:cTn>
                        </p:par>
                        <p:par>
                          <p:cTn id="34" fill="hold" nodeType="afterGroup">
                            <p:stCondLst>
                              <p:cond delay="500"/>
                            </p:stCondLst>
                            <p:childTnLst>
                              <p:par>
                                <p:cTn id="35" presetID="8" presetClass="entr" presetSubtype="32"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amond(out)">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up)">
                                      <p:cBhvr>
                                        <p:cTn id="42" dur="500"/>
                                        <p:tgtEl>
                                          <p:spTgt spid="13"/>
                                        </p:tgtEl>
                                      </p:cBhvr>
                                    </p:animEffect>
                                  </p:childTnLst>
                                </p:cTn>
                              </p:par>
                            </p:childTnLst>
                          </p:cTn>
                        </p:par>
                        <p:par>
                          <p:cTn id="43" fill="hold" nodeType="afterGroup">
                            <p:stCondLst>
                              <p:cond delay="500"/>
                            </p:stCondLst>
                            <p:childTnLst>
                              <p:par>
                                <p:cTn id="44" presetID="8" presetClass="entr" presetSubtype="16"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diamond(in)">
                                      <p:cBhvr>
                                        <p:cTn id="46" dur="500"/>
                                        <p:tgtEl>
                                          <p:spTgt spid="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up)">
                                      <p:cBhvr>
                                        <p:cTn id="51" dur="500"/>
                                        <p:tgtEl>
                                          <p:spTgt spid="15"/>
                                        </p:tgtEl>
                                      </p:cBhvr>
                                    </p:animEffect>
                                  </p:childTnLst>
                                </p:cTn>
                              </p:par>
                            </p:childTnLst>
                          </p:cTn>
                        </p:par>
                        <p:par>
                          <p:cTn id="52" fill="hold" nodeType="afterGroup">
                            <p:stCondLst>
                              <p:cond delay="500"/>
                            </p:stCondLst>
                            <p:childTnLst>
                              <p:par>
                                <p:cTn id="53" presetID="21" presetClass="entr" presetSubtype="4"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heel(4)">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5" grpId="0" animBg="1"/>
      <p:bldP spid="12" grpId="0" animBg="1"/>
      <p:bldP spid="13" grpId="0" animBg="1"/>
      <p:bldP spid="14" grpId="0" animBg="1"/>
      <p:bldP spid="1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873</TotalTime>
  <Words>2954</Words>
  <Application>Microsoft Office PowerPoint</Application>
  <PresentationFormat>On-screen Show (4:3)</PresentationFormat>
  <Paragraphs>288</Paragraphs>
  <Slides>54</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1" baseType="lpstr">
      <vt:lpstr>Arial</vt:lpstr>
      <vt:lpstr>Calibri</vt:lpstr>
      <vt:lpstr>Times New Roman</vt:lpstr>
      <vt:lpstr>Wingdings</vt:lpstr>
      <vt:lpstr>Symbol</vt:lpstr>
      <vt:lpstr>Office Theme</vt:lpstr>
      <vt:lpstr>Microsoft Equation 3.0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DANG HOAI TRUNG</dc:creator>
  <cp:lastModifiedBy>Thuannguyen26</cp:lastModifiedBy>
  <cp:revision>81</cp:revision>
  <dcterms:created xsi:type="dcterms:W3CDTF">2009-11-22T08:13:33Z</dcterms:created>
  <dcterms:modified xsi:type="dcterms:W3CDTF">2015-11-16T03:20:11Z</dcterms:modified>
</cp:coreProperties>
</file>