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wmf" ContentType="image/x-wmf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50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49.xml" ContentType="application/vnd.openxmlformats-officedocument.presentationml.slide+xml"/>
  <Override PartName="/ppt/slides/slide15.xml" ContentType="application/vnd.openxmlformats-officedocument.presentationml.slide+xml"/>
  <Override PartName="/ppt/slides/slide48.xml" ContentType="application/vnd.openxmlformats-officedocument.presentationml.slide+xml"/>
  <Override PartName="/ppt/slides/slide14.xml" ContentType="application/vnd.openxmlformats-officedocument.presentationml.slide+xml"/>
  <Override PartName="/ppt/slides/slide4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7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52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42.xml.rels" ContentType="application/vnd.openxmlformats-package.relationships+xml"/>
  <Override PartName="/ppt/slides/_rels/slide48.xml.rels" ContentType="application/vnd.openxmlformats-package.relationships+xml"/>
  <Override PartName="/ppt/slides/_rels/slide41.xml.rels" ContentType="application/vnd.openxmlformats-package.relationships+xml"/>
  <Override PartName="/ppt/slides/_rels/slide46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97080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97080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97080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97080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cap="rnd"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cap="rnd"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6280" cy="1471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Click to edit Master title style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7AB68F9-6B0B-4580-860B-5BE92AF77578}" type="datetime1">
              <a:rPr b="0" lang="en-US" sz="1200" spc="-1" strike="noStrike">
                <a:solidFill>
                  <a:srgbClr val="b5a989"/>
                </a:solidFill>
                <a:latin typeface="Gill Sans MT"/>
              </a:rPr>
              <a:t>03/17/2021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5a989"/>
                </a:solidFill>
                <a:latin typeface="Gill Sans MT"/>
              </a:rPr>
              <a:t>GVHD: Trương Toàn Thịnh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66775D07-DD0E-45C2-BBD7-3B501DCF5BE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921600" y="1413720"/>
            <a:ext cx="209880" cy="209880"/>
          </a:xfrm>
          <a:prstGeom prst="ellipse">
            <a:avLst/>
          </a:prstGeom>
          <a:gradFill rotWithShape="0">
            <a:gsLst>
              <a:gs pos="0">
                <a:srgbClr val="daf5fe"/>
              </a:gs>
              <a:gs pos="100000">
                <a:srgbClr val="00aad4"/>
              </a:gs>
            </a:gsLst>
            <a:path path="circle"/>
          </a:gradFill>
          <a:ln cap="rnd" w="2160">
            <a:solidFill>
              <a:schemeClr val="accent1">
                <a:shade val="90000"/>
                <a:satMod val="110000"/>
                <a:alpha val="6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1157040" y="1344960"/>
            <a:ext cx="63720" cy="63720"/>
          </a:xfrm>
          <a:prstGeom prst="ellipse">
            <a:avLst/>
          </a:prstGeom>
          <a:noFill/>
          <a:ln cap="rnd" w="12600">
            <a:solidFill>
              <a:schemeClr val="accent1">
                <a:shade val="75000"/>
                <a:alpha val="6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cap="rnd"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cap="rnd"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Click to edit Master title style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84FAC9D-C057-4C81-A8CB-52E221B3BFC0}" type="datetime1">
              <a:rPr b="0" lang="en-US" sz="1200" spc="-1" strike="noStrike">
                <a:solidFill>
                  <a:srgbClr val="b5a989"/>
                </a:solidFill>
                <a:latin typeface="Gill Sans MT"/>
              </a:rPr>
              <a:t>03/17/2021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5a989"/>
                </a:solidFill>
                <a:latin typeface="Gill Sans MT"/>
              </a:rPr>
              <a:t>GVHD: Trương Toàn Thịnh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1BC2177D-5736-4136-9955-68FF1DD7E069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432440" y="360000"/>
            <a:ext cx="7406280" cy="147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BIẾN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432440" y="1850040"/>
            <a:ext cx="740628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45000">
            <a:normAutofit/>
          </a:bodyPr>
          <a:p>
            <a:pPr marL="27360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361309"/>
                </a:solidFill>
                <a:latin typeface="Times New Roman"/>
              </a:rPr>
              <a:t>KỸ THUẬT LẬP TRÌNH</a:t>
            </a:r>
            <a:endParaRPr b="0" lang="en-US" sz="2600" spc="-1" strike="noStrike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361309"/>
                </a:solidFill>
                <a:latin typeface="Times New Roman"/>
              </a:rPr>
              <a:t>GVHD: Trương Toàn Thịnh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7F44C7A-DCE7-4109-B3F2-D3E5B02D8A5C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SỬ DỤNG KIỂU VECTOR&lt;T&gt;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một số hàm cơ bản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cắt vector theo chỉ số và chuyển sang vector khác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C1AF4E9-8A8D-472F-A619-1F4E9B98D359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211" name="Table 4"/>
          <p:cNvGraphicFramePr/>
          <p:nvPr/>
        </p:nvGraphicFramePr>
        <p:xfrm>
          <a:off x="316800" y="2971800"/>
          <a:ext cx="6476760" cy="3708000"/>
        </p:xfrm>
        <a:graphic>
          <a:graphicData uri="http://schemas.openxmlformats.org/drawingml/2006/table">
            <a:tbl>
              <a:tblPr/>
              <a:tblGrid>
                <a:gridCol w="702000"/>
                <a:gridCol w="57747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intArrayCut(vector&lt;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&amp;a,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pos, 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&amp;b){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size = a.size(), j = pos;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(j &lt; 0 || j &gt;= size)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b.resize(0);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while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(j &lt; size){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b.push_back(a[j]);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j++;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a.resize(pos);}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2" name="CustomShape 5"/>
          <p:cNvSpPr/>
          <p:nvPr/>
        </p:nvSpPr>
        <p:spPr>
          <a:xfrm>
            <a:off x="7483320" y="38253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6"/>
          <p:cNvSpPr/>
          <p:nvPr/>
        </p:nvSpPr>
        <p:spPr>
          <a:xfrm>
            <a:off x="7788240" y="38253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7"/>
          <p:cNvSpPr/>
          <p:nvPr/>
        </p:nvSpPr>
        <p:spPr>
          <a:xfrm>
            <a:off x="8092800" y="38253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8"/>
          <p:cNvSpPr/>
          <p:nvPr/>
        </p:nvSpPr>
        <p:spPr>
          <a:xfrm>
            <a:off x="8397720" y="38253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9"/>
          <p:cNvSpPr/>
          <p:nvPr/>
        </p:nvSpPr>
        <p:spPr>
          <a:xfrm>
            <a:off x="7469640" y="344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10"/>
          <p:cNvSpPr/>
          <p:nvPr/>
        </p:nvSpPr>
        <p:spPr>
          <a:xfrm>
            <a:off x="7783200" y="344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11"/>
          <p:cNvSpPr/>
          <p:nvPr/>
        </p:nvSpPr>
        <p:spPr>
          <a:xfrm>
            <a:off x="8099640" y="344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12"/>
          <p:cNvSpPr/>
          <p:nvPr/>
        </p:nvSpPr>
        <p:spPr>
          <a:xfrm>
            <a:off x="8404560" y="344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13"/>
          <p:cNvSpPr/>
          <p:nvPr/>
        </p:nvSpPr>
        <p:spPr>
          <a:xfrm>
            <a:off x="8706240" y="376092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14"/>
          <p:cNvSpPr/>
          <p:nvPr/>
        </p:nvSpPr>
        <p:spPr>
          <a:xfrm>
            <a:off x="7803000" y="51321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15"/>
          <p:cNvSpPr/>
          <p:nvPr/>
        </p:nvSpPr>
        <p:spPr>
          <a:xfrm>
            <a:off x="6873840" y="51969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7178400" y="51969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7"/>
          <p:cNvSpPr/>
          <p:nvPr/>
        </p:nvSpPr>
        <p:spPr>
          <a:xfrm>
            <a:off x="7483320" y="51969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8"/>
          <p:cNvSpPr/>
          <p:nvPr/>
        </p:nvSpPr>
        <p:spPr>
          <a:xfrm rot="5400000">
            <a:off x="6797880" y="4358520"/>
            <a:ext cx="106632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9"/>
          <p:cNvSpPr/>
          <p:nvPr/>
        </p:nvSpPr>
        <p:spPr>
          <a:xfrm rot="5400000">
            <a:off x="7102800" y="4358520"/>
            <a:ext cx="106632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0"/>
          <p:cNvSpPr/>
          <p:nvPr/>
        </p:nvSpPr>
        <p:spPr>
          <a:xfrm rot="5400000">
            <a:off x="7407720" y="4358520"/>
            <a:ext cx="106632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1"/>
          <p:cNvSpPr/>
          <p:nvPr/>
        </p:nvSpPr>
        <p:spPr>
          <a:xfrm>
            <a:off x="6872040" y="5433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22"/>
          <p:cNvSpPr/>
          <p:nvPr/>
        </p:nvSpPr>
        <p:spPr>
          <a:xfrm>
            <a:off x="7185240" y="5433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23"/>
          <p:cNvSpPr/>
          <p:nvPr/>
        </p:nvSpPr>
        <p:spPr>
          <a:xfrm>
            <a:off x="7502040" y="5433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SỬ DỤNG KIỂU VECTOR&lt;T&gt;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một số hàm cơ bản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chèn một phần tử vào vector theo vị trí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8C8563F1-48CD-4E5D-8A82-5390B696A62B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234" name="Table 4"/>
          <p:cNvGraphicFramePr/>
          <p:nvPr/>
        </p:nvGraphicFramePr>
        <p:xfrm>
          <a:off x="304920" y="2895480"/>
          <a:ext cx="5750280" cy="2966400"/>
        </p:xfrm>
        <a:graphic>
          <a:graphicData uri="http://schemas.openxmlformats.org/drawingml/2006/table">
            <a:tbl>
              <a:tblPr/>
              <a:tblGrid>
                <a:gridCol w="721080"/>
                <a:gridCol w="50292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intArrayInsert(vector&lt;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&amp;a,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pos,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e){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(pos &lt; 0 || pos &gt;= a.size())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b;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intArrayCut(a, pos, b);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a.push_back(e);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intArrayCat(a, b);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5" name="CustomShape 5"/>
          <p:cNvSpPr/>
          <p:nvPr/>
        </p:nvSpPr>
        <p:spPr>
          <a:xfrm>
            <a:off x="6958080" y="36982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6"/>
          <p:cNvSpPr/>
          <p:nvPr/>
        </p:nvSpPr>
        <p:spPr>
          <a:xfrm>
            <a:off x="7262640" y="36982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7"/>
          <p:cNvSpPr/>
          <p:nvPr/>
        </p:nvSpPr>
        <p:spPr>
          <a:xfrm>
            <a:off x="7567560" y="36982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8"/>
          <p:cNvSpPr/>
          <p:nvPr/>
        </p:nvSpPr>
        <p:spPr>
          <a:xfrm>
            <a:off x="7872480" y="36982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9"/>
          <p:cNvSpPr/>
          <p:nvPr/>
        </p:nvSpPr>
        <p:spPr>
          <a:xfrm>
            <a:off x="6948360" y="3931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10"/>
          <p:cNvSpPr/>
          <p:nvPr/>
        </p:nvSpPr>
        <p:spPr>
          <a:xfrm>
            <a:off x="7261560" y="3931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11"/>
          <p:cNvSpPr/>
          <p:nvPr/>
        </p:nvSpPr>
        <p:spPr>
          <a:xfrm>
            <a:off x="7578360" y="3931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12"/>
          <p:cNvSpPr/>
          <p:nvPr/>
        </p:nvSpPr>
        <p:spPr>
          <a:xfrm>
            <a:off x="7882920" y="3931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13"/>
          <p:cNvSpPr/>
          <p:nvPr/>
        </p:nvSpPr>
        <p:spPr>
          <a:xfrm>
            <a:off x="8236440" y="3657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14"/>
          <p:cNvSpPr/>
          <p:nvPr/>
        </p:nvSpPr>
        <p:spPr>
          <a:xfrm>
            <a:off x="6097680" y="298368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15"/>
          <p:cNvSpPr/>
          <p:nvPr/>
        </p:nvSpPr>
        <p:spPr>
          <a:xfrm>
            <a:off x="6468840" y="304812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6"/>
          <p:cNvSpPr/>
          <p:nvPr/>
        </p:nvSpPr>
        <p:spPr>
          <a:xfrm>
            <a:off x="6773760" y="304812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7"/>
          <p:cNvSpPr/>
          <p:nvPr/>
        </p:nvSpPr>
        <p:spPr>
          <a:xfrm>
            <a:off x="7078680" y="304812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8"/>
          <p:cNvSpPr/>
          <p:nvPr/>
        </p:nvSpPr>
        <p:spPr>
          <a:xfrm>
            <a:off x="7383240" y="304812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9"/>
          <p:cNvSpPr/>
          <p:nvPr/>
        </p:nvSpPr>
        <p:spPr>
          <a:xfrm>
            <a:off x="7688160" y="304812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20"/>
          <p:cNvSpPr/>
          <p:nvPr/>
        </p:nvSpPr>
        <p:spPr>
          <a:xfrm>
            <a:off x="7993080" y="304812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1"/>
          <p:cNvSpPr/>
          <p:nvPr/>
        </p:nvSpPr>
        <p:spPr>
          <a:xfrm rot="5400000">
            <a:off x="6998400" y="3465360"/>
            <a:ext cx="344880" cy="12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22"/>
          <p:cNvSpPr/>
          <p:nvPr/>
        </p:nvSpPr>
        <p:spPr>
          <a:xfrm rot="5400000">
            <a:off x="7303320" y="3465360"/>
            <a:ext cx="344880" cy="12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3"/>
          <p:cNvSpPr/>
          <p:nvPr/>
        </p:nvSpPr>
        <p:spPr>
          <a:xfrm rot="5400000">
            <a:off x="7607880" y="3465360"/>
            <a:ext cx="344880" cy="12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24"/>
          <p:cNvSpPr/>
          <p:nvPr/>
        </p:nvSpPr>
        <p:spPr>
          <a:xfrm rot="5400000">
            <a:off x="7912800" y="3465360"/>
            <a:ext cx="344880" cy="12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5"/>
          <p:cNvSpPr/>
          <p:nvPr/>
        </p:nvSpPr>
        <p:spPr>
          <a:xfrm>
            <a:off x="6467400" y="2724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26"/>
          <p:cNvSpPr/>
          <p:nvPr/>
        </p:nvSpPr>
        <p:spPr>
          <a:xfrm>
            <a:off x="6780600" y="2724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27"/>
          <p:cNvSpPr/>
          <p:nvPr/>
        </p:nvSpPr>
        <p:spPr>
          <a:xfrm>
            <a:off x="7097400" y="2724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28"/>
          <p:cNvSpPr/>
          <p:nvPr/>
        </p:nvSpPr>
        <p:spPr>
          <a:xfrm>
            <a:off x="7401960" y="2724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29"/>
          <p:cNvSpPr/>
          <p:nvPr/>
        </p:nvSpPr>
        <p:spPr>
          <a:xfrm>
            <a:off x="7695000" y="2724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30"/>
          <p:cNvSpPr/>
          <p:nvPr/>
        </p:nvSpPr>
        <p:spPr>
          <a:xfrm>
            <a:off x="7999920" y="2724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31"/>
          <p:cNvSpPr/>
          <p:nvPr/>
        </p:nvSpPr>
        <p:spPr>
          <a:xfrm>
            <a:off x="7924680" y="463644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32"/>
          <p:cNvSpPr/>
          <p:nvPr/>
        </p:nvSpPr>
        <p:spPr>
          <a:xfrm>
            <a:off x="8288640" y="459576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33"/>
          <p:cNvSpPr/>
          <p:nvPr/>
        </p:nvSpPr>
        <p:spPr>
          <a:xfrm>
            <a:off x="6097680" y="452664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34"/>
          <p:cNvSpPr/>
          <p:nvPr/>
        </p:nvSpPr>
        <p:spPr>
          <a:xfrm>
            <a:off x="6468840" y="45910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35"/>
          <p:cNvSpPr/>
          <p:nvPr/>
        </p:nvSpPr>
        <p:spPr>
          <a:xfrm>
            <a:off x="6773760" y="45910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36"/>
          <p:cNvSpPr/>
          <p:nvPr/>
        </p:nvSpPr>
        <p:spPr>
          <a:xfrm rot="10800000">
            <a:off x="7245360" y="4637160"/>
            <a:ext cx="679320" cy="15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37"/>
          <p:cNvSpPr/>
          <p:nvPr/>
        </p:nvSpPr>
        <p:spPr>
          <a:xfrm>
            <a:off x="6467400" y="42670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38"/>
          <p:cNvSpPr/>
          <p:nvPr/>
        </p:nvSpPr>
        <p:spPr>
          <a:xfrm>
            <a:off x="6780600" y="42670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39"/>
          <p:cNvSpPr/>
          <p:nvPr/>
        </p:nvSpPr>
        <p:spPr>
          <a:xfrm>
            <a:off x="7097400" y="42670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40"/>
          <p:cNvSpPr/>
          <p:nvPr/>
        </p:nvSpPr>
        <p:spPr>
          <a:xfrm>
            <a:off x="6097680" y="534564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41"/>
          <p:cNvSpPr/>
          <p:nvPr/>
        </p:nvSpPr>
        <p:spPr>
          <a:xfrm>
            <a:off x="6468840" y="54100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42"/>
          <p:cNvSpPr/>
          <p:nvPr/>
        </p:nvSpPr>
        <p:spPr>
          <a:xfrm>
            <a:off x="6773760" y="54100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43"/>
          <p:cNvSpPr/>
          <p:nvPr/>
        </p:nvSpPr>
        <p:spPr>
          <a:xfrm>
            <a:off x="7078680" y="54100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44"/>
          <p:cNvSpPr/>
          <p:nvPr/>
        </p:nvSpPr>
        <p:spPr>
          <a:xfrm>
            <a:off x="7383240" y="54100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45"/>
          <p:cNvSpPr/>
          <p:nvPr/>
        </p:nvSpPr>
        <p:spPr>
          <a:xfrm>
            <a:off x="6467400" y="50864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46"/>
          <p:cNvSpPr/>
          <p:nvPr/>
        </p:nvSpPr>
        <p:spPr>
          <a:xfrm>
            <a:off x="6780600" y="50864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47"/>
          <p:cNvSpPr/>
          <p:nvPr/>
        </p:nvSpPr>
        <p:spPr>
          <a:xfrm>
            <a:off x="7097400" y="50864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48"/>
          <p:cNvSpPr/>
          <p:nvPr/>
        </p:nvSpPr>
        <p:spPr>
          <a:xfrm>
            <a:off x="7401960" y="50864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49"/>
          <p:cNvSpPr/>
          <p:nvPr/>
        </p:nvSpPr>
        <p:spPr>
          <a:xfrm flipH="1" flipV="1" rot="5400000">
            <a:off x="7282800" y="5946840"/>
            <a:ext cx="485640" cy="2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50"/>
          <p:cNvSpPr/>
          <p:nvPr/>
        </p:nvSpPr>
        <p:spPr>
          <a:xfrm flipH="1" flipV="1" rot="5400000">
            <a:off x="7589160" y="5952240"/>
            <a:ext cx="47844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51"/>
          <p:cNvSpPr/>
          <p:nvPr/>
        </p:nvSpPr>
        <p:spPr>
          <a:xfrm flipH="1" flipV="1" rot="5400000">
            <a:off x="7893720" y="5952240"/>
            <a:ext cx="47844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52"/>
          <p:cNvSpPr/>
          <p:nvPr/>
        </p:nvSpPr>
        <p:spPr>
          <a:xfrm>
            <a:off x="7702920" y="5093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53"/>
          <p:cNvSpPr/>
          <p:nvPr/>
        </p:nvSpPr>
        <p:spPr>
          <a:xfrm>
            <a:off x="7995960" y="5093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54"/>
          <p:cNvSpPr/>
          <p:nvPr/>
        </p:nvSpPr>
        <p:spPr>
          <a:xfrm>
            <a:off x="8300880" y="5093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55"/>
          <p:cNvSpPr/>
          <p:nvPr/>
        </p:nvSpPr>
        <p:spPr>
          <a:xfrm>
            <a:off x="7362720" y="62010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56"/>
          <p:cNvSpPr/>
          <p:nvPr/>
        </p:nvSpPr>
        <p:spPr>
          <a:xfrm>
            <a:off x="7667640" y="62010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7"/>
          <p:cNvSpPr/>
          <p:nvPr/>
        </p:nvSpPr>
        <p:spPr>
          <a:xfrm>
            <a:off x="7972200" y="62010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8"/>
          <p:cNvSpPr/>
          <p:nvPr/>
        </p:nvSpPr>
        <p:spPr>
          <a:xfrm>
            <a:off x="8277120" y="62010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59"/>
          <p:cNvSpPr/>
          <p:nvPr/>
        </p:nvSpPr>
        <p:spPr>
          <a:xfrm>
            <a:off x="7353000" y="6434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60"/>
          <p:cNvSpPr/>
          <p:nvPr/>
        </p:nvSpPr>
        <p:spPr>
          <a:xfrm>
            <a:off x="7666200" y="6434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61"/>
          <p:cNvSpPr/>
          <p:nvPr/>
        </p:nvSpPr>
        <p:spPr>
          <a:xfrm>
            <a:off x="7983000" y="6434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62"/>
          <p:cNvSpPr/>
          <p:nvPr/>
        </p:nvSpPr>
        <p:spPr>
          <a:xfrm>
            <a:off x="8287920" y="6434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63"/>
          <p:cNvSpPr/>
          <p:nvPr/>
        </p:nvSpPr>
        <p:spPr>
          <a:xfrm>
            <a:off x="8641080" y="61603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64"/>
          <p:cNvSpPr/>
          <p:nvPr/>
        </p:nvSpPr>
        <p:spPr>
          <a:xfrm flipH="1" flipV="1" rot="5400000">
            <a:off x="8198640" y="5952240"/>
            <a:ext cx="47844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65"/>
          <p:cNvSpPr/>
          <p:nvPr/>
        </p:nvSpPr>
        <p:spPr>
          <a:xfrm>
            <a:off x="7686360" y="541512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66"/>
          <p:cNvSpPr/>
          <p:nvPr/>
        </p:nvSpPr>
        <p:spPr>
          <a:xfrm>
            <a:off x="7991280" y="541512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67"/>
          <p:cNvSpPr/>
          <p:nvPr/>
        </p:nvSpPr>
        <p:spPr>
          <a:xfrm>
            <a:off x="8295840" y="541512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Line 68"/>
          <p:cNvSpPr/>
          <p:nvPr/>
        </p:nvSpPr>
        <p:spPr>
          <a:xfrm>
            <a:off x="6124680" y="4267080"/>
            <a:ext cx="297180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Line 69"/>
          <p:cNvSpPr/>
          <p:nvPr/>
        </p:nvSpPr>
        <p:spPr>
          <a:xfrm>
            <a:off x="6136560" y="5074920"/>
            <a:ext cx="297180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SỬ DỤNG KIỂU VECTOR&lt;T&gt;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một số hàm cơ bản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main minh họa sử dụng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4697DA3-3088-428D-B4B7-FCEA4DD78299}" type="slidenum">
              <a:rPr b="0" lang="en-US" sz="1200" spc="-1" strike="noStrike">
                <a:solidFill>
                  <a:srgbClr val="ff0000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303" name="Table 4"/>
          <p:cNvGraphicFramePr/>
          <p:nvPr/>
        </p:nvGraphicFramePr>
        <p:xfrm>
          <a:off x="1066680" y="2514600"/>
          <a:ext cx="7162560" cy="4078800"/>
        </p:xfrm>
        <a:graphic>
          <a:graphicData uri="http://schemas.openxmlformats.org/drawingml/2006/table">
            <a:tbl>
              <a:tblPr/>
              <a:tblGrid>
                <a:gridCol w="776520"/>
                <a:gridCol w="6386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x[] = {3, 5, 2, 4, 9, 7, 8, 6};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 =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(x)/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(x[0]);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a, b, c;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intArrayMake(a, x, n);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intArrayOut(a, cout);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intArrayCut(a, 3, b); intArrayOut(a, cout); intArrayOut(b,cout);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intArrayCat(b, a);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intArrayInsert(b, 3, 999); intArrayOut(b, cout);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SỬ DỤNG KIỂU VECTOR&lt;T&gt;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với struct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DA8237DE-E8C0-49DD-876D-4C63CF0DAC0B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910680" y="2057400"/>
            <a:ext cx="2720160" cy="1736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pupil{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name[31];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code[6];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grade;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};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pupil PUPIL;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1245600" y="4646520"/>
            <a:ext cx="28371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inputPupil(PUPIL &amp;p){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cin&gt;&gt;p.grade;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cin.ignore();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cin.getline(p.code, 6);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cin.getline(p.name, 31);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5835960" y="4800600"/>
            <a:ext cx="28371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inputPupil(PUPIL &amp;p){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cin.getline(p.code, 6);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cin.getline(p.name, 31);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cin&gt;&gt;p.grade;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CustomShape 7"/>
          <p:cNvSpPr/>
          <p:nvPr/>
        </p:nvSpPr>
        <p:spPr>
          <a:xfrm>
            <a:off x="2151720" y="4050360"/>
            <a:ext cx="6382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Toán tử ‘&gt;&gt;’ để lại kí tự ‘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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’ =&gt; ta cần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cin.ignore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để đọc lấy ‘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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’ 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8"/>
          <p:cNvSpPr/>
          <p:nvPr/>
        </p:nvSpPr>
        <p:spPr>
          <a:xfrm>
            <a:off x="1676520" y="4966920"/>
            <a:ext cx="273960" cy="27396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9"/>
          <p:cNvSpPr/>
          <p:nvPr/>
        </p:nvSpPr>
        <p:spPr>
          <a:xfrm flipH="1" flipV="1" rot="5400000">
            <a:off x="1616760" y="4431240"/>
            <a:ext cx="731880" cy="337680"/>
          </a:xfrm>
          <a:prstGeom prst="bent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10"/>
          <p:cNvSpPr/>
          <p:nvPr/>
        </p:nvSpPr>
        <p:spPr>
          <a:xfrm>
            <a:off x="1219320" y="6446520"/>
            <a:ext cx="428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Phương thức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getline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của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cin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đọc kí tự ‘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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’ 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11"/>
          <p:cNvSpPr/>
          <p:nvPr/>
        </p:nvSpPr>
        <p:spPr>
          <a:xfrm>
            <a:off x="6357600" y="5153400"/>
            <a:ext cx="639720" cy="27396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12"/>
          <p:cNvSpPr/>
          <p:nvPr/>
        </p:nvSpPr>
        <p:spPr>
          <a:xfrm flipV="1" rot="10800000">
            <a:off x="6357600" y="6630480"/>
            <a:ext cx="857520" cy="1340280"/>
          </a:xfrm>
          <a:prstGeom prst="bentConnector3">
            <a:avLst>
              <a:gd name="adj1" fmla="val 8444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SỬ DỤNG KIỂU VECTOR&lt;T&gt;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với struct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B8A8D314-272E-475C-A370-14C54F158BFC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319" name="Table 4"/>
          <p:cNvGraphicFramePr/>
          <p:nvPr/>
        </p:nvGraphicFramePr>
        <p:xfrm>
          <a:off x="196200" y="2138760"/>
          <a:ext cx="8891280" cy="4449600"/>
        </p:xfrm>
        <a:graphic>
          <a:graphicData uri="http://schemas.openxmlformats.org/drawingml/2006/table">
            <a:tbl>
              <a:tblPr/>
              <a:tblGrid>
                <a:gridCol w="718200"/>
                <a:gridCol w="3867480"/>
                <a:gridCol w="551880"/>
                <a:gridCol w="37537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#include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&lt;iostream&gt;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while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(inputPupil(x)) a.push_back(x);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#include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&lt;vector&gt;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cin.clear();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using namespace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std;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arrayOutput(vector&lt;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PUPIL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a){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inputPupil(PUPIL &amp;p){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i &lt; a.size(); i++)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cin&gt;&gt;p.grade;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outputPupil(a[i]);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cin.ignore();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cin.getline(p.code, 6);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cin.getline(p.name, 31);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arrayInput(vector&lt;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&amp;a){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cin.good();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PUPIL x;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SỬ DỤNG KIỂU VECTOR&lt;T&gt;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Khai báo lồng kiểu vector&lt;T&gt; để tạo mảng hai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B03C5FC5-F4A1-4CA4-B74A-554ED98D3F9F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1219320" y="2819520"/>
            <a:ext cx="4571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vector&lt;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&gt; Floats;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1350000" y="4267080"/>
            <a:ext cx="4122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vector&lt;Floats&gt; float2D;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3276720" y="365328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7"/>
          <p:cNvSpPr/>
          <p:nvPr/>
        </p:nvSpPr>
        <p:spPr>
          <a:xfrm>
            <a:off x="3886200" y="365328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8"/>
          <p:cNvSpPr/>
          <p:nvPr/>
        </p:nvSpPr>
        <p:spPr>
          <a:xfrm>
            <a:off x="4495680" y="365328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9"/>
          <p:cNvSpPr/>
          <p:nvPr/>
        </p:nvSpPr>
        <p:spPr>
          <a:xfrm>
            <a:off x="5105520" y="365328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10"/>
          <p:cNvSpPr/>
          <p:nvPr/>
        </p:nvSpPr>
        <p:spPr>
          <a:xfrm>
            <a:off x="5715000" y="365328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11"/>
          <p:cNvSpPr/>
          <p:nvPr/>
        </p:nvSpPr>
        <p:spPr>
          <a:xfrm>
            <a:off x="6324480" y="365328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12"/>
          <p:cNvSpPr/>
          <p:nvPr/>
        </p:nvSpPr>
        <p:spPr>
          <a:xfrm>
            <a:off x="3414960" y="329076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2" name="CustomShape 13"/>
          <p:cNvSpPr/>
          <p:nvPr/>
        </p:nvSpPr>
        <p:spPr>
          <a:xfrm>
            <a:off x="4024440" y="327672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3" name="CustomShape 14"/>
          <p:cNvSpPr/>
          <p:nvPr/>
        </p:nvSpPr>
        <p:spPr>
          <a:xfrm>
            <a:off x="4600080" y="327672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4" name="CustomShape 15"/>
          <p:cNvSpPr/>
          <p:nvPr/>
        </p:nvSpPr>
        <p:spPr>
          <a:xfrm>
            <a:off x="5195520" y="327672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5" name="CustomShape 16"/>
          <p:cNvSpPr/>
          <p:nvPr/>
        </p:nvSpPr>
        <p:spPr>
          <a:xfrm>
            <a:off x="5819400" y="327672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6" name="CustomShape 17"/>
          <p:cNvSpPr/>
          <p:nvPr/>
        </p:nvSpPr>
        <p:spPr>
          <a:xfrm>
            <a:off x="6414840" y="327672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7" name="CustomShape 18"/>
          <p:cNvSpPr/>
          <p:nvPr/>
        </p:nvSpPr>
        <p:spPr>
          <a:xfrm>
            <a:off x="6934320" y="365760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8" name="CustomShape 19"/>
          <p:cNvSpPr/>
          <p:nvPr/>
        </p:nvSpPr>
        <p:spPr>
          <a:xfrm>
            <a:off x="1981080" y="495684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20"/>
          <p:cNvSpPr/>
          <p:nvPr/>
        </p:nvSpPr>
        <p:spPr>
          <a:xfrm>
            <a:off x="1981080" y="549000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21"/>
          <p:cNvSpPr/>
          <p:nvPr/>
        </p:nvSpPr>
        <p:spPr>
          <a:xfrm>
            <a:off x="1981080" y="602784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22"/>
          <p:cNvSpPr/>
          <p:nvPr/>
        </p:nvSpPr>
        <p:spPr>
          <a:xfrm>
            <a:off x="2043360" y="640980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2" name="CustomShape 23"/>
          <p:cNvSpPr/>
          <p:nvPr/>
        </p:nvSpPr>
        <p:spPr>
          <a:xfrm>
            <a:off x="3124080" y="495684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24"/>
          <p:cNvSpPr/>
          <p:nvPr/>
        </p:nvSpPr>
        <p:spPr>
          <a:xfrm>
            <a:off x="3733920" y="495684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25"/>
          <p:cNvSpPr/>
          <p:nvPr/>
        </p:nvSpPr>
        <p:spPr>
          <a:xfrm>
            <a:off x="4343400" y="495684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26"/>
          <p:cNvSpPr/>
          <p:nvPr/>
        </p:nvSpPr>
        <p:spPr>
          <a:xfrm>
            <a:off x="4952880" y="495684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27"/>
          <p:cNvSpPr/>
          <p:nvPr/>
        </p:nvSpPr>
        <p:spPr>
          <a:xfrm>
            <a:off x="5562720" y="495684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28"/>
          <p:cNvSpPr/>
          <p:nvPr/>
        </p:nvSpPr>
        <p:spPr>
          <a:xfrm>
            <a:off x="6172200" y="495684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29"/>
          <p:cNvSpPr/>
          <p:nvPr/>
        </p:nvSpPr>
        <p:spPr>
          <a:xfrm>
            <a:off x="3124080" y="549468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30"/>
          <p:cNvSpPr/>
          <p:nvPr/>
        </p:nvSpPr>
        <p:spPr>
          <a:xfrm>
            <a:off x="3733920" y="549468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31"/>
          <p:cNvSpPr/>
          <p:nvPr/>
        </p:nvSpPr>
        <p:spPr>
          <a:xfrm>
            <a:off x="4343400" y="549468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32"/>
          <p:cNvSpPr/>
          <p:nvPr/>
        </p:nvSpPr>
        <p:spPr>
          <a:xfrm>
            <a:off x="4952880" y="549468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33"/>
          <p:cNvSpPr/>
          <p:nvPr/>
        </p:nvSpPr>
        <p:spPr>
          <a:xfrm>
            <a:off x="5562720" y="549468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34"/>
          <p:cNvSpPr/>
          <p:nvPr/>
        </p:nvSpPr>
        <p:spPr>
          <a:xfrm>
            <a:off x="6172200" y="549468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35"/>
          <p:cNvSpPr/>
          <p:nvPr/>
        </p:nvSpPr>
        <p:spPr>
          <a:xfrm>
            <a:off x="3124080" y="602784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36"/>
          <p:cNvSpPr/>
          <p:nvPr/>
        </p:nvSpPr>
        <p:spPr>
          <a:xfrm>
            <a:off x="3733920" y="602784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37"/>
          <p:cNvSpPr/>
          <p:nvPr/>
        </p:nvSpPr>
        <p:spPr>
          <a:xfrm>
            <a:off x="4343400" y="602784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38"/>
          <p:cNvSpPr/>
          <p:nvPr/>
        </p:nvSpPr>
        <p:spPr>
          <a:xfrm>
            <a:off x="4952880" y="602784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39"/>
          <p:cNvSpPr/>
          <p:nvPr/>
        </p:nvSpPr>
        <p:spPr>
          <a:xfrm>
            <a:off x="5562720" y="602784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40"/>
          <p:cNvSpPr/>
          <p:nvPr/>
        </p:nvSpPr>
        <p:spPr>
          <a:xfrm>
            <a:off x="6172200" y="6027840"/>
            <a:ext cx="533160" cy="46116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41"/>
          <p:cNvSpPr/>
          <p:nvPr/>
        </p:nvSpPr>
        <p:spPr>
          <a:xfrm>
            <a:off x="6781680" y="496116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1" name="CustomShape 42"/>
          <p:cNvSpPr/>
          <p:nvPr/>
        </p:nvSpPr>
        <p:spPr>
          <a:xfrm>
            <a:off x="6781680" y="555156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2" name="CustomShape 43"/>
          <p:cNvSpPr/>
          <p:nvPr/>
        </p:nvSpPr>
        <p:spPr>
          <a:xfrm>
            <a:off x="6781680" y="608508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3" name="CustomShape 44"/>
          <p:cNvSpPr/>
          <p:nvPr/>
        </p:nvSpPr>
        <p:spPr>
          <a:xfrm>
            <a:off x="3248640" y="463716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4" name="CustomShape 45"/>
          <p:cNvSpPr/>
          <p:nvPr/>
        </p:nvSpPr>
        <p:spPr>
          <a:xfrm>
            <a:off x="3858120" y="462312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5" name="CustomShape 46"/>
          <p:cNvSpPr/>
          <p:nvPr/>
        </p:nvSpPr>
        <p:spPr>
          <a:xfrm>
            <a:off x="4433760" y="462312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6" name="CustomShape 47"/>
          <p:cNvSpPr/>
          <p:nvPr/>
        </p:nvSpPr>
        <p:spPr>
          <a:xfrm>
            <a:off x="5029200" y="462312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7" name="CustomShape 48"/>
          <p:cNvSpPr/>
          <p:nvPr/>
        </p:nvSpPr>
        <p:spPr>
          <a:xfrm>
            <a:off x="5652720" y="462312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8" name="CustomShape 49"/>
          <p:cNvSpPr/>
          <p:nvPr/>
        </p:nvSpPr>
        <p:spPr>
          <a:xfrm>
            <a:off x="6248520" y="462312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9" name="CustomShape 50"/>
          <p:cNvSpPr/>
          <p:nvPr/>
        </p:nvSpPr>
        <p:spPr>
          <a:xfrm>
            <a:off x="1648440" y="500436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0" name="CustomShape 51"/>
          <p:cNvSpPr/>
          <p:nvPr/>
        </p:nvSpPr>
        <p:spPr>
          <a:xfrm>
            <a:off x="1662480" y="555156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1" name="CustomShape 52"/>
          <p:cNvSpPr/>
          <p:nvPr/>
        </p:nvSpPr>
        <p:spPr>
          <a:xfrm>
            <a:off x="1662480" y="608508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2" name="CustomShape 53"/>
          <p:cNvSpPr/>
          <p:nvPr/>
        </p:nvSpPr>
        <p:spPr>
          <a:xfrm>
            <a:off x="2610720" y="494496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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3" name="CustomShape 54"/>
          <p:cNvSpPr/>
          <p:nvPr/>
        </p:nvSpPr>
        <p:spPr>
          <a:xfrm>
            <a:off x="2619000" y="550044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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4" name="CustomShape 55"/>
          <p:cNvSpPr/>
          <p:nvPr/>
        </p:nvSpPr>
        <p:spPr>
          <a:xfrm>
            <a:off x="2624760" y="6034680"/>
            <a:ext cx="380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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SỬ DỤNG KIỂU VECTOR&lt;T&gt;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Khai báo lồng kiểu vector&lt;T&gt; để tạo mảng hai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CC0D54E-222C-4A9C-8426-8743DA549596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378" name="Table 4"/>
          <p:cNvGraphicFramePr/>
          <p:nvPr/>
        </p:nvGraphicFramePr>
        <p:xfrm>
          <a:off x="23760" y="2514600"/>
          <a:ext cx="9067320" cy="4078800"/>
        </p:xfrm>
        <a:graphic>
          <a:graphicData uri="http://schemas.openxmlformats.org/drawingml/2006/table">
            <a:tbl>
              <a:tblPr/>
              <a:tblGrid>
                <a:gridCol w="732960"/>
                <a:gridCol w="3890880"/>
                <a:gridCol w="761760"/>
                <a:gridCol w="36817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#include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&lt;iostream&gt;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float2DInput(float2D &amp;a){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#include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&lt;vector&gt;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i &lt; a.size(); i++)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using namespace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std;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j = 0; j &lt; a[i].size(); j++)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typedef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Floats;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cin &gt;&gt; a[i][j];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typedef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vector&lt;Floats&gt; float2D;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float2DOutput(float2D &amp;a){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float2DInit(float2D &amp;a,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i &lt; a.size(); i++)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a.resize(n);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j = 0; j &lt; a[i].size(); j++){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i &lt; n; i++) a[i].resize(n);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cout &lt;&lt; a[i][j] &lt;&lt; </a:t>
                      </a:r>
                      <a:r>
                        <a:rPr b="0" lang="en-US" sz="18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“\t”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cout &lt;&lt; endl;}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BIẾN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Dùng để lưu địa chỉ vùng nhớ hợp lệ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Cũng có kiểu dữ liệu như biến thông thường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C98803B4-3FC3-4D35-852F-5AE160D74807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382" name="Table 4"/>
          <p:cNvGraphicFramePr/>
          <p:nvPr/>
        </p:nvGraphicFramePr>
        <p:xfrm>
          <a:off x="1940760" y="3159720"/>
          <a:ext cx="2437920" cy="3337200"/>
        </p:xfrm>
        <a:graphic>
          <a:graphicData uri="http://schemas.openxmlformats.org/drawingml/2006/table">
            <a:tbl>
              <a:tblPr/>
              <a:tblGrid>
                <a:gridCol w="696600"/>
                <a:gridCol w="1741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*p;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 = 19, b;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 = &amp;a;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*p = 23;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 = &amp;b;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*p = 31;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3" name="CustomShape 5"/>
          <p:cNvSpPr/>
          <p:nvPr/>
        </p:nvSpPr>
        <p:spPr>
          <a:xfrm>
            <a:off x="4867200" y="319536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6"/>
          <p:cNvSpPr/>
          <p:nvPr/>
        </p:nvSpPr>
        <p:spPr>
          <a:xfrm>
            <a:off x="4881240" y="329652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7"/>
          <p:cNvSpPr/>
          <p:nvPr/>
        </p:nvSpPr>
        <p:spPr>
          <a:xfrm>
            <a:off x="4838040" y="32410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6" name="CustomShape 8"/>
          <p:cNvSpPr/>
          <p:nvPr/>
        </p:nvSpPr>
        <p:spPr>
          <a:xfrm>
            <a:off x="4816080" y="35406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9"/>
          <p:cNvSpPr/>
          <p:nvPr/>
        </p:nvSpPr>
        <p:spPr>
          <a:xfrm>
            <a:off x="6767280" y="355284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0"/>
          <p:cNvSpPr/>
          <p:nvPr/>
        </p:nvSpPr>
        <p:spPr>
          <a:xfrm>
            <a:off x="6781320" y="365364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11"/>
          <p:cNvSpPr/>
          <p:nvPr/>
        </p:nvSpPr>
        <p:spPr>
          <a:xfrm>
            <a:off x="6738480" y="359820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0" name="CustomShape 12"/>
          <p:cNvSpPr/>
          <p:nvPr/>
        </p:nvSpPr>
        <p:spPr>
          <a:xfrm>
            <a:off x="6716160" y="389772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1" name="CustomShape 13"/>
          <p:cNvSpPr/>
          <p:nvPr/>
        </p:nvSpPr>
        <p:spPr>
          <a:xfrm>
            <a:off x="7029720" y="3535920"/>
            <a:ext cx="38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19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2" name="CustomShape 14"/>
          <p:cNvSpPr/>
          <p:nvPr/>
        </p:nvSpPr>
        <p:spPr>
          <a:xfrm>
            <a:off x="6807960" y="507672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5"/>
          <p:cNvSpPr/>
          <p:nvPr/>
        </p:nvSpPr>
        <p:spPr>
          <a:xfrm>
            <a:off x="6821640" y="517752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16"/>
          <p:cNvSpPr/>
          <p:nvPr/>
        </p:nvSpPr>
        <p:spPr>
          <a:xfrm>
            <a:off x="6778800" y="51220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CustomShape 17"/>
          <p:cNvSpPr/>
          <p:nvPr/>
        </p:nvSpPr>
        <p:spPr>
          <a:xfrm>
            <a:off x="6756840" y="542196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CustomShape 18"/>
          <p:cNvSpPr/>
          <p:nvPr/>
        </p:nvSpPr>
        <p:spPr>
          <a:xfrm>
            <a:off x="5016600" y="31834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7" name="CustomShape 19"/>
          <p:cNvSpPr/>
          <p:nvPr/>
        </p:nvSpPr>
        <p:spPr>
          <a:xfrm>
            <a:off x="7041240" y="3545640"/>
            <a:ext cx="38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23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8" name="CustomShape 20"/>
          <p:cNvSpPr/>
          <p:nvPr/>
        </p:nvSpPr>
        <p:spPr>
          <a:xfrm>
            <a:off x="5021280" y="31834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9" name="CustomShape 21"/>
          <p:cNvSpPr/>
          <p:nvPr/>
        </p:nvSpPr>
        <p:spPr>
          <a:xfrm>
            <a:off x="7075080" y="5081760"/>
            <a:ext cx="38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31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0" name="CustomShape 22"/>
          <p:cNvSpPr/>
          <p:nvPr/>
        </p:nvSpPr>
        <p:spPr>
          <a:xfrm>
            <a:off x="5601240" y="3322080"/>
            <a:ext cx="1135080" cy="4449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23"/>
          <p:cNvSpPr/>
          <p:nvPr/>
        </p:nvSpPr>
        <p:spPr>
          <a:xfrm>
            <a:off x="5605920" y="3322080"/>
            <a:ext cx="1170720" cy="19692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4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23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33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BIẾN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Lưu địa chỉ vùng nhớ của phần tử mảng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Có thể khai báo con trỏ vô kiểu 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EDAF840C-97D0-41EE-9433-43C1D762DC68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405" name="Table 4"/>
          <p:cNvGraphicFramePr/>
          <p:nvPr/>
        </p:nvGraphicFramePr>
        <p:xfrm>
          <a:off x="281160" y="2590920"/>
          <a:ext cx="4443120" cy="4078800"/>
        </p:xfrm>
        <a:graphic>
          <a:graphicData uri="http://schemas.openxmlformats.org/drawingml/2006/table">
            <a:tbl>
              <a:tblPr/>
              <a:tblGrid>
                <a:gridCol w="747720"/>
                <a:gridCol w="3695400"/>
              </a:tblGrid>
              <a:tr h="348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x;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unsigned short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a[10] = {0};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unsigned short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*pshort;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unsigned long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*plong;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pshort = a; *pshort = 5;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pshort = &amp;a[2]; *pshort = 19;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 = &amp;x; *(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*)p = 1.5F;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7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 = &amp;a[8]; *(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unsigned short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*)p = 23;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plong = 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unsigned long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*)&amp;a[5];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*plong = 0xDEADBEEF;}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6" name="CustomShape 5"/>
          <p:cNvSpPr/>
          <p:nvPr/>
        </p:nvSpPr>
        <p:spPr>
          <a:xfrm>
            <a:off x="6531480" y="344088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6"/>
          <p:cNvSpPr/>
          <p:nvPr/>
        </p:nvSpPr>
        <p:spPr>
          <a:xfrm>
            <a:off x="6528960" y="354168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7"/>
          <p:cNvSpPr/>
          <p:nvPr/>
        </p:nvSpPr>
        <p:spPr>
          <a:xfrm>
            <a:off x="6479640" y="3486240"/>
            <a:ext cx="33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9" name="CustomShape 8"/>
          <p:cNvSpPr/>
          <p:nvPr/>
        </p:nvSpPr>
        <p:spPr>
          <a:xfrm>
            <a:off x="6480720" y="378612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CustomShape 9"/>
          <p:cNvSpPr/>
          <p:nvPr/>
        </p:nvSpPr>
        <p:spPr>
          <a:xfrm>
            <a:off x="5188680" y="5153040"/>
            <a:ext cx="34956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10"/>
          <p:cNvSpPr/>
          <p:nvPr/>
        </p:nvSpPr>
        <p:spPr>
          <a:xfrm>
            <a:off x="5202720" y="5253840"/>
            <a:ext cx="18252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11"/>
          <p:cNvSpPr/>
          <p:nvPr/>
        </p:nvSpPr>
        <p:spPr>
          <a:xfrm>
            <a:off x="5136120" y="522396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CustomShape 12"/>
          <p:cNvSpPr/>
          <p:nvPr/>
        </p:nvSpPr>
        <p:spPr>
          <a:xfrm>
            <a:off x="5253480" y="50886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4" name="CustomShape 13"/>
          <p:cNvSpPr/>
          <p:nvPr/>
        </p:nvSpPr>
        <p:spPr>
          <a:xfrm>
            <a:off x="6704280" y="34290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5" name="CustomShape 14"/>
          <p:cNvSpPr/>
          <p:nvPr/>
        </p:nvSpPr>
        <p:spPr>
          <a:xfrm>
            <a:off x="5248080" y="5104440"/>
            <a:ext cx="3895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6" name="CustomShape 15"/>
          <p:cNvSpPr/>
          <p:nvPr/>
        </p:nvSpPr>
        <p:spPr>
          <a:xfrm flipH="1" flipV="1" rot="10800000">
            <a:off x="5394600" y="5087880"/>
            <a:ext cx="232200" cy="1415880"/>
          </a:xfrm>
          <a:prstGeom prst="curvedConnector4">
            <a:avLst>
              <a:gd name="adj1" fmla="val -98239"/>
              <a:gd name="adj2" fmla="val 55976"/>
            </a:avLst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16"/>
          <p:cNvSpPr/>
          <p:nvPr/>
        </p:nvSpPr>
        <p:spPr>
          <a:xfrm>
            <a:off x="5919480" y="3571560"/>
            <a:ext cx="153360" cy="157392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17"/>
          <p:cNvSpPr/>
          <p:nvPr/>
        </p:nvSpPr>
        <p:spPr>
          <a:xfrm>
            <a:off x="5217120" y="345744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18"/>
          <p:cNvSpPr/>
          <p:nvPr/>
        </p:nvSpPr>
        <p:spPr>
          <a:xfrm>
            <a:off x="5231160" y="355824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19"/>
          <p:cNvSpPr/>
          <p:nvPr/>
        </p:nvSpPr>
        <p:spPr>
          <a:xfrm>
            <a:off x="5164560" y="3502800"/>
            <a:ext cx="3625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1" name="CustomShape 20"/>
          <p:cNvSpPr/>
          <p:nvPr/>
        </p:nvSpPr>
        <p:spPr>
          <a:xfrm>
            <a:off x="5166000" y="380268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CustomShape 21"/>
          <p:cNvSpPr/>
          <p:nvPr/>
        </p:nvSpPr>
        <p:spPr>
          <a:xfrm>
            <a:off x="5401800" y="34290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3" name="CustomShape 22"/>
          <p:cNvSpPr/>
          <p:nvPr/>
        </p:nvSpPr>
        <p:spPr>
          <a:xfrm>
            <a:off x="7874640" y="344088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23"/>
          <p:cNvSpPr/>
          <p:nvPr/>
        </p:nvSpPr>
        <p:spPr>
          <a:xfrm>
            <a:off x="7888680" y="354168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24"/>
          <p:cNvSpPr/>
          <p:nvPr/>
        </p:nvSpPr>
        <p:spPr>
          <a:xfrm>
            <a:off x="7833600" y="348624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6" name="CustomShape 25"/>
          <p:cNvSpPr/>
          <p:nvPr/>
        </p:nvSpPr>
        <p:spPr>
          <a:xfrm>
            <a:off x="7823520" y="378612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26"/>
          <p:cNvSpPr/>
          <p:nvPr/>
        </p:nvSpPr>
        <p:spPr>
          <a:xfrm>
            <a:off x="8023680" y="342900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CustomShape 27"/>
          <p:cNvSpPr/>
          <p:nvPr/>
        </p:nvSpPr>
        <p:spPr>
          <a:xfrm>
            <a:off x="5546160" y="5146200"/>
            <a:ext cx="34956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28"/>
          <p:cNvSpPr/>
          <p:nvPr/>
        </p:nvSpPr>
        <p:spPr>
          <a:xfrm>
            <a:off x="5898240" y="5145840"/>
            <a:ext cx="34956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29"/>
          <p:cNvSpPr/>
          <p:nvPr/>
        </p:nvSpPr>
        <p:spPr>
          <a:xfrm>
            <a:off x="6243840" y="5146200"/>
            <a:ext cx="34956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30"/>
          <p:cNvSpPr/>
          <p:nvPr/>
        </p:nvSpPr>
        <p:spPr>
          <a:xfrm>
            <a:off x="6595920" y="5145840"/>
            <a:ext cx="34956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31"/>
          <p:cNvSpPr/>
          <p:nvPr/>
        </p:nvSpPr>
        <p:spPr>
          <a:xfrm>
            <a:off x="6946200" y="5146200"/>
            <a:ext cx="34956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32"/>
          <p:cNvSpPr/>
          <p:nvPr/>
        </p:nvSpPr>
        <p:spPr>
          <a:xfrm>
            <a:off x="7298280" y="5145840"/>
            <a:ext cx="34956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33"/>
          <p:cNvSpPr/>
          <p:nvPr/>
        </p:nvSpPr>
        <p:spPr>
          <a:xfrm>
            <a:off x="7643880" y="5146200"/>
            <a:ext cx="34956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34"/>
          <p:cNvSpPr/>
          <p:nvPr/>
        </p:nvSpPr>
        <p:spPr>
          <a:xfrm>
            <a:off x="7984080" y="5145840"/>
            <a:ext cx="34956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35"/>
          <p:cNvSpPr/>
          <p:nvPr/>
        </p:nvSpPr>
        <p:spPr>
          <a:xfrm>
            <a:off x="8336880" y="5145840"/>
            <a:ext cx="34956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36"/>
          <p:cNvSpPr/>
          <p:nvPr/>
        </p:nvSpPr>
        <p:spPr>
          <a:xfrm>
            <a:off x="5569920" y="51696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8" name="CustomShape 37"/>
          <p:cNvSpPr/>
          <p:nvPr/>
        </p:nvSpPr>
        <p:spPr>
          <a:xfrm>
            <a:off x="5927400" y="51696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9" name="CustomShape 38"/>
          <p:cNvSpPr/>
          <p:nvPr/>
        </p:nvSpPr>
        <p:spPr>
          <a:xfrm>
            <a:off x="6267600" y="51696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0" name="CustomShape 39"/>
          <p:cNvSpPr/>
          <p:nvPr/>
        </p:nvSpPr>
        <p:spPr>
          <a:xfrm>
            <a:off x="6625080" y="51696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1" name="CustomShape 40"/>
          <p:cNvSpPr/>
          <p:nvPr/>
        </p:nvSpPr>
        <p:spPr>
          <a:xfrm>
            <a:off x="7317720" y="51696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2" name="CustomShape 41"/>
          <p:cNvSpPr/>
          <p:nvPr/>
        </p:nvSpPr>
        <p:spPr>
          <a:xfrm>
            <a:off x="7674840" y="51696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CustomShape 42"/>
          <p:cNvSpPr/>
          <p:nvPr/>
        </p:nvSpPr>
        <p:spPr>
          <a:xfrm>
            <a:off x="8015400" y="51696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4" name="CustomShape 43"/>
          <p:cNvSpPr/>
          <p:nvPr/>
        </p:nvSpPr>
        <p:spPr>
          <a:xfrm>
            <a:off x="8372520" y="51696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CustomShape 44"/>
          <p:cNvSpPr/>
          <p:nvPr/>
        </p:nvSpPr>
        <p:spPr>
          <a:xfrm>
            <a:off x="6971760" y="51696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6" name="CustomShape 45"/>
          <p:cNvSpPr/>
          <p:nvPr/>
        </p:nvSpPr>
        <p:spPr>
          <a:xfrm>
            <a:off x="8184240" y="437220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46"/>
          <p:cNvSpPr/>
          <p:nvPr/>
        </p:nvSpPr>
        <p:spPr>
          <a:xfrm>
            <a:off x="8198280" y="447300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47"/>
          <p:cNvSpPr/>
          <p:nvPr/>
        </p:nvSpPr>
        <p:spPr>
          <a:xfrm>
            <a:off x="8155440" y="441756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9" name="CustomShape 48"/>
          <p:cNvSpPr/>
          <p:nvPr/>
        </p:nvSpPr>
        <p:spPr>
          <a:xfrm>
            <a:off x="8451720" y="4376880"/>
            <a:ext cx="435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1.5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0" name="CustomShape 49"/>
          <p:cNvSpPr/>
          <p:nvPr/>
        </p:nvSpPr>
        <p:spPr>
          <a:xfrm>
            <a:off x="5104080" y="55141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1" name="CustomShape 50"/>
          <p:cNvSpPr/>
          <p:nvPr/>
        </p:nvSpPr>
        <p:spPr>
          <a:xfrm>
            <a:off x="5459400" y="55141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2" name="CustomShape 51"/>
          <p:cNvSpPr/>
          <p:nvPr/>
        </p:nvSpPr>
        <p:spPr>
          <a:xfrm>
            <a:off x="5811480" y="5510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3" name="CustomShape 52"/>
          <p:cNvSpPr/>
          <p:nvPr/>
        </p:nvSpPr>
        <p:spPr>
          <a:xfrm>
            <a:off x="6166800" y="5510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4" name="CustomShape 53"/>
          <p:cNvSpPr/>
          <p:nvPr/>
        </p:nvSpPr>
        <p:spPr>
          <a:xfrm>
            <a:off x="6516360" y="55141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5" name="CustomShape 54"/>
          <p:cNvSpPr/>
          <p:nvPr/>
        </p:nvSpPr>
        <p:spPr>
          <a:xfrm>
            <a:off x="6871320" y="55141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6" name="CustomShape 55"/>
          <p:cNvSpPr/>
          <p:nvPr/>
        </p:nvSpPr>
        <p:spPr>
          <a:xfrm>
            <a:off x="7223760" y="5510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CustomShape 56"/>
          <p:cNvSpPr/>
          <p:nvPr/>
        </p:nvSpPr>
        <p:spPr>
          <a:xfrm>
            <a:off x="7579080" y="5510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8" name="CustomShape 57"/>
          <p:cNvSpPr/>
          <p:nvPr/>
        </p:nvSpPr>
        <p:spPr>
          <a:xfrm>
            <a:off x="7914600" y="5510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9" name="CustomShape 58"/>
          <p:cNvSpPr/>
          <p:nvPr/>
        </p:nvSpPr>
        <p:spPr>
          <a:xfrm>
            <a:off x="8256960" y="5510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0" name="CustomShape 59"/>
          <p:cNvSpPr/>
          <p:nvPr/>
        </p:nvSpPr>
        <p:spPr>
          <a:xfrm>
            <a:off x="8128440" y="469548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CustomShape 60"/>
          <p:cNvSpPr/>
          <p:nvPr/>
        </p:nvSpPr>
        <p:spPr>
          <a:xfrm>
            <a:off x="5411520" y="34329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2" name="CustomShape 61"/>
          <p:cNvSpPr/>
          <p:nvPr/>
        </p:nvSpPr>
        <p:spPr>
          <a:xfrm>
            <a:off x="5869440" y="5159880"/>
            <a:ext cx="38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19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3" name="CustomShape 62"/>
          <p:cNvSpPr/>
          <p:nvPr/>
        </p:nvSpPr>
        <p:spPr>
          <a:xfrm>
            <a:off x="8608680" y="3567600"/>
            <a:ext cx="281520" cy="978480"/>
          </a:xfrm>
          <a:prstGeom prst="curvedConnector3">
            <a:avLst>
              <a:gd name="adj1" fmla="val 181071"/>
            </a:avLst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63"/>
          <p:cNvSpPr/>
          <p:nvPr/>
        </p:nvSpPr>
        <p:spPr>
          <a:xfrm flipH="1" flipV="1" rot="10800000">
            <a:off x="8159400" y="5145120"/>
            <a:ext cx="326880" cy="1490040"/>
          </a:xfrm>
          <a:prstGeom prst="curvedConnector4">
            <a:avLst>
              <a:gd name="adj1" fmla="val -69834"/>
              <a:gd name="adj2" fmla="val 55679"/>
            </a:avLst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64"/>
          <p:cNvSpPr/>
          <p:nvPr/>
        </p:nvSpPr>
        <p:spPr>
          <a:xfrm>
            <a:off x="8028360" y="34290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6" name="CustomShape 65"/>
          <p:cNvSpPr/>
          <p:nvPr/>
        </p:nvSpPr>
        <p:spPr>
          <a:xfrm>
            <a:off x="7979400" y="5164920"/>
            <a:ext cx="38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23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7" name="CustomShape 66"/>
          <p:cNvSpPr/>
          <p:nvPr/>
        </p:nvSpPr>
        <p:spPr>
          <a:xfrm flipH="1">
            <a:off x="7120440" y="3631320"/>
            <a:ext cx="96120" cy="1514520"/>
          </a:xfrm>
          <a:prstGeom prst="curvedConnector4">
            <a:avLst>
              <a:gd name="adj1" fmla="val -237297"/>
              <a:gd name="adj2" fmla="val 56288"/>
            </a:avLst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67"/>
          <p:cNvSpPr/>
          <p:nvPr/>
        </p:nvSpPr>
        <p:spPr>
          <a:xfrm>
            <a:off x="6926760" y="5257800"/>
            <a:ext cx="3960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BEEF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69" name="CustomShape 68"/>
          <p:cNvSpPr/>
          <p:nvPr/>
        </p:nvSpPr>
        <p:spPr>
          <a:xfrm>
            <a:off x="6555240" y="5257800"/>
            <a:ext cx="426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DEAD</a:t>
            </a:r>
            <a:endParaRPr b="0" lang="en-US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" dur="indefinite" restart="never" nodeType="tmRoot">
          <p:childTnLst>
            <p:seq>
              <p:cTn id="41" dur="indefinite" nodeType="mainSeq">
                <p:childTnLst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6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9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53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2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5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67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9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9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9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3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6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3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9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3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35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BIẾN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với tham số con trỏ có hai loại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Con trỏ tham trị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Con trỏ tham chiếu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A53E9FC0-4143-4338-A0BA-A7FFEDF291D9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473" name="Table 4"/>
          <p:cNvGraphicFramePr/>
          <p:nvPr/>
        </p:nvGraphicFramePr>
        <p:xfrm>
          <a:off x="43560" y="3015360"/>
          <a:ext cx="4908960" cy="3708000"/>
        </p:xfrm>
        <a:graphic>
          <a:graphicData uri="http://schemas.openxmlformats.org/drawingml/2006/table">
            <a:tbl>
              <a:tblPr/>
              <a:tblGrid>
                <a:gridCol w="866160"/>
                <a:gridCol w="40428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upperCase(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unsigned 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c){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(*c &gt;= ‘a’ &amp;&amp; *c &lt;= ‘z’)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*c = (*c) – 32;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unsigned 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ch, *pch =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new unsigned 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scanf(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“%c”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, &amp;ch); scanf(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“%c”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, pch);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upperCase(&amp;ch); upperCase(pch);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printf(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“%c”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, ch); printf(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“%c”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, pch)}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4" name="CustomShape 5"/>
          <p:cNvSpPr/>
          <p:nvPr/>
        </p:nvSpPr>
        <p:spPr>
          <a:xfrm>
            <a:off x="5669640" y="319536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6"/>
          <p:cNvSpPr/>
          <p:nvPr/>
        </p:nvSpPr>
        <p:spPr>
          <a:xfrm>
            <a:off x="5683680" y="329652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7"/>
          <p:cNvSpPr/>
          <p:nvPr/>
        </p:nvSpPr>
        <p:spPr>
          <a:xfrm>
            <a:off x="5640840" y="324108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7" name="CustomShape 8"/>
          <p:cNvSpPr/>
          <p:nvPr/>
        </p:nvSpPr>
        <p:spPr>
          <a:xfrm>
            <a:off x="5618520" y="35406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8" name="CustomShape 9"/>
          <p:cNvSpPr/>
          <p:nvPr/>
        </p:nvSpPr>
        <p:spPr>
          <a:xfrm>
            <a:off x="7569720" y="355284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10"/>
          <p:cNvSpPr/>
          <p:nvPr/>
        </p:nvSpPr>
        <p:spPr>
          <a:xfrm>
            <a:off x="7583760" y="365364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11"/>
          <p:cNvSpPr/>
          <p:nvPr/>
        </p:nvSpPr>
        <p:spPr>
          <a:xfrm>
            <a:off x="7530480" y="3620160"/>
            <a:ext cx="372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ch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1" name="CustomShape 12"/>
          <p:cNvSpPr/>
          <p:nvPr/>
        </p:nvSpPr>
        <p:spPr>
          <a:xfrm>
            <a:off x="7518960" y="389772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2" name="CustomShape 13"/>
          <p:cNvSpPr/>
          <p:nvPr/>
        </p:nvSpPr>
        <p:spPr>
          <a:xfrm>
            <a:off x="7832160" y="3535920"/>
            <a:ext cx="237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3" name="CustomShape 14"/>
          <p:cNvSpPr/>
          <p:nvPr/>
        </p:nvSpPr>
        <p:spPr>
          <a:xfrm>
            <a:off x="5649840" y="452160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15"/>
          <p:cNvSpPr/>
          <p:nvPr/>
        </p:nvSpPr>
        <p:spPr>
          <a:xfrm>
            <a:off x="5663880" y="462240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16"/>
          <p:cNvSpPr/>
          <p:nvPr/>
        </p:nvSpPr>
        <p:spPr>
          <a:xfrm>
            <a:off x="5600520" y="4621320"/>
            <a:ext cx="400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pch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CustomShape 17"/>
          <p:cNvSpPr/>
          <p:nvPr/>
        </p:nvSpPr>
        <p:spPr>
          <a:xfrm>
            <a:off x="5598720" y="486684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7" name="CustomShape 18"/>
          <p:cNvSpPr/>
          <p:nvPr/>
        </p:nvSpPr>
        <p:spPr>
          <a:xfrm>
            <a:off x="5819040" y="31834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8" name="CustomShape 19"/>
          <p:cNvSpPr/>
          <p:nvPr/>
        </p:nvSpPr>
        <p:spPr>
          <a:xfrm>
            <a:off x="5821560" y="4495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&lt;31&gt;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9" name="CustomShape 20"/>
          <p:cNvSpPr/>
          <p:nvPr/>
        </p:nvSpPr>
        <p:spPr>
          <a:xfrm>
            <a:off x="6355440" y="3385800"/>
            <a:ext cx="1172160" cy="4028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CustomShape 21"/>
          <p:cNvSpPr/>
          <p:nvPr/>
        </p:nvSpPr>
        <p:spPr>
          <a:xfrm>
            <a:off x="6386040" y="4649760"/>
            <a:ext cx="1233720" cy="3884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CustomShape 22"/>
          <p:cNvSpPr/>
          <p:nvPr/>
        </p:nvSpPr>
        <p:spPr>
          <a:xfrm>
            <a:off x="7620120" y="484812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23"/>
          <p:cNvSpPr/>
          <p:nvPr/>
        </p:nvSpPr>
        <p:spPr>
          <a:xfrm>
            <a:off x="7611840" y="51933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&lt;31&gt;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CustomShape 24"/>
          <p:cNvSpPr/>
          <p:nvPr/>
        </p:nvSpPr>
        <p:spPr>
          <a:xfrm>
            <a:off x="7817760" y="485280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4" name="Line 25"/>
          <p:cNvSpPr/>
          <p:nvPr/>
        </p:nvSpPr>
        <p:spPr>
          <a:xfrm>
            <a:off x="5486400" y="4267080"/>
            <a:ext cx="297180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26"/>
          <p:cNvSpPr/>
          <p:nvPr/>
        </p:nvSpPr>
        <p:spPr>
          <a:xfrm>
            <a:off x="5693400" y="559044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27"/>
          <p:cNvSpPr/>
          <p:nvPr/>
        </p:nvSpPr>
        <p:spPr>
          <a:xfrm>
            <a:off x="5707440" y="569124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28"/>
          <p:cNvSpPr/>
          <p:nvPr/>
        </p:nvSpPr>
        <p:spPr>
          <a:xfrm>
            <a:off x="5664600" y="563580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8" name="CustomShape 29"/>
          <p:cNvSpPr/>
          <p:nvPr/>
        </p:nvSpPr>
        <p:spPr>
          <a:xfrm>
            <a:off x="5642280" y="593532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CustomShape 30"/>
          <p:cNvSpPr/>
          <p:nvPr/>
        </p:nvSpPr>
        <p:spPr>
          <a:xfrm>
            <a:off x="5842440" y="55785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&lt;31&gt;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0" name="CustomShape 31"/>
          <p:cNvSpPr/>
          <p:nvPr/>
        </p:nvSpPr>
        <p:spPr>
          <a:xfrm flipV="1">
            <a:off x="6379200" y="5037480"/>
            <a:ext cx="1240560" cy="7419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CustomShape 32"/>
          <p:cNvSpPr/>
          <p:nvPr/>
        </p:nvSpPr>
        <p:spPr>
          <a:xfrm>
            <a:off x="7886520" y="3535920"/>
            <a:ext cx="304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2" name="CustomShape 33"/>
          <p:cNvSpPr/>
          <p:nvPr/>
        </p:nvSpPr>
        <p:spPr>
          <a:xfrm>
            <a:off x="7786440" y="4854960"/>
            <a:ext cx="32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3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50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4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58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2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5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6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1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75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9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2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5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89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92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NỘI DUNG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Sử dụng kiểu vector&lt;T&gt;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Biến con trỏ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Kiểu dữ liệu chuỗi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hàm khai thác bộ nhớ động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Phép toán trên con trỏ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kỹ thuật áp dụng con trỏ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Bài tập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106BE86-A233-474E-A1BE-1EF628D2B577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BIẾN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với tham số con trỏ có hai loại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Con trỏ tham trị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Con trỏ tham chiếu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D92869AA-FB3B-4F06-9D5A-CCC75FC414A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506" name="Table 4"/>
          <p:cNvGraphicFramePr/>
          <p:nvPr/>
        </p:nvGraphicFramePr>
        <p:xfrm>
          <a:off x="43560" y="3015360"/>
          <a:ext cx="4908960" cy="3708000"/>
        </p:xfrm>
        <a:graphic>
          <a:graphicData uri="http://schemas.openxmlformats.org/drawingml/2006/table">
            <a:tbl>
              <a:tblPr/>
              <a:tblGrid>
                <a:gridCol w="866160"/>
                <a:gridCol w="40428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upperCase(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unsigned 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*&amp; c){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(*c &gt;= ‘a’ &amp;&amp; *c &lt;= ‘z’)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*c = (*c) – 32;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unsigned 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*pch =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new unsigned 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scanf(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“%c”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, pch);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upperCase(pch);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printf(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“%c”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, pch)}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7" name="CustomShape 5"/>
          <p:cNvSpPr/>
          <p:nvPr/>
        </p:nvSpPr>
        <p:spPr>
          <a:xfrm>
            <a:off x="5649840" y="452160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CustomShape 6"/>
          <p:cNvSpPr/>
          <p:nvPr/>
        </p:nvSpPr>
        <p:spPr>
          <a:xfrm>
            <a:off x="5663880" y="462240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7"/>
          <p:cNvSpPr/>
          <p:nvPr/>
        </p:nvSpPr>
        <p:spPr>
          <a:xfrm>
            <a:off x="5600520" y="4621320"/>
            <a:ext cx="400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pch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0" name="CustomShape 8"/>
          <p:cNvSpPr/>
          <p:nvPr/>
        </p:nvSpPr>
        <p:spPr>
          <a:xfrm>
            <a:off x="5598720" y="486684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CustomShape 9"/>
          <p:cNvSpPr/>
          <p:nvPr/>
        </p:nvSpPr>
        <p:spPr>
          <a:xfrm>
            <a:off x="5821560" y="4495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&lt;31&gt;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2" name="CustomShape 10"/>
          <p:cNvSpPr/>
          <p:nvPr/>
        </p:nvSpPr>
        <p:spPr>
          <a:xfrm>
            <a:off x="6386040" y="4649760"/>
            <a:ext cx="1233720" cy="3884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11"/>
          <p:cNvSpPr/>
          <p:nvPr/>
        </p:nvSpPr>
        <p:spPr>
          <a:xfrm>
            <a:off x="7620120" y="484812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12"/>
          <p:cNvSpPr/>
          <p:nvPr/>
        </p:nvSpPr>
        <p:spPr>
          <a:xfrm>
            <a:off x="7611840" y="51933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&lt;31&gt;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CustomShape 13"/>
          <p:cNvSpPr/>
          <p:nvPr/>
        </p:nvSpPr>
        <p:spPr>
          <a:xfrm>
            <a:off x="7817760" y="485280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6" name="CustomShape 14"/>
          <p:cNvSpPr/>
          <p:nvPr/>
        </p:nvSpPr>
        <p:spPr>
          <a:xfrm>
            <a:off x="5379840" y="459252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7" name="CustomShape 15"/>
          <p:cNvSpPr/>
          <p:nvPr/>
        </p:nvSpPr>
        <p:spPr>
          <a:xfrm>
            <a:off x="7786440" y="4851000"/>
            <a:ext cx="32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4" dur="indefinite" restart="never" nodeType="tmRoot">
          <p:childTnLst>
            <p:seq>
              <p:cTn id="195" dur="indefinite" nodeType="mainSeq"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0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3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6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1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213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BIẾN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Truyền tham số con trỏ qua nhiều hàm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A6C09AA8-1AA7-4716-B0BD-FA7654ED033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521" name="Table 4"/>
          <p:cNvGraphicFramePr/>
          <p:nvPr/>
        </p:nvGraphicFramePr>
        <p:xfrm>
          <a:off x="359280" y="1981080"/>
          <a:ext cx="3613680" cy="4820400"/>
        </p:xfrm>
        <a:graphic>
          <a:graphicData uri="http://schemas.openxmlformats.org/drawingml/2006/table">
            <a:tbl>
              <a:tblPr/>
              <a:tblGrid>
                <a:gridCol w="642240"/>
                <a:gridCol w="29718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swap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x,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y){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 = *x; *x = *y; *y = u;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adjust(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x,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y){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(fabs(*x) &gt; fabs(*y))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swap(&amp;(*x), &amp;(*y));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 = 1.2F, b = 2.1F;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adjust(&amp;a, &amp;b);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cout&lt;&lt;*a &lt;&lt; *b &lt;&lt; endl;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2" name="CustomShape 5"/>
          <p:cNvSpPr/>
          <p:nvPr/>
        </p:nvSpPr>
        <p:spPr>
          <a:xfrm>
            <a:off x="4321800" y="391176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CustomShape 6"/>
          <p:cNvSpPr/>
          <p:nvPr/>
        </p:nvSpPr>
        <p:spPr>
          <a:xfrm>
            <a:off x="4335840" y="401292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CustomShape 7"/>
          <p:cNvSpPr/>
          <p:nvPr/>
        </p:nvSpPr>
        <p:spPr>
          <a:xfrm>
            <a:off x="4303800" y="401184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5" name="CustomShape 8"/>
          <p:cNvSpPr/>
          <p:nvPr/>
        </p:nvSpPr>
        <p:spPr>
          <a:xfrm>
            <a:off x="4270680" y="42570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CustomShape 9"/>
          <p:cNvSpPr/>
          <p:nvPr/>
        </p:nvSpPr>
        <p:spPr>
          <a:xfrm>
            <a:off x="4449960" y="38862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7" name="CustomShape 10"/>
          <p:cNvSpPr/>
          <p:nvPr/>
        </p:nvSpPr>
        <p:spPr>
          <a:xfrm flipV="1">
            <a:off x="5104080" y="3482640"/>
            <a:ext cx="537840" cy="55620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CustomShape 11"/>
          <p:cNvSpPr/>
          <p:nvPr/>
        </p:nvSpPr>
        <p:spPr>
          <a:xfrm>
            <a:off x="5301720" y="276876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12"/>
          <p:cNvSpPr/>
          <p:nvPr/>
        </p:nvSpPr>
        <p:spPr>
          <a:xfrm>
            <a:off x="5315400" y="286992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CustomShape 13"/>
          <p:cNvSpPr/>
          <p:nvPr/>
        </p:nvSpPr>
        <p:spPr>
          <a:xfrm>
            <a:off x="5305680" y="2868840"/>
            <a:ext cx="248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1" name="CustomShape 14"/>
          <p:cNvSpPr/>
          <p:nvPr/>
        </p:nvSpPr>
        <p:spPr>
          <a:xfrm>
            <a:off x="5250600" y="31140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CustomShape 15"/>
          <p:cNvSpPr/>
          <p:nvPr/>
        </p:nvSpPr>
        <p:spPr>
          <a:xfrm>
            <a:off x="5538600" y="2743200"/>
            <a:ext cx="405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1.2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3" name="CustomShape 16"/>
          <p:cNvSpPr/>
          <p:nvPr/>
        </p:nvSpPr>
        <p:spPr>
          <a:xfrm>
            <a:off x="6960240" y="276876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CustomShape 17"/>
          <p:cNvSpPr/>
          <p:nvPr/>
        </p:nvSpPr>
        <p:spPr>
          <a:xfrm>
            <a:off x="6973920" y="286992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CustomShape 18"/>
          <p:cNvSpPr/>
          <p:nvPr/>
        </p:nvSpPr>
        <p:spPr>
          <a:xfrm>
            <a:off x="6963840" y="286884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6" name="CustomShape 19"/>
          <p:cNvSpPr/>
          <p:nvPr/>
        </p:nvSpPr>
        <p:spPr>
          <a:xfrm>
            <a:off x="6909120" y="31140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&lt;215&gt;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7" name="CustomShape 20"/>
          <p:cNvSpPr/>
          <p:nvPr/>
        </p:nvSpPr>
        <p:spPr>
          <a:xfrm>
            <a:off x="7201800" y="2743200"/>
            <a:ext cx="405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2.1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8" name="CustomShape 21"/>
          <p:cNvSpPr/>
          <p:nvPr/>
        </p:nvSpPr>
        <p:spPr>
          <a:xfrm>
            <a:off x="7980840" y="391176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CustomShape 22"/>
          <p:cNvSpPr/>
          <p:nvPr/>
        </p:nvSpPr>
        <p:spPr>
          <a:xfrm>
            <a:off x="7994520" y="401292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CustomShape 23"/>
          <p:cNvSpPr/>
          <p:nvPr/>
        </p:nvSpPr>
        <p:spPr>
          <a:xfrm>
            <a:off x="7962480" y="401184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1" name="CustomShape 24"/>
          <p:cNvSpPr/>
          <p:nvPr/>
        </p:nvSpPr>
        <p:spPr>
          <a:xfrm>
            <a:off x="7929720" y="42570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2" name="CustomShape 25"/>
          <p:cNvSpPr/>
          <p:nvPr/>
        </p:nvSpPr>
        <p:spPr>
          <a:xfrm>
            <a:off x="8109000" y="38862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&lt;215&gt;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3" name="CustomShape 26"/>
          <p:cNvSpPr/>
          <p:nvPr/>
        </p:nvSpPr>
        <p:spPr>
          <a:xfrm rot="10800000">
            <a:off x="7301160" y="3484080"/>
            <a:ext cx="679680" cy="61848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CustomShape 27"/>
          <p:cNvSpPr/>
          <p:nvPr/>
        </p:nvSpPr>
        <p:spPr>
          <a:xfrm>
            <a:off x="4321800" y="477180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CustomShape 28"/>
          <p:cNvSpPr/>
          <p:nvPr/>
        </p:nvSpPr>
        <p:spPr>
          <a:xfrm>
            <a:off x="4335840" y="487296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CustomShape 29"/>
          <p:cNvSpPr/>
          <p:nvPr/>
        </p:nvSpPr>
        <p:spPr>
          <a:xfrm>
            <a:off x="4303800" y="487188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7" name="CustomShape 30"/>
          <p:cNvSpPr/>
          <p:nvPr/>
        </p:nvSpPr>
        <p:spPr>
          <a:xfrm>
            <a:off x="4270680" y="511704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8" name="CustomShape 31"/>
          <p:cNvSpPr/>
          <p:nvPr/>
        </p:nvSpPr>
        <p:spPr>
          <a:xfrm>
            <a:off x="4449960" y="47462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9" name="CustomShape 32"/>
          <p:cNvSpPr/>
          <p:nvPr/>
        </p:nvSpPr>
        <p:spPr>
          <a:xfrm>
            <a:off x="7980840" y="477180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CustomShape 33"/>
          <p:cNvSpPr/>
          <p:nvPr/>
        </p:nvSpPr>
        <p:spPr>
          <a:xfrm>
            <a:off x="7994520" y="487296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CustomShape 34"/>
          <p:cNvSpPr/>
          <p:nvPr/>
        </p:nvSpPr>
        <p:spPr>
          <a:xfrm>
            <a:off x="7962480" y="487188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CustomShape 35"/>
          <p:cNvSpPr/>
          <p:nvPr/>
        </p:nvSpPr>
        <p:spPr>
          <a:xfrm>
            <a:off x="7929720" y="511704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3" name="CustomShape 36"/>
          <p:cNvSpPr/>
          <p:nvPr/>
        </p:nvSpPr>
        <p:spPr>
          <a:xfrm>
            <a:off x="8109000" y="47462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&lt;215&gt;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4" name="CustomShape 37"/>
          <p:cNvSpPr/>
          <p:nvPr/>
        </p:nvSpPr>
        <p:spPr>
          <a:xfrm flipV="1">
            <a:off x="5104080" y="3483360"/>
            <a:ext cx="537840" cy="141624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CustomShape 38"/>
          <p:cNvSpPr/>
          <p:nvPr/>
        </p:nvSpPr>
        <p:spPr>
          <a:xfrm rot="10800000">
            <a:off x="7301160" y="3484080"/>
            <a:ext cx="659520" cy="152640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5" dur="indefinite" restart="never" nodeType="tmRoot">
          <p:childTnLst>
            <p:seq>
              <p:cTn id="216" dur="indefinite" nodeType="mainSeq">
                <p:childTnLst>
                  <p:par>
                    <p:cTn id="217" fill="hold">
                      <p:stCondLst>
                        <p:cond delay="0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1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4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9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2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7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0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5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0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3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6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BIẾN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Trả về giá trị con trỏ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0C8CB9CD-E27E-4A77-A11A-7355ADE28576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559" name="Table 4"/>
          <p:cNvGraphicFramePr/>
          <p:nvPr/>
        </p:nvGraphicFramePr>
        <p:xfrm>
          <a:off x="76320" y="1981080"/>
          <a:ext cx="6193440" cy="4820400"/>
        </p:xfrm>
        <a:graphic>
          <a:graphicData uri="http://schemas.openxmlformats.org/drawingml/2006/table">
            <a:tbl>
              <a:tblPr/>
              <a:tblGrid>
                <a:gridCol w="707400"/>
                <a:gridCol w="54864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pointerMin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a[],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 = 1, idx = 0;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while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(i &lt; n){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(fabs(a[i]) &lt; fabs(a[idx])) idx = i;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i++;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&amp;a[idx];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B[] = {-9, 1.2F, 11, -3.6F};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 =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(B)/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(B[0]);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pMin = pointerMin(B, n);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cout &lt;&lt; *pMin &lt;&lt; endl;}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0" name="CustomShape 5"/>
          <p:cNvSpPr/>
          <p:nvPr/>
        </p:nvSpPr>
        <p:spPr>
          <a:xfrm>
            <a:off x="6531480" y="477180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6"/>
          <p:cNvSpPr/>
          <p:nvPr/>
        </p:nvSpPr>
        <p:spPr>
          <a:xfrm>
            <a:off x="6545520" y="487296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7"/>
          <p:cNvSpPr/>
          <p:nvPr/>
        </p:nvSpPr>
        <p:spPr>
          <a:xfrm>
            <a:off x="6477840" y="4919400"/>
            <a:ext cx="4309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pMin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63" name="CustomShape 8"/>
          <p:cNvSpPr/>
          <p:nvPr/>
        </p:nvSpPr>
        <p:spPr>
          <a:xfrm>
            <a:off x="6480720" y="511704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CustomShape 9"/>
          <p:cNvSpPr/>
          <p:nvPr/>
        </p:nvSpPr>
        <p:spPr>
          <a:xfrm>
            <a:off x="6659640" y="47462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&lt;208&gt;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5" name="CustomShape 10"/>
          <p:cNvSpPr/>
          <p:nvPr/>
        </p:nvSpPr>
        <p:spPr>
          <a:xfrm>
            <a:off x="6343560" y="304092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11"/>
          <p:cNvSpPr/>
          <p:nvPr/>
        </p:nvSpPr>
        <p:spPr>
          <a:xfrm>
            <a:off x="6357600" y="314208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CustomShape 12"/>
          <p:cNvSpPr/>
          <p:nvPr/>
        </p:nvSpPr>
        <p:spPr>
          <a:xfrm>
            <a:off x="6347160" y="3141000"/>
            <a:ext cx="283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8" name="CustomShape 13"/>
          <p:cNvSpPr/>
          <p:nvPr/>
        </p:nvSpPr>
        <p:spPr>
          <a:xfrm>
            <a:off x="6280200" y="338616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9" name="CustomShape 14"/>
          <p:cNvSpPr/>
          <p:nvPr/>
        </p:nvSpPr>
        <p:spPr>
          <a:xfrm>
            <a:off x="6580440" y="3015360"/>
            <a:ext cx="330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-9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0" name="CustomShape 15"/>
          <p:cNvSpPr/>
          <p:nvPr/>
        </p:nvSpPr>
        <p:spPr>
          <a:xfrm flipH="1" flipV="1" rot="5400000">
            <a:off x="6662160" y="4035960"/>
            <a:ext cx="1032840" cy="3855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CustomShape 16"/>
          <p:cNvSpPr/>
          <p:nvPr/>
        </p:nvSpPr>
        <p:spPr>
          <a:xfrm>
            <a:off x="7029360" y="304884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CustomShape 17"/>
          <p:cNvSpPr/>
          <p:nvPr/>
        </p:nvSpPr>
        <p:spPr>
          <a:xfrm>
            <a:off x="7715160" y="304884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CustomShape 18"/>
          <p:cNvSpPr/>
          <p:nvPr/>
        </p:nvSpPr>
        <p:spPr>
          <a:xfrm>
            <a:off x="8400960" y="304884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CustomShape 19"/>
          <p:cNvSpPr/>
          <p:nvPr/>
        </p:nvSpPr>
        <p:spPr>
          <a:xfrm>
            <a:off x="7164360" y="3081600"/>
            <a:ext cx="405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1.2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5" name="CustomShape 20"/>
          <p:cNvSpPr/>
          <p:nvPr/>
        </p:nvSpPr>
        <p:spPr>
          <a:xfrm>
            <a:off x="7881840" y="3069720"/>
            <a:ext cx="353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CustomShape 21"/>
          <p:cNvSpPr/>
          <p:nvPr/>
        </p:nvSpPr>
        <p:spPr>
          <a:xfrm>
            <a:off x="8488800" y="3069720"/>
            <a:ext cx="464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-3.6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7" name="CustomShape 22"/>
          <p:cNvSpPr/>
          <p:nvPr/>
        </p:nvSpPr>
        <p:spPr>
          <a:xfrm>
            <a:off x="7013520" y="337464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&lt;208&gt;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8" name="CustomShape 23"/>
          <p:cNvSpPr/>
          <p:nvPr/>
        </p:nvSpPr>
        <p:spPr>
          <a:xfrm>
            <a:off x="7704360" y="337464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&lt;212&gt;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9" name="CustomShape 24"/>
          <p:cNvSpPr/>
          <p:nvPr/>
        </p:nvSpPr>
        <p:spPr>
          <a:xfrm>
            <a:off x="8371440" y="337464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&lt;216&gt;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7" dur="indefinite" restart="never" nodeType="tmRoot">
          <p:childTnLst>
            <p:seq>
              <p:cTn id="258" dur="indefinite" nodeType="mainSeq">
                <p:childTnLst>
                  <p:par>
                    <p:cTn id="259" fill="hold">
                      <p:stCondLst>
                        <p:cond delay="0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3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6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9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2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7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0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BIẾN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1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Trả về giá trị dạng con trỏ: có thể dùng giao tiếp với các hàm trong &lt;string&gt;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D6A6602-B4A5-4023-AC00-FFD115682653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583" name="Table 4"/>
          <p:cNvGraphicFramePr/>
          <p:nvPr/>
        </p:nvGraphicFramePr>
        <p:xfrm>
          <a:off x="304920" y="2540160"/>
          <a:ext cx="5486040" cy="4088880"/>
        </p:xfrm>
        <a:graphic>
          <a:graphicData uri="http://schemas.openxmlformats.org/drawingml/2006/table">
            <a:tbl>
              <a:tblPr/>
              <a:tblGrid>
                <a:gridCol w="685800"/>
                <a:gridCol w="4800600"/>
              </a:tblGrid>
              <a:tr h="380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strmax(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str1,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str2){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(strcmp(str1, str2) &gt; 0)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str1;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str2;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s1 =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new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[256], *s2 =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new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[256];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cin.getline(s1, 256); cin.getline(s2, 256);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cout &lt;&lt; strupr(strmax(s1, s2));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4" name="CustomShape 5"/>
          <p:cNvSpPr/>
          <p:nvPr/>
        </p:nvSpPr>
        <p:spPr>
          <a:xfrm>
            <a:off x="6248520" y="380988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CustomShape 6"/>
          <p:cNvSpPr/>
          <p:nvPr/>
        </p:nvSpPr>
        <p:spPr>
          <a:xfrm>
            <a:off x="6248520" y="342900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CustomShape 7"/>
          <p:cNvSpPr/>
          <p:nvPr/>
        </p:nvSpPr>
        <p:spPr>
          <a:xfrm>
            <a:off x="6248520" y="304812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CustomShape 8"/>
          <p:cNvSpPr/>
          <p:nvPr/>
        </p:nvSpPr>
        <p:spPr>
          <a:xfrm>
            <a:off x="6248520" y="266688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CustomShape 9"/>
          <p:cNvSpPr/>
          <p:nvPr/>
        </p:nvSpPr>
        <p:spPr>
          <a:xfrm>
            <a:off x="6362280" y="444744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CustomShape 10"/>
          <p:cNvSpPr/>
          <p:nvPr/>
        </p:nvSpPr>
        <p:spPr>
          <a:xfrm>
            <a:off x="8298360" y="383796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CustomShape 11"/>
          <p:cNvSpPr/>
          <p:nvPr/>
        </p:nvSpPr>
        <p:spPr>
          <a:xfrm>
            <a:off x="8305920" y="345672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CustomShape 12"/>
          <p:cNvSpPr/>
          <p:nvPr/>
        </p:nvSpPr>
        <p:spPr>
          <a:xfrm>
            <a:off x="8296200" y="307584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CustomShape 13"/>
          <p:cNvSpPr/>
          <p:nvPr/>
        </p:nvSpPr>
        <p:spPr>
          <a:xfrm>
            <a:off x="8305200" y="268992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CustomShape 14"/>
          <p:cNvSpPr/>
          <p:nvPr/>
        </p:nvSpPr>
        <p:spPr>
          <a:xfrm>
            <a:off x="8277480" y="447804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CustomShape 15"/>
          <p:cNvSpPr/>
          <p:nvPr/>
        </p:nvSpPr>
        <p:spPr>
          <a:xfrm>
            <a:off x="6633000" y="38862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5" name="CustomShape 16"/>
          <p:cNvSpPr/>
          <p:nvPr/>
        </p:nvSpPr>
        <p:spPr>
          <a:xfrm>
            <a:off x="7859160" y="3881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CustomShape 17"/>
          <p:cNvSpPr/>
          <p:nvPr/>
        </p:nvSpPr>
        <p:spPr>
          <a:xfrm>
            <a:off x="6633000" y="3505320"/>
            <a:ext cx="498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&lt;11&gt;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7" name="CustomShape 18"/>
          <p:cNvSpPr/>
          <p:nvPr/>
        </p:nvSpPr>
        <p:spPr>
          <a:xfrm>
            <a:off x="6633000" y="3152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8" name="CustomShape 19"/>
          <p:cNvSpPr/>
          <p:nvPr/>
        </p:nvSpPr>
        <p:spPr>
          <a:xfrm>
            <a:off x="6633000" y="27432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&lt;13&gt;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9" name="CustomShape 20"/>
          <p:cNvSpPr/>
          <p:nvPr/>
        </p:nvSpPr>
        <p:spPr>
          <a:xfrm>
            <a:off x="7842960" y="35143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&lt;21&gt;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0" name="CustomShape 21"/>
          <p:cNvSpPr/>
          <p:nvPr/>
        </p:nvSpPr>
        <p:spPr>
          <a:xfrm>
            <a:off x="7842960" y="31276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1" name="CustomShape 22"/>
          <p:cNvSpPr/>
          <p:nvPr/>
        </p:nvSpPr>
        <p:spPr>
          <a:xfrm>
            <a:off x="7850520" y="27370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&lt;23&gt;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2" name="CustomShape 23"/>
          <p:cNvSpPr/>
          <p:nvPr/>
        </p:nvSpPr>
        <p:spPr>
          <a:xfrm>
            <a:off x="8215920" y="48459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3" name="CustomShape 24"/>
          <p:cNvSpPr/>
          <p:nvPr/>
        </p:nvSpPr>
        <p:spPr>
          <a:xfrm>
            <a:off x="6289920" y="48207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&lt;40&gt;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CustomShape 25"/>
          <p:cNvSpPr/>
          <p:nvPr/>
        </p:nvSpPr>
        <p:spPr>
          <a:xfrm>
            <a:off x="6289920" y="44866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5" name="CustomShape 26"/>
          <p:cNvSpPr/>
          <p:nvPr/>
        </p:nvSpPr>
        <p:spPr>
          <a:xfrm>
            <a:off x="8223480" y="45237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6" name="CustomShape 27"/>
          <p:cNvSpPr/>
          <p:nvPr/>
        </p:nvSpPr>
        <p:spPr>
          <a:xfrm flipV="1">
            <a:off x="6797880" y="4163040"/>
            <a:ext cx="87120" cy="461520"/>
          </a:xfrm>
          <a:prstGeom prst="bent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CustomShape 28"/>
          <p:cNvSpPr/>
          <p:nvPr/>
        </p:nvSpPr>
        <p:spPr>
          <a:xfrm rot="10800000">
            <a:off x="8111880" y="4158360"/>
            <a:ext cx="108000" cy="503640"/>
          </a:xfrm>
          <a:prstGeom prst="bent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CustomShape 29"/>
          <p:cNvSpPr/>
          <p:nvPr/>
        </p:nvSpPr>
        <p:spPr>
          <a:xfrm>
            <a:off x="6021720" y="4478040"/>
            <a:ext cx="316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9" name="CustomShape 30"/>
          <p:cNvSpPr/>
          <p:nvPr/>
        </p:nvSpPr>
        <p:spPr>
          <a:xfrm>
            <a:off x="8670600" y="4523400"/>
            <a:ext cx="320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0" name="CustomShape 31"/>
          <p:cNvSpPr/>
          <p:nvPr/>
        </p:nvSpPr>
        <p:spPr>
          <a:xfrm>
            <a:off x="5793840" y="5590440"/>
            <a:ext cx="409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str1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CustomShape 32"/>
          <p:cNvSpPr/>
          <p:nvPr/>
        </p:nvSpPr>
        <p:spPr>
          <a:xfrm>
            <a:off x="8654760" y="5573880"/>
            <a:ext cx="409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str2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2" name="CustomShape 33"/>
          <p:cNvSpPr/>
          <p:nvPr/>
        </p:nvSpPr>
        <p:spPr>
          <a:xfrm>
            <a:off x="6172200" y="556272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CustomShape 34"/>
          <p:cNvSpPr/>
          <p:nvPr/>
        </p:nvSpPr>
        <p:spPr>
          <a:xfrm>
            <a:off x="8305920" y="556272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CustomShape 35"/>
          <p:cNvSpPr/>
          <p:nvPr/>
        </p:nvSpPr>
        <p:spPr>
          <a:xfrm>
            <a:off x="6122520" y="55969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5" name="CustomShape 36"/>
          <p:cNvSpPr/>
          <p:nvPr/>
        </p:nvSpPr>
        <p:spPr>
          <a:xfrm>
            <a:off x="8235720" y="56019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6" name="CustomShape 37"/>
          <p:cNvSpPr/>
          <p:nvPr/>
        </p:nvSpPr>
        <p:spPr>
          <a:xfrm flipV="1">
            <a:off x="6630480" y="4024080"/>
            <a:ext cx="510120" cy="1710360"/>
          </a:xfrm>
          <a:prstGeom prst="bentConnector3">
            <a:avLst>
              <a:gd name="adj1" fmla="val 144776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CustomShape 38"/>
          <p:cNvSpPr/>
          <p:nvPr/>
        </p:nvSpPr>
        <p:spPr>
          <a:xfrm rot="10800000">
            <a:off x="7855920" y="4019760"/>
            <a:ext cx="376200" cy="1720440"/>
          </a:xfrm>
          <a:prstGeom prst="bentConnector3">
            <a:avLst>
              <a:gd name="adj1" fmla="val 160699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BIẾN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9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Trả về giá trị dạng tham chiếu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44A8E8C-2AE6-4EBC-B15C-6694E3F2643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621" name="Table 4"/>
          <p:cNvGraphicFramePr/>
          <p:nvPr/>
        </p:nvGraphicFramePr>
        <p:xfrm>
          <a:off x="76320" y="1981080"/>
          <a:ext cx="6193440" cy="4820400"/>
        </p:xfrm>
        <a:graphic>
          <a:graphicData uri="http://schemas.openxmlformats.org/drawingml/2006/table">
            <a:tbl>
              <a:tblPr/>
              <a:tblGrid>
                <a:gridCol w="707400"/>
                <a:gridCol w="54864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&amp; refMin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a[],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 = 1, idx = 0;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while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(i &lt; n){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(fabs(a[i]) &lt; fabs(a[idx])) idx = i;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i++;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a[idx];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B[] = {-9, 1.2F, 11, -3.6F};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 =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(B)/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(B[0]);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&amp; rMin = refMin(B, n); </a:t>
                      </a:r>
                      <a:r>
                        <a:rPr b="1" lang="en-US" sz="1600" spc="-1" strike="noStrike">
                          <a:solidFill>
                            <a:srgbClr val="00b050"/>
                          </a:solidFill>
                          <a:latin typeface="Times New Roman"/>
                        </a:rPr>
                        <a:t>// rMin = …;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cout &lt;&lt; rMin &lt;&lt; endl;}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22" name="CustomShape 5"/>
          <p:cNvSpPr/>
          <p:nvPr/>
        </p:nvSpPr>
        <p:spPr>
          <a:xfrm>
            <a:off x="6343560" y="304092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CustomShape 6"/>
          <p:cNvSpPr/>
          <p:nvPr/>
        </p:nvSpPr>
        <p:spPr>
          <a:xfrm>
            <a:off x="6357600" y="3142080"/>
            <a:ext cx="354960" cy="272880"/>
          </a:xfrm>
          <a:custGeom>
            <a:avLst/>
            <a:gdLst/>
            <a:ahLst/>
            <a:rect l="l" t="t" r="r" b="b"/>
            <a:pathLst>
              <a:path w="178130" h="190005">
                <a:moveTo>
                  <a:pt x="0" y="0"/>
                </a:moveTo>
                <a:cubicBezTo>
                  <a:pt x="44532" y="7917"/>
                  <a:pt x="89065" y="15834"/>
                  <a:pt x="118753" y="47501"/>
                </a:cubicBezTo>
                <a:cubicBezTo>
                  <a:pt x="148441" y="79168"/>
                  <a:pt x="163285" y="134586"/>
                  <a:pt x="178130" y="190005"/>
                </a:cubicBez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CustomShape 7"/>
          <p:cNvSpPr/>
          <p:nvPr/>
        </p:nvSpPr>
        <p:spPr>
          <a:xfrm>
            <a:off x="6347160" y="3141000"/>
            <a:ext cx="283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5" name="CustomShape 8"/>
          <p:cNvSpPr/>
          <p:nvPr/>
        </p:nvSpPr>
        <p:spPr>
          <a:xfrm>
            <a:off x="6280200" y="338616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6" name="CustomShape 9"/>
          <p:cNvSpPr/>
          <p:nvPr/>
        </p:nvSpPr>
        <p:spPr>
          <a:xfrm>
            <a:off x="6580440" y="3015360"/>
            <a:ext cx="330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-9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7" name="CustomShape 10"/>
          <p:cNvSpPr/>
          <p:nvPr/>
        </p:nvSpPr>
        <p:spPr>
          <a:xfrm>
            <a:off x="7029360" y="304884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CustomShape 11"/>
          <p:cNvSpPr/>
          <p:nvPr/>
        </p:nvSpPr>
        <p:spPr>
          <a:xfrm>
            <a:off x="7715160" y="304884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CustomShape 12"/>
          <p:cNvSpPr/>
          <p:nvPr/>
        </p:nvSpPr>
        <p:spPr>
          <a:xfrm>
            <a:off x="8400960" y="3048840"/>
            <a:ext cx="68544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CustomShape 13"/>
          <p:cNvSpPr/>
          <p:nvPr/>
        </p:nvSpPr>
        <p:spPr>
          <a:xfrm>
            <a:off x="7164360" y="3081600"/>
            <a:ext cx="405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1.2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1" name="CustomShape 14"/>
          <p:cNvSpPr/>
          <p:nvPr/>
        </p:nvSpPr>
        <p:spPr>
          <a:xfrm>
            <a:off x="7881840" y="3069720"/>
            <a:ext cx="353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2" name="CustomShape 15"/>
          <p:cNvSpPr/>
          <p:nvPr/>
        </p:nvSpPr>
        <p:spPr>
          <a:xfrm>
            <a:off x="8488800" y="3069720"/>
            <a:ext cx="464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-3.6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3" name="CustomShape 16"/>
          <p:cNvSpPr/>
          <p:nvPr/>
        </p:nvSpPr>
        <p:spPr>
          <a:xfrm>
            <a:off x="7013520" y="337464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&lt;208&gt;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4" name="CustomShape 17"/>
          <p:cNvSpPr/>
          <p:nvPr/>
        </p:nvSpPr>
        <p:spPr>
          <a:xfrm>
            <a:off x="7704360" y="337464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&lt;212&gt;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5" name="CustomShape 18"/>
          <p:cNvSpPr/>
          <p:nvPr/>
        </p:nvSpPr>
        <p:spPr>
          <a:xfrm>
            <a:off x="8371440" y="337464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&lt;216&gt;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6" name="CustomShape 19"/>
          <p:cNvSpPr/>
          <p:nvPr/>
        </p:nvSpPr>
        <p:spPr>
          <a:xfrm>
            <a:off x="7125120" y="3685320"/>
            <a:ext cx="486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rMin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KIỂU DỮ LIỆU CHUỖI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8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Là mảng một chiều các phần tử kiểu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char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Có thể dùng con trỏ xin cấp phát chuỗi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Kiểu chuỗi so sánh theo thứ tự từ điển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có thể trả ra con trỏ (địa chỉ chuỗi)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Nhiều hàm hỗ trợ các thao tác xử lý chuỗi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Sao chép chuỗi con của chuỗi cha ra ngoài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Nối hai chuỗi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Phát hiện chuỗi con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Đếm số lần xuất hiện của chuỗi con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...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18A926A9-A5C2-4116-A097-F28B0C849F00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KIỂU DỮ LIỆU CHUỖI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1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Thao tác sao chép chuỗi: các tham số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d: địa chỉ chuỗi kết quả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s: địa chỉ chuỗi nguồn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*: giá trị trả ra địa chỉ chuỗi kết quả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hai tình huống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Tình huống một: con trỏ d có địa chỉ trước khi vào hàm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Tình huống hai: con trỏ d chưa có địa chỉ trước khi vào hàm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FBB578FC-AF62-456B-B5BC-196084188C79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KIỂU DỮ LIỆU CHUỖI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4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Tình huống một: con trỏ d có địa chỉ trước khi vào hàm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69A62850-C420-4CCF-873F-A01A558BE1A6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646" name="Table 4"/>
          <p:cNvGraphicFramePr/>
          <p:nvPr/>
        </p:nvGraphicFramePr>
        <p:xfrm>
          <a:off x="340560" y="2438280"/>
          <a:ext cx="4952520" cy="3565800"/>
        </p:xfrm>
        <a:graphic>
          <a:graphicData uri="http://schemas.openxmlformats.org/drawingml/2006/table">
            <a:tbl>
              <a:tblPr/>
              <a:tblGrid>
                <a:gridCol w="642960"/>
                <a:gridCol w="4309560"/>
              </a:tblGrid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strCopyPB1(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d,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i, n = strlen(s);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(i = 0; i &lt; n; i++) d[i] = s[i];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d[i] = 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‘\0’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d;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src = 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“Hello world”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, *dest =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new 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[12];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strCopyPB1(dest, src);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cout &lt;&lt; dest &lt;&lt; endl;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delete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[] dest;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7" name="CustomShape 5"/>
          <p:cNvSpPr/>
          <p:nvPr/>
        </p:nvSpPr>
        <p:spPr>
          <a:xfrm>
            <a:off x="5791320" y="2209680"/>
            <a:ext cx="6854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CustomShape 6"/>
          <p:cNvSpPr/>
          <p:nvPr/>
        </p:nvSpPr>
        <p:spPr>
          <a:xfrm>
            <a:off x="5413680" y="2209680"/>
            <a:ext cx="41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src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9" name="CustomShape 7"/>
          <p:cNvSpPr/>
          <p:nvPr/>
        </p:nvSpPr>
        <p:spPr>
          <a:xfrm>
            <a:off x="5811120" y="25146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0" name="CustomShape 8"/>
          <p:cNvSpPr/>
          <p:nvPr/>
        </p:nvSpPr>
        <p:spPr>
          <a:xfrm>
            <a:off x="8381880" y="202176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1" name="CustomShape 9"/>
          <p:cNvSpPr/>
          <p:nvPr/>
        </p:nvSpPr>
        <p:spPr>
          <a:xfrm>
            <a:off x="8381880" y="239580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2" name="CustomShape 10"/>
          <p:cNvSpPr/>
          <p:nvPr/>
        </p:nvSpPr>
        <p:spPr>
          <a:xfrm>
            <a:off x="8381880" y="278388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3" name="CustomShape 11"/>
          <p:cNvSpPr/>
          <p:nvPr/>
        </p:nvSpPr>
        <p:spPr>
          <a:xfrm>
            <a:off x="8381880" y="316476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4" name="CustomShape 12"/>
          <p:cNvSpPr/>
          <p:nvPr/>
        </p:nvSpPr>
        <p:spPr>
          <a:xfrm>
            <a:off x="8381880" y="353880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5" name="CustomShape 13"/>
          <p:cNvSpPr/>
          <p:nvPr/>
        </p:nvSpPr>
        <p:spPr>
          <a:xfrm>
            <a:off x="8381880" y="392688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CustomShape 14"/>
          <p:cNvSpPr/>
          <p:nvPr/>
        </p:nvSpPr>
        <p:spPr>
          <a:xfrm>
            <a:off x="8381880" y="430776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7" name="CustomShape 15"/>
          <p:cNvSpPr/>
          <p:nvPr/>
        </p:nvSpPr>
        <p:spPr>
          <a:xfrm>
            <a:off x="8381880" y="469584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8" name="CustomShape 16"/>
          <p:cNvSpPr/>
          <p:nvPr/>
        </p:nvSpPr>
        <p:spPr>
          <a:xfrm>
            <a:off x="8381880" y="507672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9" name="CustomShape 17"/>
          <p:cNvSpPr/>
          <p:nvPr/>
        </p:nvSpPr>
        <p:spPr>
          <a:xfrm>
            <a:off x="8381880" y="545076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0" name="CustomShape 18"/>
          <p:cNvSpPr/>
          <p:nvPr/>
        </p:nvSpPr>
        <p:spPr>
          <a:xfrm>
            <a:off x="8381880" y="583884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CustomShape 19"/>
          <p:cNvSpPr/>
          <p:nvPr/>
        </p:nvSpPr>
        <p:spPr>
          <a:xfrm>
            <a:off x="7800120" y="200484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2" name="CustomShape 20"/>
          <p:cNvSpPr/>
          <p:nvPr/>
        </p:nvSpPr>
        <p:spPr>
          <a:xfrm>
            <a:off x="5812200" y="220968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3" name="CustomShape 21"/>
          <p:cNvSpPr/>
          <p:nvPr/>
        </p:nvSpPr>
        <p:spPr>
          <a:xfrm flipV="1">
            <a:off x="6477120" y="2173320"/>
            <a:ext cx="1319760" cy="2257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CustomShape 22"/>
          <p:cNvSpPr/>
          <p:nvPr/>
        </p:nvSpPr>
        <p:spPr>
          <a:xfrm>
            <a:off x="5791320" y="4191120"/>
            <a:ext cx="6854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CustomShape 23"/>
          <p:cNvSpPr/>
          <p:nvPr/>
        </p:nvSpPr>
        <p:spPr>
          <a:xfrm>
            <a:off x="5337720" y="4203000"/>
            <a:ext cx="508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dest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6" name="CustomShape 24"/>
          <p:cNvSpPr/>
          <p:nvPr/>
        </p:nvSpPr>
        <p:spPr>
          <a:xfrm>
            <a:off x="5770800" y="453816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7" name="CustomShape 25"/>
          <p:cNvSpPr/>
          <p:nvPr/>
        </p:nvSpPr>
        <p:spPr>
          <a:xfrm>
            <a:off x="5764680" y="419112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8" name="CustomShape 26"/>
          <p:cNvSpPr/>
          <p:nvPr/>
        </p:nvSpPr>
        <p:spPr>
          <a:xfrm>
            <a:off x="7620120" y="259092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CustomShape 27"/>
          <p:cNvSpPr/>
          <p:nvPr/>
        </p:nvSpPr>
        <p:spPr>
          <a:xfrm>
            <a:off x="7620120" y="296496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CustomShape 28"/>
          <p:cNvSpPr/>
          <p:nvPr/>
        </p:nvSpPr>
        <p:spPr>
          <a:xfrm>
            <a:off x="7620120" y="335268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CustomShape 29"/>
          <p:cNvSpPr/>
          <p:nvPr/>
        </p:nvSpPr>
        <p:spPr>
          <a:xfrm>
            <a:off x="7620120" y="373392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CustomShape 30"/>
          <p:cNvSpPr/>
          <p:nvPr/>
        </p:nvSpPr>
        <p:spPr>
          <a:xfrm>
            <a:off x="7620120" y="410796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CustomShape 31"/>
          <p:cNvSpPr/>
          <p:nvPr/>
        </p:nvSpPr>
        <p:spPr>
          <a:xfrm>
            <a:off x="7620120" y="449568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CustomShape 32"/>
          <p:cNvSpPr/>
          <p:nvPr/>
        </p:nvSpPr>
        <p:spPr>
          <a:xfrm>
            <a:off x="7620120" y="487692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CustomShape 33"/>
          <p:cNvSpPr/>
          <p:nvPr/>
        </p:nvSpPr>
        <p:spPr>
          <a:xfrm>
            <a:off x="7620120" y="526464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CustomShape 34"/>
          <p:cNvSpPr/>
          <p:nvPr/>
        </p:nvSpPr>
        <p:spPr>
          <a:xfrm>
            <a:off x="7620120" y="564588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CustomShape 35"/>
          <p:cNvSpPr/>
          <p:nvPr/>
        </p:nvSpPr>
        <p:spPr>
          <a:xfrm>
            <a:off x="7620120" y="601992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CustomShape 36"/>
          <p:cNvSpPr/>
          <p:nvPr/>
        </p:nvSpPr>
        <p:spPr>
          <a:xfrm>
            <a:off x="7620120" y="640764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CustomShape 37"/>
          <p:cNvSpPr/>
          <p:nvPr/>
        </p:nvSpPr>
        <p:spPr>
          <a:xfrm>
            <a:off x="6937560" y="263340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0" name="CustomShape 38"/>
          <p:cNvSpPr/>
          <p:nvPr/>
        </p:nvSpPr>
        <p:spPr>
          <a:xfrm flipV="1">
            <a:off x="6484680" y="2971800"/>
            <a:ext cx="810720" cy="138816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CustomShape 39"/>
          <p:cNvSpPr/>
          <p:nvPr/>
        </p:nvSpPr>
        <p:spPr>
          <a:xfrm>
            <a:off x="5791320" y="2937960"/>
            <a:ext cx="6854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CustomShape 40"/>
          <p:cNvSpPr/>
          <p:nvPr/>
        </p:nvSpPr>
        <p:spPr>
          <a:xfrm>
            <a:off x="5861880" y="3242880"/>
            <a:ext cx="511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&lt;5&gt;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3" name="CustomShape 41"/>
          <p:cNvSpPr/>
          <p:nvPr/>
        </p:nvSpPr>
        <p:spPr>
          <a:xfrm>
            <a:off x="5812200" y="29379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4" name="CustomShape 42"/>
          <p:cNvSpPr/>
          <p:nvPr/>
        </p:nvSpPr>
        <p:spPr>
          <a:xfrm>
            <a:off x="5516640" y="2926080"/>
            <a:ext cx="260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5" name="CustomShape 43"/>
          <p:cNvSpPr/>
          <p:nvPr/>
        </p:nvSpPr>
        <p:spPr>
          <a:xfrm flipV="1">
            <a:off x="6477120" y="2174040"/>
            <a:ext cx="1319760" cy="954000"/>
          </a:xfrm>
          <a:prstGeom prst="curvedConnector3">
            <a:avLst>
              <a:gd name="adj1" fmla="val 1671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CustomShape 44"/>
          <p:cNvSpPr/>
          <p:nvPr/>
        </p:nvSpPr>
        <p:spPr>
          <a:xfrm>
            <a:off x="5505840" y="51292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7" name="CustomShape 45"/>
          <p:cNvSpPr/>
          <p:nvPr/>
        </p:nvSpPr>
        <p:spPr>
          <a:xfrm>
            <a:off x="5740920" y="512424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8" name="CustomShape 46"/>
          <p:cNvSpPr/>
          <p:nvPr/>
        </p:nvSpPr>
        <p:spPr>
          <a:xfrm>
            <a:off x="5767560" y="5105520"/>
            <a:ext cx="6854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CustomShape 47"/>
          <p:cNvSpPr/>
          <p:nvPr/>
        </p:nvSpPr>
        <p:spPr>
          <a:xfrm>
            <a:off x="5806440" y="54219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&lt;90&gt;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0" name="CustomShape 48"/>
          <p:cNvSpPr/>
          <p:nvPr/>
        </p:nvSpPr>
        <p:spPr>
          <a:xfrm flipV="1">
            <a:off x="6453360" y="2971080"/>
            <a:ext cx="842400" cy="232380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CustomShape 49"/>
          <p:cNvSpPr/>
          <p:nvPr/>
        </p:nvSpPr>
        <p:spPr>
          <a:xfrm>
            <a:off x="7668000" y="295272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2" name="CustomShape 50"/>
          <p:cNvSpPr/>
          <p:nvPr/>
        </p:nvSpPr>
        <p:spPr>
          <a:xfrm>
            <a:off x="7632720" y="2590920"/>
            <a:ext cx="345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3" name="CustomShape 51"/>
          <p:cNvSpPr/>
          <p:nvPr/>
        </p:nvSpPr>
        <p:spPr>
          <a:xfrm>
            <a:off x="7688160" y="336240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4" name="CustomShape 52"/>
          <p:cNvSpPr/>
          <p:nvPr/>
        </p:nvSpPr>
        <p:spPr>
          <a:xfrm>
            <a:off x="7687080" y="374544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5" name="CustomShape 53"/>
          <p:cNvSpPr/>
          <p:nvPr/>
        </p:nvSpPr>
        <p:spPr>
          <a:xfrm>
            <a:off x="7665120" y="4086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6" name="CustomShape 54"/>
          <p:cNvSpPr/>
          <p:nvPr/>
        </p:nvSpPr>
        <p:spPr>
          <a:xfrm>
            <a:off x="7622640" y="4888440"/>
            <a:ext cx="345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7" name="CustomShape 55"/>
          <p:cNvSpPr/>
          <p:nvPr/>
        </p:nvSpPr>
        <p:spPr>
          <a:xfrm>
            <a:off x="7674480" y="52578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8" name="CustomShape 56"/>
          <p:cNvSpPr/>
          <p:nvPr/>
        </p:nvSpPr>
        <p:spPr>
          <a:xfrm>
            <a:off x="7684200" y="5638680"/>
            <a:ext cx="25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9" name="CustomShape 57"/>
          <p:cNvSpPr/>
          <p:nvPr/>
        </p:nvSpPr>
        <p:spPr>
          <a:xfrm>
            <a:off x="7678440" y="604836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0" name="CustomShape 58"/>
          <p:cNvSpPr/>
          <p:nvPr/>
        </p:nvSpPr>
        <p:spPr>
          <a:xfrm>
            <a:off x="7660440" y="64292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1" dur="indefinite" restart="never" nodeType="tmRoot">
          <p:childTnLst>
            <p:seq>
              <p:cTn id="282" dur="indefinite" nodeType="mainSeq">
                <p:childTnLst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7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0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3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6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9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2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5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8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1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4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9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2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5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8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1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4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7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0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3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6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KIỂU DỮ LIỆU CHUỖI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2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Tình huống hai: con trỏ d chưa có địa chỉ trước khi vào hàm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A908D797-37A3-4E49-9670-1F31D6B2999F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704" name="Table 4"/>
          <p:cNvGraphicFramePr/>
          <p:nvPr/>
        </p:nvGraphicFramePr>
        <p:xfrm>
          <a:off x="340560" y="2438280"/>
          <a:ext cx="4952520" cy="3565800"/>
        </p:xfrm>
        <a:graphic>
          <a:graphicData uri="http://schemas.openxmlformats.org/drawingml/2006/table">
            <a:tbl>
              <a:tblPr/>
              <a:tblGrid>
                <a:gridCol w="642960"/>
                <a:gridCol w="4309560"/>
              </a:tblGrid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strCopyPB2(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d,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i, n = strlen(s); 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 = </a:t>
                      </a:r>
                      <a:r>
                        <a:rPr b="1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new char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[n + 1];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(i = 0; i &lt; n; i++) d[i] = s[i];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d[i] = 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‘\0’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d;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src = 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“Hello world”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, *dest = 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NULL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dest =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strCopyPB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(dest, src);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cout &lt;&lt; dest &lt;&lt; endl;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delete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[] dest;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5" name="CustomShape 5"/>
          <p:cNvSpPr/>
          <p:nvPr/>
        </p:nvSpPr>
        <p:spPr>
          <a:xfrm>
            <a:off x="5791320" y="2209680"/>
            <a:ext cx="6854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6" name="CustomShape 6"/>
          <p:cNvSpPr/>
          <p:nvPr/>
        </p:nvSpPr>
        <p:spPr>
          <a:xfrm>
            <a:off x="5413680" y="2209680"/>
            <a:ext cx="41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src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7" name="CustomShape 7"/>
          <p:cNvSpPr/>
          <p:nvPr/>
        </p:nvSpPr>
        <p:spPr>
          <a:xfrm>
            <a:off x="5811120" y="25146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8" name="CustomShape 8"/>
          <p:cNvSpPr/>
          <p:nvPr/>
        </p:nvSpPr>
        <p:spPr>
          <a:xfrm>
            <a:off x="8381880" y="202176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9" name="CustomShape 9"/>
          <p:cNvSpPr/>
          <p:nvPr/>
        </p:nvSpPr>
        <p:spPr>
          <a:xfrm>
            <a:off x="8381880" y="239580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0" name="CustomShape 10"/>
          <p:cNvSpPr/>
          <p:nvPr/>
        </p:nvSpPr>
        <p:spPr>
          <a:xfrm>
            <a:off x="8381880" y="278388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1" name="CustomShape 11"/>
          <p:cNvSpPr/>
          <p:nvPr/>
        </p:nvSpPr>
        <p:spPr>
          <a:xfrm>
            <a:off x="8381880" y="316476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2" name="CustomShape 12"/>
          <p:cNvSpPr/>
          <p:nvPr/>
        </p:nvSpPr>
        <p:spPr>
          <a:xfrm>
            <a:off x="8381880" y="353880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3" name="CustomShape 13"/>
          <p:cNvSpPr/>
          <p:nvPr/>
        </p:nvSpPr>
        <p:spPr>
          <a:xfrm>
            <a:off x="8381880" y="392688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CustomShape 14"/>
          <p:cNvSpPr/>
          <p:nvPr/>
        </p:nvSpPr>
        <p:spPr>
          <a:xfrm>
            <a:off x="8381880" y="430776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5" name="CustomShape 15"/>
          <p:cNvSpPr/>
          <p:nvPr/>
        </p:nvSpPr>
        <p:spPr>
          <a:xfrm>
            <a:off x="8381880" y="469584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6" name="CustomShape 16"/>
          <p:cNvSpPr/>
          <p:nvPr/>
        </p:nvSpPr>
        <p:spPr>
          <a:xfrm>
            <a:off x="8381880" y="507672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7" name="CustomShape 17"/>
          <p:cNvSpPr/>
          <p:nvPr/>
        </p:nvSpPr>
        <p:spPr>
          <a:xfrm>
            <a:off x="8381880" y="545076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8" name="CustomShape 18"/>
          <p:cNvSpPr/>
          <p:nvPr/>
        </p:nvSpPr>
        <p:spPr>
          <a:xfrm>
            <a:off x="8381880" y="583884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9" name="CustomShape 19"/>
          <p:cNvSpPr/>
          <p:nvPr/>
        </p:nvSpPr>
        <p:spPr>
          <a:xfrm>
            <a:off x="7800120" y="200484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0" name="CustomShape 20"/>
          <p:cNvSpPr/>
          <p:nvPr/>
        </p:nvSpPr>
        <p:spPr>
          <a:xfrm>
            <a:off x="5812200" y="220968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1" name="CustomShape 21"/>
          <p:cNvSpPr/>
          <p:nvPr/>
        </p:nvSpPr>
        <p:spPr>
          <a:xfrm flipV="1">
            <a:off x="6477120" y="2173320"/>
            <a:ext cx="1319760" cy="2257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CustomShape 22"/>
          <p:cNvSpPr/>
          <p:nvPr/>
        </p:nvSpPr>
        <p:spPr>
          <a:xfrm>
            <a:off x="5791320" y="4191120"/>
            <a:ext cx="6854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CustomShape 23"/>
          <p:cNvSpPr/>
          <p:nvPr/>
        </p:nvSpPr>
        <p:spPr>
          <a:xfrm>
            <a:off x="5337720" y="4203000"/>
            <a:ext cx="508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dest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4" name="CustomShape 24"/>
          <p:cNvSpPr/>
          <p:nvPr/>
        </p:nvSpPr>
        <p:spPr>
          <a:xfrm>
            <a:off x="5770800" y="453816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CustomShape 25"/>
          <p:cNvSpPr/>
          <p:nvPr/>
        </p:nvSpPr>
        <p:spPr>
          <a:xfrm>
            <a:off x="5789520" y="4203000"/>
            <a:ext cx="720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6" name="CustomShape 26"/>
          <p:cNvSpPr/>
          <p:nvPr/>
        </p:nvSpPr>
        <p:spPr>
          <a:xfrm>
            <a:off x="7620120" y="259092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CustomShape 27"/>
          <p:cNvSpPr/>
          <p:nvPr/>
        </p:nvSpPr>
        <p:spPr>
          <a:xfrm>
            <a:off x="7620120" y="296496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8" name="CustomShape 28"/>
          <p:cNvSpPr/>
          <p:nvPr/>
        </p:nvSpPr>
        <p:spPr>
          <a:xfrm>
            <a:off x="7620120" y="335268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9" name="CustomShape 29"/>
          <p:cNvSpPr/>
          <p:nvPr/>
        </p:nvSpPr>
        <p:spPr>
          <a:xfrm>
            <a:off x="7620120" y="373392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CustomShape 30"/>
          <p:cNvSpPr/>
          <p:nvPr/>
        </p:nvSpPr>
        <p:spPr>
          <a:xfrm>
            <a:off x="7620120" y="410796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CustomShape 31"/>
          <p:cNvSpPr/>
          <p:nvPr/>
        </p:nvSpPr>
        <p:spPr>
          <a:xfrm>
            <a:off x="7620120" y="449568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CustomShape 32"/>
          <p:cNvSpPr/>
          <p:nvPr/>
        </p:nvSpPr>
        <p:spPr>
          <a:xfrm>
            <a:off x="7620120" y="487692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CustomShape 33"/>
          <p:cNvSpPr/>
          <p:nvPr/>
        </p:nvSpPr>
        <p:spPr>
          <a:xfrm>
            <a:off x="7620120" y="526464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CustomShape 34"/>
          <p:cNvSpPr/>
          <p:nvPr/>
        </p:nvSpPr>
        <p:spPr>
          <a:xfrm>
            <a:off x="7620120" y="564588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5" name="CustomShape 35"/>
          <p:cNvSpPr/>
          <p:nvPr/>
        </p:nvSpPr>
        <p:spPr>
          <a:xfrm>
            <a:off x="7620120" y="601992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6" name="CustomShape 36"/>
          <p:cNvSpPr/>
          <p:nvPr/>
        </p:nvSpPr>
        <p:spPr>
          <a:xfrm>
            <a:off x="7620120" y="640764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7" name="CustomShape 37"/>
          <p:cNvSpPr/>
          <p:nvPr/>
        </p:nvSpPr>
        <p:spPr>
          <a:xfrm>
            <a:off x="6937560" y="263340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8" name="CustomShape 38"/>
          <p:cNvSpPr/>
          <p:nvPr/>
        </p:nvSpPr>
        <p:spPr>
          <a:xfrm flipV="1">
            <a:off x="6514920" y="2971080"/>
            <a:ext cx="780840" cy="140004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CustomShape 39"/>
          <p:cNvSpPr/>
          <p:nvPr/>
        </p:nvSpPr>
        <p:spPr>
          <a:xfrm>
            <a:off x="5791320" y="2937960"/>
            <a:ext cx="6854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CustomShape 40"/>
          <p:cNvSpPr/>
          <p:nvPr/>
        </p:nvSpPr>
        <p:spPr>
          <a:xfrm>
            <a:off x="5861880" y="3242880"/>
            <a:ext cx="511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&lt;5&gt;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1" name="CustomShape 41"/>
          <p:cNvSpPr/>
          <p:nvPr/>
        </p:nvSpPr>
        <p:spPr>
          <a:xfrm>
            <a:off x="5812200" y="29379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2" name="CustomShape 42"/>
          <p:cNvSpPr/>
          <p:nvPr/>
        </p:nvSpPr>
        <p:spPr>
          <a:xfrm>
            <a:off x="5516640" y="2926080"/>
            <a:ext cx="260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CustomShape 43"/>
          <p:cNvSpPr/>
          <p:nvPr/>
        </p:nvSpPr>
        <p:spPr>
          <a:xfrm flipV="1">
            <a:off x="6477120" y="2174040"/>
            <a:ext cx="1319760" cy="954000"/>
          </a:xfrm>
          <a:prstGeom prst="curvedConnector3">
            <a:avLst>
              <a:gd name="adj1" fmla="val 1671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CustomShape 44"/>
          <p:cNvSpPr/>
          <p:nvPr/>
        </p:nvSpPr>
        <p:spPr>
          <a:xfrm>
            <a:off x="5505840" y="51292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CustomShape 45"/>
          <p:cNvSpPr/>
          <p:nvPr/>
        </p:nvSpPr>
        <p:spPr>
          <a:xfrm>
            <a:off x="5753880" y="5124240"/>
            <a:ext cx="720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6" name="CustomShape 46"/>
          <p:cNvSpPr/>
          <p:nvPr/>
        </p:nvSpPr>
        <p:spPr>
          <a:xfrm>
            <a:off x="5767560" y="5105520"/>
            <a:ext cx="6854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CustomShape 47"/>
          <p:cNvSpPr/>
          <p:nvPr/>
        </p:nvSpPr>
        <p:spPr>
          <a:xfrm>
            <a:off x="5806440" y="54219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&lt;90&gt;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8" name="CustomShape 48"/>
          <p:cNvSpPr/>
          <p:nvPr/>
        </p:nvSpPr>
        <p:spPr>
          <a:xfrm flipV="1">
            <a:off x="6453360" y="2971080"/>
            <a:ext cx="842400" cy="232380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CustomShape 49"/>
          <p:cNvSpPr/>
          <p:nvPr/>
        </p:nvSpPr>
        <p:spPr>
          <a:xfrm>
            <a:off x="7668000" y="295272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0" name="CustomShape 50"/>
          <p:cNvSpPr/>
          <p:nvPr/>
        </p:nvSpPr>
        <p:spPr>
          <a:xfrm>
            <a:off x="7632720" y="2590920"/>
            <a:ext cx="345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1" name="CustomShape 51"/>
          <p:cNvSpPr/>
          <p:nvPr/>
        </p:nvSpPr>
        <p:spPr>
          <a:xfrm>
            <a:off x="7688160" y="336240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2" name="CustomShape 52"/>
          <p:cNvSpPr/>
          <p:nvPr/>
        </p:nvSpPr>
        <p:spPr>
          <a:xfrm>
            <a:off x="7687080" y="374544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3" name="CustomShape 53"/>
          <p:cNvSpPr/>
          <p:nvPr/>
        </p:nvSpPr>
        <p:spPr>
          <a:xfrm>
            <a:off x="7665120" y="4086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4" name="CustomShape 54"/>
          <p:cNvSpPr/>
          <p:nvPr/>
        </p:nvSpPr>
        <p:spPr>
          <a:xfrm>
            <a:off x="7622640" y="4888440"/>
            <a:ext cx="345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5" name="CustomShape 55"/>
          <p:cNvSpPr/>
          <p:nvPr/>
        </p:nvSpPr>
        <p:spPr>
          <a:xfrm>
            <a:off x="7674480" y="52578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6" name="CustomShape 56"/>
          <p:cNvSpPr/>
          <p:nvPr/>
        </p:nvSpPr>
        <p:spPr>
          <a:xfrm>
            <a:off x="7678440" y="604836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7" name="CustomShape 57"/>
          <p:cNvSpPr/>
          <p:nvPr/>
        </p:nvSpPr>
        <p:spPr>
          <a:xfrm>
            <a:off x="7660440" y="64292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8" name="CustomShape 58"/>
          <p:cNvSpPr/>
          <p:nvPr/>
        </p:nvSpPr>
        <p:spPr>
          <a:xfrm>
            <a:off x="5742000" y="511740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9" name="CustomShape 59"/>
          <p:cNvSpPr/>
          <p:nvPr/>
        </p:nvSpPr>
        <p:spPr>
          <a:xfrm>
            <a:off x="5753880" y="420984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60" name="CustomShape 60"/>
          <p:cNvSpPr/>
          <p:nvPr/>
        </p:nvSpPr>
        <p:spPr>
          <a:xfrm>
            <a:off x="7682040" y="562680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7" dur="indefinite" restart="never" nodeType="tmRoot">
          <p:childTnLst>
            <p:seq>
              <p:cTn id="348" dur="indefinite" nodeType="mainSeq">
                <p:childTnLst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3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6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9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2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5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8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1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4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7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2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384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8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91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94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9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00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03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06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09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12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15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18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21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24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29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32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35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38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41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44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47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50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53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56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61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463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67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KIỂU DỮ LIỆU CHUỖI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2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Thao tác nối hai chuỗi thành một chuỗi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s: địa chỉ chuỗi thứ nhất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t: địa chỉ chuỗi thứ hai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*: giá trị trả ra địa chỉ chuỗi kết quả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Một số lưu ý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Độ dài chuỗi kết quả bằng tổng độ dài các chuỗi con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Thêm phần tử ‘\0’ vào ô cuối cùng của chuỗi kết quả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Cần có biến con trỏ nhận địa chỉ trả về trong hàm main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889A531-DA5C-4456-A738-B7B5CC681928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SỬ DỤNG KIỂU VECTOR&lt;T&gt;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Nằm trong thư viện chuẩn Standard Template Library (STL)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Được cài đặt sẵn cho C++ chuẩn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Có khả năng thay đổi kích thước mảng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Có thể sử dụng với nhiều kiểu dữ liệu khác nhau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Có thể khai báo kiểu lồng cho các dạng mảng nhiều chiều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B0A26FA4-7161-438B-B64A-AA5A442451CA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KIỂU DỮ LIỆU CHUỖI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5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Đoạn mã minh họa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B12B1FEB-AD07-4BB4-B391-1923983655FA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767" name="Table 4"/>
          <p:cNvGraphicFramePr/>
          <p:nvPr/>
        </p:nvGraphicFramePr>
        <p:xfrm>
          <a:off x="304920" y="2011680"/>
          <a:ext cx="4114440" cy="3840120"/>
        </p:xfrm>
        <a:graphic>
          <a:graphicData uri="http://schemas.openxmlformats.org/drawingml/2006/table">
            <a:tbl>
              <a:tblPr/>
              <a:tblGrid>
                <a:gridCol w="685800"/>
                <a:gridCol w="3429000"/>
              </a:tblGrid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strCatenate(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s,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t){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ns = strlen(s), nt = strlen(t), d = 0;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r =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new 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[ns + nt + 1];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i &lt; ns; i++) r[d++] = s[i];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i &lt; nt; i++) r[d++] = t[i];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r[d] = 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‘\0’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r;}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ss = 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“Hello 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, *tt = 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“world”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rr = strCatenate(ss, tt);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cout &lt;&lt; rr &lt;&lt; endl;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delete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[] rr;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68" name="CustomShape 5"/>
          <p:cNvSpPr/>
          <p:nvPr/>
        </p:nvSpPr>
        <p:spPr>
          <a:xfrm>
            <a:off x="4686840" y="2297880"/>
            <a:ext cx="33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69" name="CustomShape 6"/>
          <p:cNvSpPr/>
          <p:nvPr/>
        </p:nvSpPr>
        <p:spPr>
          <a:xfrm>
            <a:off x="4951440" y="26334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0" name="CustomShape 7"/>
          <p:cNvSpPr/>
          <p:nvPr/>
        </p:nvSpPr>
        <p:spPr>
          <a:xfrm>
            <a:off x="7848720" y="214056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1" name="CustomShape 8"/>
          <p:cNvSpPr/>
          <p:nvPr/>
        </p:nvSpPr>
        <p:spPr>
          <a:xfrm>
            <a:off x="7266960" y="212364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2" name="CustomShape 9"/>
          <p:cNvSpPr/>
          <p:nvPr/>
        </p:nvSpPr>
        <p:spPr>
          <a:xfrm>
            <a:off x="4956120" y="231984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CustomShape 10"/>
          <p:cNvSpPr/>
          <p:nvPr/>
        </p:nvSpPr>
        <p:spPr>
          <a:xfrm>
            <a:off x="4992840" y="2319840"/>
            <a:ext cx="53316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" name="CustomShape 11"/>
          <p:cNvSpPr/>
          <p:nvPr/>
        </p:nvSpPr>
        <p:spPr>
          <a:xfrm>
            <a:off x="7848720" y="251460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5" name="CustomShape 12"/>
          <p:cNvSpPr/>
          <p:nvPr/>
        </p:nvSpPr>
        <p:spPr>
          <a:xfrm>
            <a:off x="7848720" y="289548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6" name="CustomShape 13"/>
          <p:cNvSpPr/>
          <p:nvPr/>
        </p:nvSpPr>
        <p:spPr>
          <a:xfrm>
            <a:off x="7848720" y="327672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7" name="CustomShape 14"/>
          <p:cNvSpPr/>
          <p:nvPr/>
        </p:nvSpPr>
        <p:spPr>
          <a:xfrm>
            <a:off x="7848720" y="365760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8" name="CustomShape 15"/>
          <p:cNvSpPr/>
          <p:nvPr/>
        </p:nvSpPr>
        <p:spPr>
          <a:xfrm>
            <a:off x="7848720" y="403848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CustomShape 16"/>
          <p:cNvSpPr/>
          <p:nvPr/>
        </p:nvSpPr>
        <p:spPr>
          <a:xfrm flipV="1">
            <a:off x="5573520" y="2292480"/>
            <a:ext cx="1689480" cy="1958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CustomShape 17"/>
          <p:cNvSpPr/>
          <p:nvPr/>
        </p:nvSpPr>
        <p:spPr>
          <a:xfrm>
            <a:off x="4731840" y="40050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1" name="CustomShape 18"/>
          <p:cNvSpPr/>
          <p:nvPr/>
        </p:nvSpPr>
        <p:spPr>
          <a:xfrm>
            <a:off x="4951440" y="43095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&lt;90&gt;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2" name="CustomShape 19"/>
          <p:cNvSpPr/>
          <p:nvPr/>
        </p:nvSpPr>
        <p:spPr>
          <a:xfrm>
            <a:off x="4939560" y="39960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3" name="CustomShape 20"/>
          <p:cNvSpPr/>
          <p:nvPr/>
        </p:nvSpPr>
        <p:spPr>
          <a:xfrm>
            <a:off x="4992840" y="3996000"/>
            <a:ext cx="53316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4" name="CustomShape 21"/>
          <p:cNvSpPr/>
          <p:nvPr/>
        </p:nvSpPr>
        <p:spPr>
          <a:xfrm>
            <a:off x="7214400" y="335952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5" name="CustomShape 22"/>
          <p:cNvSpPr/>
          <p:nvPr/>
        </p:nvSpPr>
        <p:spPr>
          <a:xfrm>
            <a:off x="6632640" y="33429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6" name="CustomShape 23"/>
          <p:cNvSpPr/>
          <p:nvPr/>
        </p:nvSpPr>
        <p:spPr>
          <a:xfrm>
            <a:off x="7214400" y="373392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7" name="CustomShape 24"/>
          <p:cNvSpPr/>
          <p:nvPr/>
        </p:nvSpPr>
        <p:spPr>
          <a:xfrm>
            <a:off x="7214400" y="411480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8" name="CustomShape 25"/>
          <p:cNvSpPr/>
          <p:nvPr/>
        </p:nvSpPr>
        <p:spPr>
          <a:xfrm>
            <a:off x="7214400" y="449568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9" name="CustomShape 26"/>
          <p:cNvSpPr/>
          <p:nvPr/>
        </p:nvSpPr>
        <p:spPr>
          <a:xfrm>
            <a:off x="7214400" y="4876920"/>
            <a:ext cx="38052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0" name="CustomShape 27"/>
          <p:cNvSpPr/>
          <p:nvPr/>
        </p:nvSpPr>
        <p:spPr>
          <a:xfrm flipV="1">
            <a:off x="5556960" y="3681000"/>
            <a:ext cx="1382400" cy="48384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1" name="CustomShape 28"/>
          <p:cNvSpPr/>
          <p:nvPr/>
        </p:nvSpPr>
        <p:spPr>
          <a:xfrm>
            <a:off x="4734720" y="3048120"/>
            <a:ext cx="260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2" name="CustomShape 29"/>
          <p:cNvSpPr/>
          <p:nvPr/>
        </p:nvSpPr>
        <p:spPr>
          <a:xfrm>
            <a:off x="4987440" y="3383280"/>
            <a:ext cx="511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&lt;5&gt;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CustomShape 30"/>
          <p:cNvSpPr/>
          <p:nvPr/>
        </p:nvSpPr>
        <p:spPr>
          <a:xfrm>
            <a:off x="4945320" y="30697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4" name="CustomShape 31"/>
          <p:cNvSpPr/>
          <p:nvPr/>
        </p:nvSpPr>
        <p:spPr>
          <a:xfrm>
            <a:off x="4981680" y="3069720"/>
            <a:ext cx="53316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5" name="CustomShape 32"/>
          <p:cNvSpPr/>
          <p:nvPr/>
        </p:nvSpPr>
        <p:spPr>
          <a:xfrm flipV="1">
            <a:off x="5562720" y="2292480"/>
            <a:ext cx="1700640" cy="9460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CustomShape 33"/>
          <p:cNvSpPr/>
          <p:nvPr/>
        </p:nvSpPr>
        <p:spPr>
          <a:xfrm>
            <a:off x="4734720" y="4724280"/>
            <a:ext cx="237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7" name="CustomShape 34"/>
          <p:cNvSpPr/>
          <p:nvPr/>
        </p:nvSpPr>
        <p:spPr>
          <a:xfrm>
            <a:off x="4940280" y="50598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&lt;80&gt;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8" name="CustomShape 35"/>
          <p:cNvSpPr/>
          <p:nvPr/>
        </p:nvSpPr>
        <p:spPr>
          <a:xfrm>
            <a:off x="4945320" y="474624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9" name="CustomShape 36"/>
          <p:cNvSpPr/>
          <p:nvPr/>
        </p:nvSpPr>
        <p:spPr>
          <a:xfrm>
            <a:off x="4981680" y="4746240"/>
            <a:ext cx="53316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CustomShape 37"/>
          <p:cNvSpPr/>
          <p:nvPr/>
        </p:nvSpPr>
        <p:spPr>
          <a:xfrm flipV="1">
            <a:off x="5515200" y="3681000"/>
            <a:ext cx="1424160" cy="125496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CustomShape 38"/>
          <p:cNvSpPr/>
          <p:nvPr/>
        </p:nvSpPr>
        <p:spPr>
          <a:xfrm>
            <a:off x="4426920" y="5562720"/>
            <a:ext cx="248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2" name="CustomShape 39"/>
          <p:cNvSpPr/>
          <p:nvPr/>
        </p:nvSpPr>
        <p:spPr>
          <a:xfrm>
            <a:off x="4575240" y="589788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&lt;40&gt;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3" name="CustomShape 40"/>
          <p:cNvSpPr/>
          <p:nvPr/>
        </p:nvSpPr>
        <p:spPr>
          <a:xfrm>
            <a:off x="4580280" y="55843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4" name="CustomShape 41"/>
          <p:cNvSpPr/>
          <p:nvPr/>
        </p:nvSpPr>
        <p:spPr>
          <a:xfrm>
            <a:off x="4616640" y="5584320"/>
            <a:ext cx="53316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CustomShape 42"/>
          <p:cNvSpPr/>
          <p:nvPr/>
        </p:nvSpPr>
        <p:spPr>
          <a:xfrm>
            <a:off x="5667480" y="5622120"/>
            <a:ext cx="311400" cy="2808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CustomShape 43"/>
          <p:cNvSpPr/>
          <p:nvPr/>
        </p:nvSpPr>
        <p:spPr>
          <a:xfrm>
            <a:off x="5984280" y="5614920"/>
            <a:ext cx="311400" cy="2808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CustomShape 44"/>
          <p:cNvSpPr/>
          <p:nvPr/>
        </p:nvSpPr>
        <p:spPr>
          <a:xfrm>
            <a:off x="6293880" y="5622120"/>
            <a:ext cx="311400" cy="2808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CustomShape 45"/>
          <p:cNvSpPr/>
          <p:nvPr/>
        </p:nvSpPr>
        <p:spPr>
          <a:xfrm>
            <a:off x="6598800" y="5614920"/>
            <a:ext cx="311400" cy="2808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CustomShape 46"/>
          <p:cNvSpPr/>
          <p:nvPr/>
        </p:nvSpPr>
        <p:spPr>
          <a:xfrm>
            <a:off x="6910560" y="5622120"/>
            <a:ext cx="311400" cy="2808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CustomShape 47"/>
          <p:cNvSpPr/>
          <p:nvPr/>
        </p:nvSpPr>
        <p:spPr>
          <a:xfrm>
            <a:off x="7215120" y="5614920"/>
            <a:ext cx="311400" cy="2808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CustomShape 48"/>
          <p:cNvSpPr/>
          <p:nvPr/>
        </p:nvSpPr>
        <p:spPr>
          <a:xfrm>
            <a:off x="7525080" y="5622120"/>
            <a:ext cx="311400" cy="2808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CustomShape 49"/>
          <p:cNvSpPr/>
          <p:nvPr/>
        </p:nvSpPr>
        <p:spPr>
          <a:xfrm>
            <a:off x="7829640" y="5614920"/>
            <a:ext cx="311400" cy="2808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CustomShape 50"/>
          <p:cNvSpPr/>
          <p:nvPr/>
        </p:nvSpPr>
        <p:spPr>
          <a:xfrm>
            <a:off x="8139600" y="5614920"/>
            <a:ext cx="311400" cy="2808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CustomShape 51"/>
          <p:cNvSpPr/>
          <p:nvPr/>
        </p:nvSpPr>
        <p:spPr>
          <a:xfrm>
            <a:off x="8453160" y="5622120"/>
            <a:ext cx="311400" cy="2808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CustomShape 52"/>
          <p:cNvSpPr/>
          <p:nvPr/>
        </p:nvSpPr>
        <p:spPr>
          <a:xfrm>
            <a:off x="8755920" y="5614920"/>
            <a:ext cx="311400" cy="2808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CustomShape 53"/>
          <p:cNvSpPr/>
          <p:nvPr/>
        </p:nvSpPr>
        <p:spPr>
          <a:xfrm>
            <a:off x="5489640" y="584568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7" name="CustomShape 54"/>
          <p:cNvSpPr/>
          <p:nvPr/>
        </p:nvSpPr>
        <p:spPr>
          <a:xfrm>
            <a:off x="5150160" y="5775120"/>
            <a:ext cx="335880" cy="2394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CustomShape 55"/>
          <p:cNvSpPr/>
          <p:nvPr/>
        </p:nvSpPr>
        <p:spPr>
          <a:xfrm>
            <a:off x="4422960" y="6184080"/>
            <a:ext cx="3153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rr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9" name="CustomShape 56"/>
          <p:cNvSpPr/>
          <p:nvPr/>
        </p:nvSpPr>
        <p:spPr>
          <a:xfrm>
            <a:off x="4653360" y="65196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0" name="CustomShape 57"/>
          <p:cNvSpPr/>
          <p:nvPr/>
        </p:nvSpPr>
        <p:spPr>
          <a:xfrm>
            <a:off x="4658400" y="620604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1" name="CustomShape 58"/>
          <p:cNvSpPr/>
          <p:nvPr/>
        </p:nvSpPr>
        <p:spPr>
          <a:xfrm>
            <a:off x="4694760" y="6206040"/>
            <a:ext cx="53316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CustomShape 59"/>
          <p:cNvSpPr/>
          <p:nvPr/>
        </p:nvSpPr>
        <p:spPr>
          <a:xfrm flipV="1">
            <a:off x="5275800" y="6184080"/>
            <a:ext cx="520560" cy="19080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CustomShape 60"/>
          <p:cNvSpPr/>
          <p:nvPr/>
        </p:nvSpPr>
        <p:spPr>
          <a:xfrm>
            <a:off x="5666400" y="5621400"/>
            <a:ext cx="290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4" name="CustomShape 61"/>
          <p:cNvSpPr/>
          <p:nvPr/>
        </p:nvSpPr>
        <p:spPr>
          <a:xfrm>
            <a:off x="6006600" y="5612760"/>
            <a:ext cx="248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5" name="CustomShape 62"/>
          <p:cNvSpPr/>
          <p:nvPr/>
        </p:nvSpPr>
        <p:spPr>
          <a:xfrm>
            <a:off x="6334920" y="5621400"/>
            <a:ext cx="223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6" name="CustomShape 63"/>
          <p:cNvSpPr/>
          <p:nvPr/>
        </p:nvSpPr>
        <p:spPr>
          <a:xfrm>
            <a:off x="6648480" y="5612760"/>
            <a:ext cx="223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7" name="CustomShape 64"/>
          <p:cNvSpPr/>
          <p:nvPr/>
        </p:nvSpPr>
        <p:spPr>
          <a:xfrm>
            <a:off x="6953400" y="562140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8" name="CustomShape 65"/>
          <p:cNvSpPr/>
          <p:nvPr/>
        </p:nvSpPr>
        <p:spPr>
          <a:xfrm>
            <a:off x="7538400" y="5619960"/>
            <a:ext cx="290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w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9" name="CustomShape 66"/>
          <p:cNvSpPr/>
          <p:nvPr/>
        </p:nvSpPr>
        <p:spPr>
          <a:xfrm>
            <a:off x="7851240" y="561276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0" name="CustomShape 67"/>
          <p:cNvSpPr/>
          <p:nvPr/>
        </p:nvSpPr>
        <p:spPr>
          <a:xfrm>
            <a:off x="8191080" y="5614200"/>
            <a:ext cx="231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1" name="CustomShape 68"/>
          <p:cNvSpPr/>
          <p:nvPr/>
        </p:nvSpPr>
        <p:spPr>
          <a:xfrm>
            <a:off x="8490960" y="5621400"/>
            <a:ext cx="223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2" name="CustomShape 69"/>
          <p:cNvSpPr/>
          <p:nvPr/>
        </p:nvSpPr>
        <p:spPr>
          <a:xfrm>
            <a:off x="8790840" y="561276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8" dur="indefinite" restart="never" nodeType="tmRoot">
          <p:childTnLst>
            <p:seq>
              <p:cTn id="469" dur="indefinite" nodeType="mainSeq">
                <p:childTnLst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74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77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80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83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86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89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92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95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98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01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06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09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12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15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18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21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24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27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30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33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36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39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42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45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48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51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54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59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62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65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68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71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74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77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80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83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86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91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94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97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00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03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60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610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613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616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619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622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625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628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631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634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63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640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643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646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649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HÀM KHAI THÁC BỘ NHỚ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4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C++ hỗ trợ một số hàm cấp phát bộ nhớ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malloc(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n): xin cấp phát n bytes bộ nhớ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calloc(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nItem,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n): xin cấp phát nItem phần tử liên tục, mỗi phần tử có kích thước n bytes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realloc(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pmem,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size): cấp phát lại vùng nhớ đã cấp phát trước đó, kích thước size có thể lớn hay nhỏ hơn kích thước cũ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free(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pmem): Giải phóng vùng nhớ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EA02A4BC-5129-4FB0-92D6-EC7E3F798D6A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HÀM KHAI THÁC BỘ NHỚ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7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Cấp phát mảng một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B7269B1B-0592-4EC6-AD28-CF599442504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839" name="Table 4"/>
          <p:cNvGraphicFramePr/>
          <p:nvPr/>
        </p:nvGraphicFramePr>
        <p:xfrm>
          <a:off x="304920" y="1981080"/>
          <a:ext cx="4364640" cy="4820400"/>
        </p:xfrm>
        <a:graphic>
          <a:graphicData uri="http://schemas.openxmlformats.org/drawingml/2006/table">
            <a:tbl>
              <a:tblPr/>
              <a:tblGrid>
                <a:gridCol w="707400"/>
                <a:gridCol w="36576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#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include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&lt;stdio.h&gt;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#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include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&lt;stdlib.h&gt;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n;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a = NULL;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scanf(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“%d”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, &amp;n);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 =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*)malloc(n*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(float));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(a == NULL)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i &lt; n; i++)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scanf(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“%f”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, &amp;a[i]);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(int i = 0; i &lt; n; i++)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printf(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“%d 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, a[i]);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free(a);}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0" name="CustomShape 5"/>
          <p:cNvSpPr/>
          <p:nvPr/>
        </p:nvSpPr>
        <p:spPr>
          <a:xfrm>
            <a:off x="5638680" y="2362320"/>
            <a:ext cx="380520" cy="15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CustomShape 6"/>
          <p:cNvSpPr/>
          <p:nvPr/>
        </p:nvSpPr>
        <p:spPr>
          <a:xfrm>
            <a:off x="5638680" y="2514600"/>
            <a:ext cx="380520" cy="15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CustomShape 7"/>
          <p:cNvSpPr/>
          <p:nvPr/>
        </p:nvSpPr>
        <p:spPr>
          <a:xfrm>
            <a:off x="5638680" y="2666880"/>
            <a:ext cx="380520" cy="15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CustomShape 8"/>
          <p:cNvSpPr/>
          <p:nvPr/>
        </p:nvSpPr>
        <p:spPr>
          <a:xfrm>
            <a:off x="5638680" y="2819520"/>
            <a:ext cx="380520" cy="15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CustomShape 9"/>
          <p:cNvSpPr/>
          <p:nvPr/>
        </p:nvSpPr>
        <p:spPr>
          <a:xfrm>
            <a:off x="5686920" y="198108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5" name="CustomShape 10"/>
          <p:cNvSpPr/>
          <p:nvPr/>
        </p:nvSpPr>
        <p:spPr>
          <a:xfrm>
            <a:off x="5032800" y="23097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6" name="CustomShape 11"/>
          <p:cNvSpPr/>
          <p:nvPr/>
        </p:nvSpPr>
        <p:spPr>
          <a:xfrm>
            <a:off x="5638680" y="2971800"/>
            <a:ext cx="380520" cy="15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CustomShape 12"/>
          <p:cNvSpPr/>
          <p:nvPr/>
        </p:nvSpPr>
        <p:spPr>
          <a:xfrm>
            <a:off x="5638680" y="3124080"/>
            <a:ext cx="380520" cy="15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CustomShape 13"/>
          <p:cNvSpPr/>
          <p:nvPr/>
        </p:nvSpPr>
        <p:spPr>
          <a:xfrm>
            <a:off x="5638680" y="3276720"/>
            <a:ext cx="380520" cy="15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CustomShape 14"/>
          <p:cNvSpPr/>
          <p:nvPr/>
        </p:nvSpPr>
        <p:spPr>
          <a:xfrm>
            <a:off x="5638680" y="3429000"/>
            <a:ext cx="380520" cy="15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CustomShape 15"/>
          <p:cNvSpPr/>
          <p:nvPr/>
        </p:nvSpPr>
        <p:spPr>
          <a:xfrm>
            <a:off x="5032800" y="29116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1" name="CustomShape 16"/>
          <p:cNvSpPr/>
          <p:nvPr/>
        </p:nvSpPr>
        <p:spPr>
          <a:xfrm>
            <a:off x="5032800" y="35380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2" name="CustomShape 17"/>
          <p:cNvSpPr/>
          <p:nvPr/>
        </p:nvSpPr>
        <p:spPr>
          <a:xfrm>
            <a:off x="5638680" y="3581280"/>
            <a:ext cx="380520" cy="15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CustomShape 18"/>
          <p:cNvSpPr/>
          <p:nvPr/>
        </p:nvSpPr>
        <p:spPr>
          <a:xfrm>
            <a:off x="5638680" y="3733920"/>
            <a:ext cx="380520" cy="15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CustomShape 19"/>
          <p:cNvSpPr/>
          <p:nvPr/>
        </p:nvSpPr>
        <p:spPr>
          <a:xfrm>
            <a:off x="5638680" y="3886200"/>
            <a:ext cx="380520" cy="15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CustomShape 20"/>
          <p:cNvSpPr/>
          <p:nvPr/>
        </p:nvSpPr>
        <p:spPr>
          <a:xfrm>
            <a:off x="5638680" y="4038480"/>
            <a:ext cx="380520" cy="15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CustomShape 21"/>
          <p:cNvSpPr/>
          <p:nvPr/>
        </p:nvSpPr>
        <p:spPr>
          <a:xfrm>
            <a:off x="5638680" y="4191120"/>
            <a:ext cx="380520" cy="15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CustomShape 22"/>
          <p:cNvSpPr/>
          <p:nvPr/>
        </p:nvSpPr>
        <p:spPr>
          <a:xfrm>
            <a:off x="5638680" y="4343400"/>
            <a:ext cx="380520" cy="15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CustomShape 23"/>
          <p:cNvSpPr/>
          <p:nvPr/>
        </p:nvSpPr>
        <p:spPr>
          <a:xfrm>
            <a:off x="5638680" y="4495680"/>
            <a:ext cx="380520" cy="15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CustomShape 24"/>
          <p:cNvSpPr/>
          <p:nvPr/>
        </p:nvSpPr>
        <p:spPr>
          <a:xfrm>
            <a:off x="5638680" y="4648320"/>
            <a:ext cx="380520" cy="15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CustomShape 25"/>
          <p:cNvSpPr/>
          <p:nvPr/>
        </p:nvSpPr>
        <p:spPr>
          <a:xfrm>
            <a:off x="5032800" y="41425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61" name="CustomShape 26"/>
          <p:cNvSpPr/>
          <p:nvPr/>
        </p:nvSpPr>
        <p:spPr>
          <a:xfrm>
            <a:off x="6067440" y="2378880"/>
            <a:ext cx="221400" cy="5850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CustomShape 27"/>
          <p:cNvSpPr/>
          <p:nvPr/>
        </p:nvSpPr>
        <p:spPr>
          <a:xfrm>
            <a:off x="6072120" y="2976840"/>
            <a:ext cx="221400" cy="5940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CustomShape 28"/>
          <p:cNvSpPr/>
          <p:nvPr/>
        </p:nvSpPr>
        <p:spPr>
          <a:xfrm>
            <a:off x="6072120" y="3581280"/>
            <a:ext cx="221400" cy="5940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CustomShape 29"/>
          <p:cNvSpPr/>
          <p:nvPr/>
        </p:nvSpPr>
        <p:spPr>
          <a:xfrm>
            <a:off x="6084000" y="4179600"/>
            <a:ext cx="221400" cy="5940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CustomShape 30"/>
          <p:cNvSpPr/>
          <p:nvPr/>
        </p:nvSpPr>
        <p:spPr>
          <a:xfrm>
            <a:off x="6310800" y="2454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6" name="CustomShape 31"/>
          <p:cNvSpPr/>
          <p:nvPr/>
        </p:nvSpPr>
        <p:spPr>
          <a:xfrm>
            <a:off x="6314760" y="3083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7" name="CustomShape 32"/>
          <p:cNvSpPr/>
          <p:nvPr/>
        </p:nvSpPr>
        <p:spPr>
          <a:xfrm>
            <a:off x="6314760" y="3692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8" name="CustomShape 33"/>
          <p:cNvSpPr/>
          <p:nvPr/>
        </p:nvSpPr>
        <p:spPr>
          <a:xfrm>
            <a:off x="6307560" y="4290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9" name="CustomShape 34"/>
          <p:cNvSpPr/>
          <p:nvPr/>
        </p:nvSpPr>
        <p:spPr>
          <a:xfrm>
            <a:off x="4724280" y="4952880"/>
            <a:ext cx="4114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Lưu ý: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 = &amp;a[0] và (a + i) = &amp;a[i]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*a = a[0] và *(a + i) = a[i]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Phép cộng/trừ địa chỉ: a + i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)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PHÉP TOÁN TRÊN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1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Có thể dùng phép + và – trên địa chỉ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Phép cộng: địa chỉ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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số nguyên sẽ tạo ra địa chỉ bộ nhớ mới có độ lệch so với địa chỉ cũ một số byte phụ thuộc vào kiểu con trỏ và số nguyên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Công thức: địa chỉ mới = địa chỉ cũ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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số nguyên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sizeof(kiểu con trỏ)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Phép trừ: con trỏ 1 – con trỏ 2 trả ra độ lệch có đơn vị tùy thuộc vào kiểu con trỏ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Công thức: con trỏ 1 – con trỏ 2 =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D50140A1-0473-4CF5-BB08-E67D25AA41A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73" name="CustomShape 4"/>
          <p:cNvSpPr/>
          <p:nvPr/>
        </p:nvSpPr>
        <p:spPr>
          <a:xfrm>
            <a:off x="7893720" y="5569200"/>
            <a:ext cx="25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74" name="" descr=""/>
          <p:cNvPicPr/>
          <p:nvPr/>
        </p:nvPicPr>
        <p:blipFill>
          <a:blip r:embed="rId1"/>
          <a:stretch/>
        </p:blipFill>
        <p:spPr>
          <a:xfrm>
            <a:off x="7048440" y="5600880"/>
            <a:ext cx="1981080" cy="66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CustomShape 1"/>
          <p:cNvSpPr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mảng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double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 + 1 = &amp;a[2]</a:t>
            </a:r>
            <a:endParaRPr b="0" lang="en-US" sz="2800" spc="-1" strike="noStrike">
              <a:latin typeface="Arial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*)p + 2 = &amp;a[2],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*)p + 4 = &amp;a[3]</a:t>
            </a:r>
            <a:endParaRPr b="0" lang="en-US" sz="2800" spc="-1" strike="noStrike">
              <a:latin typeface="Arial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*((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*)p + 4) = ½ bytes đầu của a[3]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50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76" name="TextShape 2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PHÉP TOÁN TRÊN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7" name="TextShape 3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mảng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double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 + 1 = &amp;a[2]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*)p + 2 = &amp;a[2],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*)p + 4 = &amp;a[3]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*((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*)p + 4) = ½ bytes đầu của a[3]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8" name="TextShape 4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51F8E00C-3EC6-4F52-96C7-307092031A9C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79" name="CustomShape 5"/>
          <p:cNvSpPr/>
          <p:nvPr/>
        </p:nvSpPr>
        <p:spPr>
          <a:xfrm>
            <a:off x="1615320" y="2314800"/>
            <a:ext cx="1279800" cy="504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a[0]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0" name="CustomShape 6"/>
          <p:cNvSpPr/>
          <p:nvPr/>
        </p:nvSpPr>
        <p:spPr>
          <a:xfrm>
            <a:off x="2900520" y="2314800"/>
            <a:ext cx="1279800" cy="504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a[1]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1" name="CustomShape 7"/>
          <p:cNvSpPr/>
          <p:nvPr/>
        </p:nvSpPr>
        <p:spPr>
          <a:xfrm>
            <a:off x="4182480" y="2314800"/>
            <a:ext cx="1279800" cy="504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a[2]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2" name="CustomShape 8"/>
          <p:cNvSpPr/>
          <p:nvPr/>
        </p:nvSpPr>
        <p:spPr>
          <a:xfrm>
            <a:off x="5462640" y="2309760"/>
            <a:ext cx="1279800" cy="504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a[3]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3" name="CustomShape 9"/>
          <p:cNvSpPr/>
          <p:nvPr/>
        </p:nvSpPr>
        <p:spPr>
          <a:xfrm>
            <a:off x="6746040" y="2314800"/>
            <a:ext cx="1279800" cy="504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a[4]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4" name="CustomShape 10"/>
          <p:cNvSpPr/>
          <p:nvPr/>
        </p:nvSpPr>
        <p:spPr>
          <a:xfrm>
            <a:off x="2135880" y="3516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5" name="CustomShape 11"/>
          <p:cNvSpPr/>
          <p:nvPr/>
        </p:nvSpPr>
        <p:spPr>
          <a:xfrm flipH="1" flipV="1" rot="5400000">
            <a:off x="2286360" y="2819880"/>
            <a:ext cx="693360" cy="6994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CustomShape 12"/>
          <p:cNvSpPr/>
          <p:nvPr/>
        </p:nvSpPr>
        <p:spPr>
          <a:xfrm>
            <a:off x="3286080" y="3412080"/>
            <a:ext cx="51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p[0]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7" name="CustomShape 13"/>
          <p:cNvSpPr/>
          <p:nvPr/>
        </p:nvSpPr>
        <p:spPr>
          <a:xfrm>
            <a:off x="4581720" y="3412080"/>
            <a:ext cx="51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p[1]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8" name="CustomShape 14"/>
          <p:cNvSpPr/>
          <p:nvPr/>
        </p:nvSpPr>
        <p:spPr>
          <a:xfrm>
            <a:off x="5877000" y="3412080"/>
            <a:ext cx="51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p[2]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9" name="CustomShape 15"/>
          <p:cNvSpPr/>
          <p:nvPr/>
        </p:nvSpPr>
        <p:spPr>
          <a:xfrm>
            <a:off x="7172280" y="3412080"/>
            <a:ext cx="51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p[3]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0" name="CustomShape 16"/>
          <p:cNvSpPr/>
          <p:nvPr/>
        </p:nvSpPr>
        <p:spPr>
          <a:xfrm>
            <a:off x="3346200" y="4038480"/>
            <a:ext cx="38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*p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1" name="CustomShape 17"/>
          <p:cNvSpPr/>
          <p:nvPr/>
        </p:nvSpPr>
        <p:spPr>
          <a:xfrm>
            <a:off x="4500360" y="4038480"/>
            <a:ext cx="735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*(p+1)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2" name="CustomShape 18"/>
          <p:cNvSpPr/>
          <p:nvPr/>
        </p:nvSpPr>
        <p:spPr>
          <a:xfrm>
            <a:off x="5735880" y="4038480"/>
            <a:ext cx="735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*(p+2)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CustomShape 19"/>
          <p:cNvSpPr/>
          <p:nvPr/>
        </p:nvSpPr>
        <p:spPr>
          <a:xfrm>
            <a:off x="7031520" y="4038480"/>
            <a:ext cx="735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*(p+3)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4" name="CustomShape 20"/>
          <p:cNvSpPr/>
          <p:nvPr/>
        </p:nvSpPr>
        <p:spPr>
          <a:xfrm rot="5400000">
            <a:off x="5960880" y="1490040"/>
            <a:ext cx="273960" cy="12798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CustomShape 21"/>
          <p:cNvSpPr/>
          <p:nvPr/>
        </p:nvSpPr>
        <p:spPr>
          <a:xfrm>
            <a:off x="5678640" y="1618920"/>
            <a:ext cx="83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8 bytes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6" name="Line 22"/>
          <p:cNvSpPr/>
          <p:nvPr/>
        </p:nvSpPr>
        <p:spPr>
          <a:xfrm>
            <a:off x="5592240" y="2309400"/>
            <a:ext cx="0" cy="504720"/>
          </a:xfrm>
          <a:prstGeom prst="line">
            <a:avLst/>
          </a:prstGeom>
          <a:ln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Line 23"/>
          <p:cNvSpPr/>
          <p:nvPr/>
        </p:nvSpPr>
        <p:spPr>
          <a:xfrm>
            <a:off x="5758560" y="2314440"/>
            <a:ext cx="0" cy="504720"/>
          </a:xfrm>
          <a:prstGeom prst="line">
            <a:avLst/>
          </a:prstGeom>
          <a:ln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Line 24"/>
          <p:cNvSpPr/>
          <p:nvPr/>
        </p:nvSpPr>
        <p:spPr>
          <a:xfrm>
            <a:off x="5927040" y="2315880"/>
            <a:ext cx="0" cy="504720"/>
          </a:xfrm>
          <a:prstGeom prst="line">
            <a:avLst/>
          </a:prstGeom>
          <a:ln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Line 25"/>
          <p:cNvSpPr/>
          <p:nvPr/>
        </p:nvSpPr>
        <p:spPr>
          <a:xfrm>
            <a:off x="6107040" y="2316960"/>
            <a:ext cx="0" cy="504720"/>
          </a:xfrm>
          <a:prstGeom prst="line">
            <a:avLst/>
          </a:prstGeom>
          <a:ln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Line 26"/>
          <p:cNvSpPr/>
          <p:nvPr/>
        </p:nvSpPr>
        <p:spPr>
          <a:xfrm>
            <a:off x="6275880" y="2315880"/>
            <a:ext cx="0" cy="504720"/>
          </a:xfrm>
          <a:prstGeom prst="line">
            <a:avLst/>
          </a:prstGeom>
          <a:ln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Line 27"/>
          <p:cNvSpPr/>
          <p:nvPr/>
        </p:nvSpPr>
        <p:spPr>
          <a:xfrm>
            <a:off x="6429240" y="2315880"/>
            <a:ext cx="0" cy="504720"/>
          </a:xfrm>
          <a:prstGeom prst="line">
            <a:avLst/>
          </a:prstGeom>
          <a:ln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Line 28"/>
          <p:cNvSpPr/>
          <p:nvPr/>
        </p:nvSpPr>
        <p:spPr>
          <a:xfrm>
            <a:off x="6598080" y="2316960"/>
            <a:ext cx="0" cy="504720"/>
          </a:xfrm>
          <a:prstGeom prst="line">
            <a:avLst/>
          </a:prstGeom>
          <a:ln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CustomShape 29"/>
          <p:cNvSpPr/>
          <p:nvPr/>
        </p:nvSpPr>
        <p:spPr>
          <a:xfrm>
            <a:off x="7787520" y="2924280"/>
            <a:ext cx="1279800" cy="504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8 bits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4" name="CustomShape 30"/>
          <p:cNvSpPr/>
          <p:nvPr/>
        </p:nvSpPr>
        <p:spPr>
          <a:xfrm flipH="1" rot="16200000">
            <a:off x="6900840" y="2290320"/>
            <a:ext cx="350640" cy="1420920"/>
          </a:xfrm>
          <a:prstGeom prst="bentConnector2">
            <a:avLst/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5" name="CustomShape 31"/>
          <p:cNvSpPr/>
          <p:nvPr/>
        </p:nvSpPr>
        <p:spPr>
          <a:xfrm>
            <a:off x="6250320" y="248724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6" name="Line 32"/>
          <p:cNvSpPr/>
          <p:nvPr/>
        </p:nvSpPr>
        <p:spPr>
          <a:xfrm>
            <a:off x="6598080" y="2316960"/>
            <a:ext cx="0" cy="504720"/>
          </a:xfrm>
          <a:prstGeom prst="line">
            <a:avLst/>
          </a:prstGeom>
          <a:ln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7" name="Line 33"/>
          <p:cNvSpPr/>
          <p:nvPr/>
        </p:nvSpPr>
        <p:spPr>
          <a:xfrm>
            <a:off x="7956000" y="2924280"/>
            <a:ext cx="0" cy="504720"/>
          </a:xfrm>
          <a:prstGeom prst="line">
            <a:avLst/>
          </a:prstGeom>
          <a:ln>
            <a:solidFill>
              <a:srgbClr val="7030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8" name="Line 34"/>
          <p:cNvSpPr/>
          <p:nvPr/>
        </p:nvSpPr>
        <p:spPr>
          <a:xfrm>
            <a:off x="8108280" y="2926800"/>
            <a:ext cx="0" cy="504720"/>
          </a:xfrm>
          <a:prstGeom prst="line">
            <a:avLst/>
          </a:prstGeom>
          <a:ln>
            <a:solidFill>
              <a:srgbClr val="7030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9" name="Line 35"/>
          <p:cNvSpPr/>
          <p:nvPr/>
        </p:nvSpPr>
        <p:spPr>
          <a:xfrm>
            <a:off x="8260560" y="2940480"/>
            <a:ext cx="0" cy="504720"/>
          </a:xfrm>
          <a:prstGeom prst="line">
            <a:avLst/>
          </a:prstGeom>
          <a:ln>
            <a:solidFill>
              <a:srgbClr val="7030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0" name="Line 36"/>
          <p:cNvSpPr/>
          <p:nvPr/>
        </p:nvSpPr>
        <p:spPr>
          <a:xfrm>
            <a:off x="8413200" y="2926800"/>
            <a:ext cx="0" cy="504720"/>
          </a:xfrm>
          <a:prstGeom prst="line">
            <a:avLst/>
          </a:prstGeom>
          <a:ln>
            <a:solidFill>
              <a:srgbClr val="7030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1" name="Line 37"/>
          <p:cNvSpPr/>
          <p:nvPr/>
        </p:nvSpPr>
        <p:spPr>
          <a:xfrm>
            <a:off x="8565480" y="2926800"/>
            <a:ext cx="0" cy="504720"/>
          </a:xfrm>
          <a:prstGeom prst="line">
            <a:avLst/>
          </a:prstGeom>
          <a:ln>
            <a:solidFill>
              <a:srgbClr val="7030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2" name="Line 38"/>
          <p:cNvSpPr/>
          <p:nvPr/>
        </p:nvSpPr>
        <p:spPr>
          <a:xfrm>
            <a:off x="8717760" y="2926800"/>
            <a:ext cx="0" cy="504720"/>
          </a:xfrm>
          <a:prstGeom prst="line">
            <a:avLst/>
          </a:prstGeom>
          <a:ln>
            <a:solidFill>
              <a:srgbClr val="7030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3" name="Line 39"/>
          <p:cNvSpPr/>
          <p:nvPr/>
        </p:nvSpPr>
        <p:spPr>
          <a:xfrm>
            <a:off x="8870400" y="2929320"/>
            <a:ext cx="0" cy="504360"/>
          </a:xfrm>
          <a:prstGeom prst="line">
            <a:avLst/>
          </a:prstGeom>
          <a:ln>
            <a:solidFill>
              <a:srgbClr val="7030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4" name="CustomShape 40"/>
          <p:cNvSpPr/>
          <p:nvPr/>
        </p:nvSpPr>
        <p:spPr>
          <a:xfrm>
            <a:off x="1574280" y="20736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15" name="Line 41"/>
          <p:cNvSpPr/>
          <p:nvPr/>
        </p:nvSpPr>
        <p:spPr>
          <a:xfrm>
            <a:off x="1752480" y="2315880"/>
            <a:ext cx="0" cy="504720"/>
          </a:xfrm>
          <a:prstGeom prst="line">
            <a:avLst/>
          </a:prstGeom>
          <a:ln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6" name="Line 42"/>
          <p:cNvSpPr/>
          <p:nvPr/>
        </p:nvSpPr>
        <p:spPr>
          <a:xfrm>
            <a:off x="1918440" y="2320920"/>
            <a:ext cx="0" cy="504360"/>
          </a:xfrm>
          <a:prstGeom prst="line">
            <a:avLst/>
          </a:prstGeom>
          <a:ln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7" name="Line 43"/>
          <p:cNvSpPr/>
          <p:nvPr/>
        </p:nvSpPr>
        <p:spPr>
          <a:xfrm>
            <a:off x="2087280" y="2306880"/>
            <a:ext cx="0" cy="504720"/>
          </a:xfrm>
          <a:prstGeom prst="line">
            <a:avLst/>
          </a:prstGeom>
          <a:ln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8" name="Line 44"/>
          <p:cNvSpPr/>
          <p:nvPr/>
        </p:nvSpPr>
        <p:spPr>
          <a:xfrm>
            <a:off x="2266920" y="2323440"/>
            <a:ext cx="0" cy="504720"/>
          </a:xfrm>
          <a:prstGeom prst="line">
            <a:avLst/>
          </a:prstGeom>
          <a:ln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9" name="Line 45"/>
          <p:cNvSpPr/>
          <p:nvPr/>
        </p:nvSpPr>
        <p:spPr>
          <a:xfrm>
            <a:off x="2435760" y="2322000"/>
            <a:ext cx="0" cy="504720"/>
          </a:xfrm>
          <a:prstGeom prst="line">
            <a:avLst/>
          </a:prstGeom>
          <a:ln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0" name="Line 46"/>
          <p:cNvSpPr/>
          <p:nvPr/>
        </p:nvSpPr>
        <p:spPr>
          <a:xfrm>
            <a:off x="2589480" y="2322000"/>
            <a:ext cx="0" cy="504720"/>
          </a:xfrm>
          <a:prstGeom prst="line">
            <a:avLst/>
          </a:prstGeom>
          <a:ln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1" name="Line 47"/>
          <p:cNvSpPr/>
          <p:nvPr/>
        </p:nvSpPr>
        <p:spPr>
          <a:xfrm>
            <a:off x="2757960" y="2323440"/>
            <a:ext cx="0" cy="504720"/>
          </a:xfrm>
          <a:prstGeom prst="line">
            <a:avLst/>
          </a:prstGeom>
          <a:ln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2" name="CustomShape 48"/>
          <p:cNvSpPr/>
          <p:nvPr/>
        </p:nvSpPr>
        <p:spPr>
          <a:xfrm>
            <a:off x="1726560" y="20736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23" name="CustomShape 49"/>
          <p:cNvSpPr/>
          <p:nvPr/>
        </p:nvSpPr>
        <p:spPr>
          <a:xfrm>
            <a:off x="1880280" y="20736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24" name="CustomShape 50"/>
          <p:cNvSpPr/>
          <p:nvPr/>
        </p:nvSpPr>
        <p:spPr>
          <a:xfrm>
            <a:off x="2047680" y="20736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25" name="CustomShape 51"/>
          <p:cNvSpPr/>
          <p:nvPr/>
        </p:nvSpPr>
        <p:spPr>
          <a:xfrm>
            <a:off x="2244960" y="20736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26" name="CustomShape 52"/>
          <p:cNvSpPr/>
          <p:nvPr/>
        </p:nvSpPr>
        <p:spPr>
          <a:xfrm>
            <a:off x="2397240" y="20736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27" name="CustomShape 53"/>
          <p:cNvSpPr/>
          <p:nvPr/>
        </p:nvSpPr>
        <p:spPr>
          <a:xfrm>
            <a:off x="2549880" y="20736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28" name="CustomShape 54"/>
          <p:cNvSpPr/>
          <p:nvPr/>
        </p:nvSpPr>
        <p:spPr>
          <a:xfrm>
            <a:off x="2717280" y="20736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29" name="Line 55"/>
          <p:cNvSpPr/>
          <p:nvPr/>
        </p:nvSpPr>
        <p:spPr>
          <a:xfrm>
            <a:off x="3047760" y="2315880"/>
            <a:ext cx="0" cy="504720"/>
          </a:xfrm>
          <a:prstGeom prst="line">
            <a:avLst/>
          </a:prstGeom>
          <a:ln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0" name="CustomShape 56"/>
          <p:cNvSpPr/>
          <p:nvPr/>
        </p:nvSpPr>
        <p:spPr>
          <a:xfrm>
            <a:off x="2854440" y="20736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31" name="CustomShape 57"/>
          <p:cNvSpPr/>
          <p:nvPr/>
        </p:nvSpPr>
        <p:spPr>
          <a:xfrm>
            <a:off x="2867400" y="248472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PHÉP TOÁN TRÊN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3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đoạn mã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AE96DDC4-3C6D-4E96-AF0D-7E70E65DA8B7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935" name="Table 4"/>
          <p:cNvGraphicFramePr/>
          <p:nvPr/>
        </p:nvGraphicFramePr>
        <p:xfrm>
          <a:off x="76320" y="2011680"/>
          <a:ext cx="5638320" cy="3291480"/>
        </p:xfrm>
        <a:graphic>
          <a:graphicData uri="http://schemas.openxmlformats.org/drawingml/2006/table">
            <a:tbl>
              <a:tblPr/>
              <a:tblGrid>
                <a:gridCol w="695160"/>
                <a:gridCol w="4943520"/>
              </a:tblGrid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 (){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long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a[10];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ptr1 = &amp;a[7], *ptr2 = &amp;a[1];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long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d1 =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long*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)ptr1 –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long*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)ptr2;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long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d2 =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char*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)ptr1 –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char*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)ptr2;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long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d3 =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short*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)ptr2 –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short*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)ptr1;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cout&lt;&lt;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“d1 = 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&lt;&lt; d1 &lt;&lt; endl;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cout&lt;&lt;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“d2 = 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&lt;&lt; d2 &lt;&lt; endl;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cout&lt;&lt;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“d3 = 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&lt;&lt; d3 &lt;&lt; endl;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cout&lt;&lt;</a:t>
                      </a:r>
                      <a:r>
                        <a:rPr b="0" lang="en-US" sz="16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“Distance = 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&lt;&lt;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long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)ptr1 –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long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)ptr2 &lt;&lt; endl;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6" name="CustomShape 5"/>
          <p:cNvSpPr/>
          <p:nvPr/>
        </p:nvSpPr>
        <p:spPr>
          <a:xfrm>
            <a:off x="7989840" y="1905120"/>
            <a:ext cx="62028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7" name="CustomShape 6"/>
          <p:cNvSpPr/>
          <p:nvPr/>
        </p:nvSpPr>
        <p:spPr>
          <a:xfrm>
            <a:off x="7989840" y="2242080"/>
            <a:ext cx="62028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CustomShape 7"/>
          <p:cNvSpPr/>
          <p:nvPr/>
        </p:nvSpPr>
        <p:spPr>
          <a:xfrm>
            <a:off x="7989840" y="2578320"/>
            <a:ext cx="62028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9" name="CustomShape 8"/>
          <p:cNvSpPr/>
          <p:nvPr/>
        </p:nvSpPr>
        <p:spPr>
          <a:xfrm>
            <a:off x="7989840" y="2912400"/>
            <a:ext cx="62028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CustomShape 9"/>
          <p:cNvSpPr/>
          <p:nvPr/>
        </p:nvSpPr>
        <p:spPr>
          <a:xfrm>
            <a:off x="7989840" y="3252240"/>
            <a:ext cx="62028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CustomShape 10"/>
          <p:cNvSpPr/>
          <p:nvPr/>
        </p:nvSpPr>
        <p:spPr>
          <a:xfrm>
            <a:off x="7989840" y="3594960"/>
            <a:ext cx="62028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2" name="CustomShape 11"/>
          <p:cNvSpPr/>
          <p:nvPr/>
        </p:nvSpPr>
        <p:spPr>
          <a:xfrm>
            <a:off x="7989840" y="3931920"/>
            <a:ext cx="62028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3" name="CustomShape 12"/>
          <p:cNvSpPr/>
          <p:nvPr/>
        </p:nvSpPr>
        <p:spPr>
          <a:xfrm>
            <a:off x="7989840" y="4269240"/>
            <a:ext cx="62028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4" name="CustomShape 13"/>
          <p:cNvSpPr/>
          <p:nvPr/>
        </p:nvSpPr>
        <p:spPr>
          <a:xfrm>
            <a:off x="7991640" y="4606200"/>
            <a:ext cx="62028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5" name="CustomShape 14"/>
          <p:cNvSpPr/>
          <p:nvPr/>
        </p:nvSpPr>
        <p:spPr>
          <a:xfrm>
            <a:off x="7991640" y="4943520"/>
            <a:ext cx="62028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CustomShape 15"/>
          <p:cNvSpPr/>
          <p:nvPr/>
        </p:nvSpPr>
        <p:spPr>
          <a:xfrm>
            <a:off x="8608680" y="156636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7" name="CustomShape 16"/>
          <p:cNvSpPr/>
          <p:nvPr/>
        </p:nvSpPr>
        <p:spPr>
          <a:xfrm>
            <a:off x="7013880" y="2404800"/>
            <a:ext cx="508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ptr2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8" name="CustomShape 17"/>
          <p:cNvSpPr/>
          <p:nvPr/>
        </p:nvSpPr>
        <p:spPr>
          <a:xfrm>
            <a:off x="7013880" y="4114800"/>
            <a:ext cx="508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ptr1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9" name="CustomShape 18"/>
          <p:cNvSpPr/>
          <p:nvPr/>
        </p:nvSpPr>
        <p:spPr>
          <a:xfrm flipV="1">
            <a:off x="7526880" y="2287440"/>
            <a:ext cx="462240" cy="2854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CustomShape 19"/>
          <p:cNvSpPr/>
          <p:nvPr/>
        </p:nvSpPr>
        <p:spPr>
          <a:xfrm>
            <a:off x="7526880" y="4284000"/>
            <a:ext cx="446400" cy="277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CustomShape 20"/>
          <p:cNvSpPr/>
          <p:nvPr/>
        </p:nvSpPr>
        <p:spPr>
          <a:xfrm>
            <a:off x="5672160" y="3352680"/>
            <a:ext cx="1404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(&lt;28&gt; - &lt;4&gt;)/4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2" name="CustomShape 21"/>
          <p:cNvSpPr/>
          <p:nvPr/>
        </p:nvSpPr>
        <p:spPr>
          <a:xfrm>
            <a:off x="5648040" y="3676320"/>
            <a:ext cx="1404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(&lt;28&gt; - &lt;4&gt;)/1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3" name="CustomShape 22"/>
          <p:cNvSpPr/>
          <p:nvPr/>
        </p:nvSpPr>
        <p:spPr>
          <a:xfrm>
            <a:off x="5648040" y="4012560"/>
            <a:ext cx="1404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(&lt;4&gt; - &lt;28&gt;)/2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4" name="CustomShape 23"/>
          <p:cNvSpPr/>
          <p:nvPr/>
        </p:nvSpPr>
        <p:spPr>
          <a:xfrm>
            <a:off x="5784480" y="5376600"/>
            <a:ext cx="65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28 - 4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5" name="Line 24"/>
          <p:cNvSpPr/>
          <p:nvPr/>
        </p:nvSpPr>
        <p:spPr>
          <a:xfrm>
            <a:off x="7989840" y="207396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Line 25"/>
          <p:cNvSpPr/>
          <p:nvPr/>
        </p:nvSpPr>
        <p:spPr>
          <a:xfrm>
            <a:off x="7992720" y="198576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Line 26"/>
          <p:cNvSpPr/>
          <p:nvPr/>
        </p:nvSpPr>
        <p:spPr>
          <a:xfrm>
            <a:off x="7984800" y="215424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Line 27"/>
          <p:cNvSpPr/>
          <p:nvPr/>
        </p:nvSpPr>
        <p:spPr>
          <a:xfrm>
            <a:off x="7989840" y="241128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Line 28"/>
          <p:cNvSpPr/>
          <p:nvPr/>
        </p:nvSpPr>
        <p:spPr>
          <a:xfrm>
            <a:off x="7989840" y="232164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Line 29"/>
          <p:cNvSpPr/>
          <p:nvPr/>
        </p:nvSpPr>
        <p:spPr>
          <a:xfrm>
            <a:off x="7981560" y="249012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Line 30"/>
          <p:cNvSpPr/>
          <p:nvPr/>
        </p:nvSpPr>
        <p:spPr>
          <a:xfrm>
            <a:off x="7989840" y="274752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Line 31"/>
          <p:cNvSpPr/>
          <p:nvPr/>
        </p:nvSpPr>
        <p:spPr>
          <a:xfrm>
            <a:off x="7992720" y="265860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Line 32"/>
          <p:cNvSpPr/>
          <p:nvPr/>
        </p:nvSpPr>
        <p:spPr>
          <a:xfrm>
            <a:off x="7984800" y="282744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Line 33"/>
          <p:cNvSpPr/>
          <p:nvPr/>
        </p:nvSpPr>
        <p:spPr>
          <a:xfrm>
            <a:off x="7989840" y="308124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Line 34"/>
          <p:cNvSpPr/>
          <p:nvPr/>
        </p:nvSpPr>
        <p:spPr>
          <a:xfrm>
            <a:off x="7984800" y="299124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Line 35"/>
          <p:cNvSpPr/>
          <p:nvPr/>
        </p:nvSpPr>
        <p:spPr>
          <a:xfrm>
            <a:off x="7976520" y="315972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Line 36"/>
          <p:cNvSpPr/>
          <p:nvPr/>
        </p:nvSpPr>
        <p:spPr>
          <a:xfrm>
            <a:off x="7989840" y="342144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Line 37"/>
          <p:cNvSpPr/>
          <p:nvPr/>
        </p:nvSpPr>
        <p:spPr>
          <a:xfrm>
            <a:off x="7992720" y="333792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Line 38"/>
          <p:cNvSpPr/>
          <p:nvPr/>
        </p:nvSpPr>
        <p:spPr>
          <a:xfrm>
            <a:off x="7984800" y="350640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Line 39"/>
          <p:cNvSpPr/>
          <p:nvPr/>
        </p:nvSpPr>
        <p:spPr>
          <a:xfrm>
            <a:off x="7989840" y="376380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Line 40"/>
          <p:cNvSpPr/>
          <p:nvPr/>
        </p:nvSpPr>
        <p:spPr>
          <a:xfrm>
            <a:off x="7989840" y="366804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Line 41"/>
          <p:cNvSpPr/>
          <p:nvPr/>
        </p:nvSpPr>
        <p:spPr>
          <a:xfrm>
            <a:off x="7981560" y="383688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Line 42"/>
          <p:cNvSpPr/>
          <p:nvPr/>
        </p:nvSpPr>
        <p:spPr>
          <a:xfrm>
            <a:off x="7989840" y="410112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Line 43"/>
          <p:cNvSpPr/>
          <p:nvPr/>
        </p:nvSpPr>
        <p:spPr>
          <a:xfrm>
            <a:off x="7992720" y="401472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Line 44"/>
          <p:cNvSpPr/>
          <p:nvPr/>
        </p:nvSpPr>
        <p:spPr>
          <a:xfrm>
            <a:off x="7984800" y="418356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Line 45"/>
          <p:cNvSpPr/>
          <p:nvPr/>
        </p:nvSpPr>
        <p:spPr>
          <a:xfrm>
            <a:off x="7989840" y="443844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Line 46"/>
          <p:cNvSpPr/>
          <p:nvPr/>
        </p:nvSpPr>
        <p:spPr>
          <a:xfrm>
            <a:off x="7992720" y="435348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Line 47"/>
          <p:cNvSpPr/>
          <p:nvPr/>
        </p:nvSpPr>
        <p:spPr>
          <a:xfrm>
            <a:off x="7984800" y="452196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Line 48"/>
          <p:cNvSpPr/>
          <p:nvPr/>
        </p:nvSpPr>
        <p:spPr>
          <a:xfrm>
            <a:off x="7991280" y="477540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Line 49"/>
          <p:cNvSpPr/>
          <p:nvPr/>
        </p:nvSpPr>
        <p:spPr>
          <a:xfrm>
            <a:off x="7992720" y="468360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Line 50"/>
          <p:cNvSpPr/>
          <p:nvPr/>
        </p:nvSpPr>
        <p:spPr>
          <a:xfrm>
            <a:off x="7984800" y="485244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Line 51"/>
          <p:cNvSpPr/>
          <p:nvPr/>
        </p:nvSpPr>
        <p:spPr>
          <a:xfrm>
            <a:off x="7991280" y="511272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Line 52"/>
          <p:cNvSpPr/>
          <p:nvPr/>
        </p:nvSpPr>
        <p:spPr>
          <a:xfrm>
            <a:off x="7992720" y="502236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Line 53"/>
          <p:cNvSpPr/>
          <p:nvPr/>
        </p:nvSpPr>
        <p:spPr>
          <a:xfrm>
            <a:off x="7984800" y="5190840"/>
            <a:ext cx="6206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CustomShape 54"/>
          <p:cNvSpPr/>
          <p:nvPr/>
        </p:nvSpPr>
        <p:spPr>
          <a:xfrm>
            <a:off x="8555040" y="1825560"/>
            <a:ext cx="366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86" name="CustomShape 55"/>
          <p:cNvSpPr/>
          <p:nvPr/>
        </p:nvSpPr>
        <p:spPr>
          <a:xfrm>
            <a:off x="8553960" y="1909440"/>
            <a:ext cx="366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87" name="CustomShape 56"/>
          <p:cNvSpPr/>
          <p:nvPr/>
        </p:nvSpPr>
        <p:spPr>
          <a:xfrm>
            <a:off x="8555040" y="1998360"/>
            <a:ext cx="366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88" name="CustomShape 57"/>
          <p:cNvSpPr/>
          <p:nvPr/>
        </p:nvSpPr>
        <p:spPr>
          <a:xfrm>
            <a:off x="8553960" y="2083680"/>
            <a:ext cx="366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89" name="CustomShape 58"/>
          <p:cNvSpPr/>
          <p:nvPr/>
        </p:nvSpPr>
        <p:spPr>
          <a:xfrm>
            <a:off x="8556480" y="2175120"/>
            <a:ext cx="366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90" name="CustomShape 59"/>
          <p:cNvSpPr/>
          <p:nvPr/>
        </p:nvSpPr>
        <p:spPr>
          <a:xfrm>
            <a:off x="8557920" y="2338200"/>
            <a:ext cx="366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&lt;6&gt;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91" name="CustomShape 60"/>
          <p:cNvSpPr/>
          <p:nvPr/>
        </p:nvSpPr>
        <p:spPr>
          <a:xfrm>
            <a:off x="8556480" y="2248920"/>
            <a:ext cx="366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&lt;5&gt;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92" name="CustomShape 61"/>
          <p:cNvSpPr/>
          <p:nvPr/>
        </p:nvSpPr>
        <p:spPr>
          <a:xfrm>
            <a:off x="8557920" y="2418840"/>
            <a:ext cx="366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&lt;7&gt;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93" name="CustomShape 62"/>
          <p:cNvSpPr/>
          <p:nvPr/>
        </p:nvSpPr>
        <p:spPr>
          <a:xfrm>
            <a:off x="8555040" y="2508120"/>
            <a:ext cx="366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94" name="CustomShape 63"/>
          <p:cNvSpPr/>
          <p:nvPr/>
        </p:nvSpPr>
        <p:spPr>
          <a:xfrm>
            <a:off x="8557920" y="2588400"/>
            <a:ext cx="366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&lt;9&gt;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95" name="CustomShape 64"/>
          <p:cNvSpPr/>
          <p:nvPr/>
        </p:nvSpPr>
        <p:spPr>
          <a:xfrm>
            <a:off x="8529120" y="266688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96" name="CustomShape 65"/>
          <p:cNvSpPr/>
          <p:nvPr/>
        </p:nvSpPr>
        <p:spPr>
          <a:xfrm>
            <a:off x="8531280" y="2747520"/>
            <a:ext cx="420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&lt;11&gt;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97" name="CustomShape 66"/>
          <p:cNvSpPr/>
          <p:nvPr/>
        </p:nvSpPr>
        <p:spPr>
          <a:xfrm>
            <a:off x="8529120" y="283464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98" name="CustomShape 67"/>
          <p:cNvSpPr/>
          <p:nvPr/>
        </p:nvSpPr>
        <p:spPr>
          <a:xfrm>
            <a:off x="8529120" y="291924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&lt;13&gt;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99" name="CustomShape 68"/>
          <p:cNvSpPr/>
          <p:nvPr/>
        </p:nvSpPr>
        <p:spPr>
          <a:xfrm>
            <a:off x="8529120" y="30024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00" name="CustomShape 69"/>
          <p:cNvSpPr/>
          <p:nvPr/>
        </p:nvSpPr>
        <p:spPr>
          <a:xfrm>
            <a:off x="8529120" y="308916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&lt;15&gt;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01" name="CustomShape 70"/>
          <p:cNvSpPr/>
          <p:nvPr/>
        </p:nvSpPr>
        <p:spPr>
          <a:xfrm>
            <a:off x="8529120" y="317628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&lt;16&gt;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02" name="CustomShape 71"/>
          <p:cNvSpPr/>
          <p:nvPr/>
        </p:nvSpPr>
        <p:spPr>
          <a:xfrm>
            <a:off x="8529120" y="326124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&lt;17&gt;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03" name="CustomShape 72"/>
          <p:cNvSpPr/>
          <p:nvPr/>
        </p:nvSpPr>
        <p:spPr>
          <a:xfrm>
            <a:off x="8526240" y="33462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04" name="CustomShape 73"/>
          <p:cNvSpPr/>
          <p:nvPr/>
        </p:nvSpPr>
        <p:spPr>
          <a:xfrm>
            <a:off x="8529120" y="343548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&lt;19&gt;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05" name="CustomShape 74"/>
          <p:cNvSpPr/>
          <p:nvPr/>
        </p:nvSpPr>
        <p:spPr>
          <a:xfrm>
            <a:off x="8529120" y="351828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06" name="CustomShape 75"/>
          <p:cNvSpPr/>
          <p:nvPr/>
        </p:nvSpPr>
        <p:spPr>
          <a:xfrm>
            <a:off x="8529120" y="360324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&lt;21&gt;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07" name="CustomShape 76"/>
          <p:cNvSpPr/>
          <p:nvPr/>
        </p:nvSpPr>
        <p:spPr>
          <a:xfrm>
            <a:off x="8529120" y="368568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08" name="CustomShape 77"/>
          <p:cNvSpPr/>
          <p:nvPr/>
        </p:nvSpPr>
        <p:spPr>
          <a:xfrm>
            <a:off x="8529120" y="377064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&lt;23&gt;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09" name="CustomShape 78"/>
          <p:cNvSpPr/>
          <p:nvPr/>
        </p:nvSpPr>
        <p:spPr>
          <a:xfrm>
            <a:off x="8529120" y="38538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&lt;24&gt;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10" name="CustomShape 79"/>
          <p:cNvSpPr/>
          <p:nvPr/>
        </p:nvSpPr>
        <p:spPr>
          <a:xfrm>
            <a:off x="8529120" y="39384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&lt;25&gt;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11" name="CustomShape 80"/>
          <p:cNvSpPr/>
          <p:nvPr/>
        </p:nvSpPr>
        <p:spPr>
          <a:xfrm>
            <a:off x="8530560" y="401904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&lt;26&gt;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12" name="CustomShape 81"/>
          <p:cNvSpPr/>
          <p:nvPr/>
        </p:nvSpPr>
        <p:spPr>
          <a:xfrm>
            <a:off x="8529120" y="410616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&lt;27&gt;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13" name="CustomShape 82"/>
          <p:cNvSpPr/>
          <p:nvPr/>
        </p:nvSpPr>
        <p:spPr>
          <a:xfrm>
            <a:off x="8533440" y="419112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14" name="CustomShape 83"/>
          <p:cNvSpPr/>
          <p:nvPr/>
        </p:nvSpPr>
        <p:spPr>
          <a:xfrm>
            <a:off x="8529120" y="428004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&lt;29&gt;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15" name="CustomShape 84"/>
          <p:cNvSpPr/>
          <p:nvPr/>
        </p:nvSpPr>
        <p:spPr>
          <a:xfrm>
            <a:off x="8529120" y="43650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16" name="CustomShape 85"/>
          <p:cNvSpPr/>
          <p:nvPr/>
        </p:nvSpPr>
        <p:spPr>
          <a:xfrm>
            <a:off x="8524800" y="44478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&lt;31&gt;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17" name="CustomShape 86"/>
          <p:cNvSpPr/>
          <p:nvPr/>
        </p:nvSpPr>
        <p:spPr>
          <a:xfrm>
            <a:off x="8529120" y="45288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&lt;32&gt;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18" name="CustomShape 87"/>
          <p:cNvSpPr/>
          <p:nvPr/>
        </p:nvSpPr>
        <p:spPr>
          <a:xfrm>
            <a:off x="8528760" y="46134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&lt;33&gt;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19" name="CustomShape 88"/>
          <p:cNvSpPr/>
          <p:nvPr/>
        </p:nvSpPr>
        <p:spPr>
          <a:xfrm>
            <a:off x="8528760" y="469836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&lt;34&gt;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20" name="CustomShape 89"/>
          <p:cNvSpPr/>
          <p:nvPr/>
        </p:nvSpPr>
        <p:spPr>
          <a:xfrm>
            <a:off x="8529120" y="478332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&lt;35&gt;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21" name="CustomShape 90"/>
          <p:cNvSpPr/>
          <p:nvPr/>
        </p:nvSpPr>
        <p:spPr>
          <a:xfrm>
            <a:off x="8533080" y="486828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&lt;36&gt;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22" name="CustomShape 91"/>
          <p:cNvSpPr/>
          <p:nvPr/>
        </p:nvSpPr>
        <p:spPr>
          <a:xfrm>
            <a:off x="8530560" y="49572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&lt;37&gt;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23" name="CustomShape 92"/>
          <p:cNvSpPr/>
          <p:nvPr/>
        </p:nvSpPr>
        <p:spPr>
          <a:xfrm>
            <a:off x="8529120" y="503784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24" name="CustomShape 93"/>
          <p:cNvSpPr/>
          <p:nvPr/>
        </p:nvSpPr>
        <p:spPr>
          <a:xfrm>
            <a:off x="8529120" y="51228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&lt;39&gt;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KỸ THUẬT ÁP DỤNG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6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Lấy ra dữ liệu lưu trữ vật lý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Lấy ra dữ liệu là các byte/word trong một biến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Có thể dùng kiểu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*/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để truy xuất tới từng byte/word trong một kiểu dữ liệu cơ sở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Dùng cú pháp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trong C hoặc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*)(&amp;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 trong C++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trong C hoặc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*)(&amp;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 trong C++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Dùng </a:t>
            </a:r>
            <a:r>
              <a:rPr b="0" lang="en-US" sz="2800" spc="-1" strike="noStrike">
                <a:solidFill>
                  <a:srgbClr val="c00000"/>
                </a:solidFill>
                <a:latin typeface="Times New Roman"/>
              </a:rPr>
              <a:t>“%X”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trong C hay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hex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trong C++ để in ra số dạng thập lục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Kỹ thuật tương tự như với các byte động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20604D1F-2BC3-4382-91F8-98F13B9C9074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KỸ THUẬT ÁP DỤNG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9" name="TextShape 2"/>
          <p:cNvSpPr txBox="1"/>
          <p:nvPr/>
        </p:nvSpPr>
        <p:spPr>
          <a:xfrm>
            <a:off x="1435680" y="1447920"/>
            <a:ext cx="7497720" cy="51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Lấy ra dữ liệu lưu trữ vật lý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47AC9D5C-93DA-42BF-973A-271482C0AA45}" type="slidenum">
              <a:rPr b="0" lang="en-US" sz="1200" spc="-1" strike="noStrike">
                <a:solidFill>
                  <a:srgbClr val="ff0000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031" name="Table 4"/>
          <p:cNvGraphicFramePr/>
          <p:nvPr/>
        </p:nvGraphicFramePr>
        <p:xfrm>
          <a:off x="29880" y="2027520"/>
          <a:ext cx="6319800" cy="3565800"/>
        </p:xfrm>
        <a:graphic>
          <a:graphicData uri="http://schemas.openxmlformats.org/drawingml/2006/table">
            <a:tbl>
              <a:tblPr/>
              <a:tblGrid>
                <a:gridCol w="685080"/>
                <a:gridCol w="5634720"/>
              </a:tblGrid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getBytes(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double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x,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n){*n = 8;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return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*)x;}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short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getWords(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double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x,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n){*n = 4;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short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*)x;}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listBytes(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b[],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nb){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i &lt; nb; i++) cout &lt;&lt; hex &lt;&lt;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unsigned 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)b[i];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cout &lt;&lt; endl;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listWords(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short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w[],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nw){ 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i &lt; nw; i++) cout &lt;&lt; hex &lt;&lt;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unsigned short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)w[i];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cout &lt;&lt; endl;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2" name="CustomShape 5"/>
          <p:cNvSpPr/>
          <p:nvPr/>
        </p:nvSpPr>
        <p:spPr>
          <a:xfrm>
            <a:off x="6651720" y="2484360"/>
            <a:ext cx="533160" cy="334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6"/>
          <p:cNvSpPr/>
          <p:nvPr/>
        </p:nvSpPr>
        <p:spPr>
          <a:xfrm>
            <a:off x="8416440" y="2476080"/>
            <a:ext cx="263880" cy="275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CustomShape 7"/>
          <p:cNvSpPr/>
          <p:nvPr/>
        </p:nvSpPr>
        <p:spPr>
          <a:xfrm>
            <a:off x="8416440" y="2748960"/>
            <a:ext cx="263880" cy="275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CustomShape 8"/>
          <p:cNvSpPr/>
          <p:nvPr/>
        </p:nvSpPr>
        <p:spPr>
          <a:xfrm>
            <a:off x="8416440" y="3030480"/>
            <a:ext cx="263880" cy="275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CustomShape 9"/>
          <p:cNvSpPr/>
          <p:nvPr/>
        </p:nvSpPr>
        <p:spPr>
          <a:xfrm>
            <a:off x="8416440" y="3303360"/>
            <a:ext cx="263880" cy="275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CustomShape 10"/>
          <p:cNvSpPr/>
          <p:nvPr/>
        </p:nvSpPr>
        <p:spPr>
          <a:xfrm>
            <a:off x="8416440" y="3579480"/>
            <a:ext cx="263880" cy="275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CustomShape 11"/>
          <p:cNvSpPr/>
          <p:nvPr/>
        </p:nvSpPr>
        <p:spPr>
          <a:xfrm>
            <a:off x="8416440" y="3852360"/>
            <a:ext cx="263880" cy="275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CustomShape 12"/>
          <p:cNvSpPr/>
          <p:nvPr/>
        </p:nvSpPr>
        <p:spPr>
          <a:xfrm>
            <a:off x="8416440" y="4134240"/>
            <a:ext cx="263880" cy="275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CustomShape 13"/>
          <p:cNvSpPr/>
          <p:nvPr/>
        </p:nvSpPr>
        <p:spPr>
          <a:xfrm>
            <a:off x="8416440" y="4407120"/>
            <a:ext cx="263880" cy="275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CustomShape 14"/>
          <p:cNvSpPr/>
          <p:nvPr/>
        </p:nvSpPr>
        <p:spPr>
          <a:xfrm>
            <a:off x="8182800" y="2130120"/>
            <a:ext cx="812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 (0.01)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2" name="CustomShape 15"/>
          <p:cNvSpPr/>
          <p:nvPr/>
        </p:nvSpPr>
        <p:spPr>
          <a:xfrm>
            <a:off x="8365680" y="2480760"/>
            <a:ext cx="344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7B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43" name="CustomShape 16"/>
          <p:cNvSpPr/>
          <p:nvPr/>
        </p:nvSpPr>
        <p:spPr>
          <a:xfrm>
            <a:off x="8386560" y="277236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14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44" name="CustomShape 17"/>
          <p:cNvSpPr/>
          <p:nvPr/>
        </p:nvSpPr>
        <p:spPr>
          <a:xfrm>
            <a:off x="8376840" y="3045240"/>
            <a:ext cx="366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AE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45" name="CustomShape 18"/>
          <p:cNvSpPr/>
          <p:nvPr/>
        </p:nvSpPr>
        <p:spPr>
          <a:xfrm>
            <a:off x="8382960" y="330732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47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46" name="CustomShape 19"/>
          <p:cNvSpPr/>
          <p:nvPr/>
        </p:nvSpPr>
        <p:spPr>
          <a:xfrm>
            <a:off x="8391960" y="358920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E1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47" name="CustomShape 20"/>
          <p:cNvSpPr/>
          <p:nvPr/>
        </p:nvSpPr>
        <p:spPr>
          <a:xfrm>
            <a:off x="8376480" y="3862080"/>
            <a:ext cx="351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7A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48" name="CustomShape 21"/>
          <p:cNvSpPr/>
          <p:nvPr/>
        </p:nvSpPr>
        <p:spPr>
          <a:xfrm>
            <a:off x="8374320" y="414576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84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49" name="CustomShape 22"/>
          <p:cNvSpPr/>
          <p:nvPr/>
        </p:nvSpPr>
        <p:spPr>
          <a:xfrm>
            <a:off x="8386560" y="4425480"/>
            <a:ext cx="3290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3F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50" name="CustomShape 23"/>
          <p:cNvSpPr/>
          <p:nvPr/>
        </p:nvSpPr>
        <p:spPr>
          <a:xfrm flipH="1">
            <a:off x="8229600" y="4143240"/>
            <a:ext cx="151920" cy="5331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CustomShape 24"/>
          <p:cNvSpPr/>
          <p:nvPr/>
        </p:nvSpPr>
        <p:spPr>
          <a:xfrm>
            <a:off x="8002800" y="4285080"/>
            <a:ext cx="3135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W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52" name="CustomShape 25"/>
          <p:cNvSpPr/>
          <p:nvPr/>
        </p:nvSpPr>
        <p:spPr>
          <a:xfrm>
            <a:off x="6623280" y="2575800"/>
            <a:ext cx="341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3" name="CustomShape 26"/>
          <p:cNvSpPr/>
          <p:nvPr/>
        </p:nvSpPr>
        <p:spPr>
          <a:xfrm>
            <a:off x="6338520" y="2607480"/>
            <a:ext cx="626400" cy="38196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CustomShape 27"/>
          <p:cNvSpPr/>
          <p:nvPr/>
        </p:nvSpPr>
        <p:spPr>
          <a:xfrm>
            <a:off x="6638040" y="3061080"/>
            <a:ext cx="533160" cy="334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28"/>
          <p:cNvSpPr/>
          <p:nvPr/>
        </p:nvSpPr>
        <p:spPr>
          <a:xfrm>
            <a:off x="6626160" y="3152160"/>
            <a:ext cx="379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6" name="CustomShape 29"/>
          <p:cNvSpPr/>
          <p:nvPr/>
        </p:nvSpPr>
        <p:spPr>
          <a:xfrm>
            <a:off x="6324480" y="3184200"/>
            <a:ext cx="626400" cy="38196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CustomShape 30"/>
          <p:cNvSpPr/>
          <p:nvPr/>
        </p:nvSpPr>
        <p:spPr>
          <a:xfrm>
            <a:off x="6614280" y="226764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8" name="CustomShape 31"/>
          <p:cNvSpPr/>
          <p:nvPr/>
        </p:nvSpPr>
        <p:spPr>
          <a:xfrm>
            <a:off x="6609600" y="28342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9" name="CustomShape 32"/>
          <p:cNvSpPr/>
          <p:nvPr/>
        </p:nvSpPr>
        <p:spPr>
          <a:xfrm>
            <a:off x="7705080" y="2501640"/>
            <a:ext cx="533160" cy="334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33"/>
          <p:cNvSpPr/>
          <p:nvPr/>
        </p:nvSpPr>
        <p:spPr>
          <a:xfrm>
            <a:off x="7676280" y="2593080"/>
            <a:ext cx="36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nb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1" name="CustomShape 34"/>
          <p:cNvSpPr/>
          <p:nvPr/>
        </p:nvSpPr>
        <p:spPr>
          <a:xfrm>
            <a:off x="7391520" y="2624760"/>
            <a:ext cx="626400" cy="38196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CustomShape 35"/>
          <p:cNvSpPr/>
          <p:nvPr/>
        </p:nvSpPr>
        <p:spPr>
          <a:xfrm>
            <a:off x="7667280" y="228492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3" name="CustomShape 36"/>
          <p:cNvSpPr/>
          <p:nvPr/>
        </p:nvSpPr>
        <p:spPr>
          <a:xfrm>
            <a:off x="7705080" y="3061080"/>
            <a:ext cx="533160" cy="334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CustomShape 37"/>
          <p:cNvSpPr/>
          <p:nvPr/>
        </p:nvSpPr>
        <p:spPr>
          <a:xfrm>
            <a:off x="7647480" y="3152160"/>
            <a:ext cx="398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nw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5" name="CustomShape 38"/>
          <p:cNvSpPr/>
          <p:nvPr/>
        </p:nvSpPr>
        <p:spPr>
          <a:xfrm>
            <a:off x="7391520" y="3184200"/>
            <a:ext cx="626400" cy="38196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CustomShape 39"/>
          <p:cNvSpPr/>
          <p:nvPr/>
        </p:nvSpPr>
        <p:spPr>
          <a:xfrm>
            <a:off x="7667280" y="284400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7" name="CustomShape 40"/>
          <p:cNvSpPr/>
          <p:nvPr/>
        </p:nvSpPr>
        <p:spPr>
          <a:xfrm>
            <a:off x="8650080" y="24663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8" name="CustomShape 41"/>
          <p:cNvSpPr/>
          <p:nvPr/>
        </p:nvSpPr>
        <p:spPr>
          <a:xfrm>
            <a:off x="8660520" y="2756160"/>
            <a:ext cx="498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&lt;11&gt;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9" name="CustomShape 42"/>
          <p:cNvSpPr/>
          <p:nvPr/>
        </p:nvSpPr>
        <p:spPr>
          <a:xfrm>
            <a:off x="8675280" y="30459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0" name="CustomShape 43"/>
          <p:cNvSpPr/>
          <p:nvPr/>
        </p:nvSpPr>
        <p:spPr>
          <a:xfrm>
            <a:off x="8690400" y="33332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&lt;13&gt;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1" name="CustomShape 44"/>
          <p:cNvSpPr/>
          <p:nvPr/>
        </p:nvSpPr>
        <p:spPr>
          <a:xfrm>
            <a:off x="8690400" y="35928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2" name="CustomShape 45"/>
          <p:cNvSpPr/>
          <p:nvPr/>
        </p:nvSpPr>
        <p:spPr>
          <a:xfrm>
            <a:off x="8690400" y="38678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&lt;15&gt;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3" name="CustomShape 46"/>
          <p:cNvSpPr/>
          <p:nvPr/>
        </p:nvSpPr>
        <p:spPr>
          <a:xfrm>
            <a:off x="8690400" y="41425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4" name="CustomShape 47"/>
          <p:cNvSpPr/>
          <p:nvPr/>
        </p:nvSpPr>
        <p:spPr>
          <a:xfrm>
            <a:off x="8697960" y="44197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&lt;17&gt;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5" name="CustomShape 48"/>
          <p:cNvSpPr/>
          <p:nvPr/>
        </p:nvSpPr>
        <p:spPr>
          <a:xfrm>
            <a:off x="6509160" y="4919400"/>
            <a:ext cx="2131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sb = getBytes(&amp;a, &amp;nb)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6" name="CustomShape 49"/>
          <p:cNvSpPr/>
          <p:nvPr/>
        </p:nvSpPr>
        <p:spPr>
          <a:xfrm>
            <a:off x="6562080" y="5514480"/>
            <a:ext cx="533160" cy="334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7" name="CustomShape 50"/>
          <p:cNvSpPr/>
          <p:nvPr/>
        </p:nvSpPr>
        <p:spPr>
          <a:xfrm>
            <a:off x="6503400" y="56055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8" name="CustomShape 51"/>
          <p:cNvSpPr/>
          <p:nvPr/>
        </p:nvSpPr>
        <p:spPr>
          <a:xfrm>
            <a:off x="6248520" y="5637600"/>
            <a:ext cx="626400" cy="38196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CustomShape 52"/>
          <p:cNvSpPr/>
          <p:nvPr/>
        </p:nvSpPr>
        <p:spPr>
          <a:xfrm>
            <a:off x="6524280" y="529740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0" name="CustomShape 53"/>
          <p:cNvSpPr/>
          <p:nvPr/>
        </p:nvSpPr>
        <p:spPr>
          <a:xfrm>
            <a:off x="8238240" y="5550840"/>
            <a:ext cx="533160" cy="334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54"/>
          <p:cNvSpPr/>
          <p:nvPr/>
        </p:nvSpPr>
        <p:spPr>
          <a:xfrm>
            <a:off x="8179920" y="56422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2" name="CustomShape 55"/>
          <p:cNvSpPr/>
          <p:nvPr/>
        </p:nvSpPr>
        <p:spPr>
          <a:xfrm>
            <a:off x="8248680" y="549936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3" name="CustomShape 56"/>
          <p:cNvSpPr/>
          <p:nvPr/>
        </p:nvSpPr>
        <p:spPr>
          <a:xfrm>
            <a:off x="6649200" y="54727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4" name="CustomShape 57"/>
          <p:cNvSpPr/>
          <p:nvPr/>
        </p:nvSpPr>
        <p:spPr>
          <a:xfrm>
            <a:off x="7941600" y="251460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5" name="CustomShape 58"/>
          <p:cNvSpPr/>
          <p:nvPr/>
        </p:nvSpPr>
        <p:spPr>
          <a:xfrm>
            <a:off x="6741720" y="24382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6" name="CustomShape 59"/>
          <p:cNvSpPr/>
          <p:nvPr/>
        </p:nvSpPr>
        <p:spPr>
          <a:xfrm>
            <a:off x="7930440" y="5690880"/>
            <a:ext cx="626400" cy="38196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CustomShape 60"/>
          <p:cNvSpPr/>
          <p:nvPr/>
        </p:nvSpPr>
        <p:spPr>
          <a:xfrm>
            <a:off x="8201880" y="533880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8" name="CustomShape 61"/>
          <p:cNvSpPr/>
          <p:nvPr/>
        </p:nvSpPr>
        <p:spPr>
          <a:xfrm>
            <a:off x="6493680" y="5947920"/>
            <a:ext cx="2282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sw = getWords(&amp;a, &amp;nw)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9" name="CustomShape 62"/>
          <p:cNvSpPr/>
          <p:nvPr/>
        </p:nvSpPr>
        <p:spPr>
          <a:xfrm>
            <a:off x="6562080" y="6388920"/>
            <a:ext cx="533160" cy="334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CustomShape 63"/>
          <p:cNvSpPr/>
          <p:nvPr/>
        </p:nvSpPr>
        <p:spPr>
          <a:xfrm>
            <a:off x="6503400" y="64803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1" name="CustomShape 64"/>
          <p:cNvSpPr/>
          <p:nvPr/>
        </p:nvSpPr>
        <p:spPr>
          <a:xfrm>
            <a:off x="6248520" y="6512400"/>
            <a:ext cx="626400" cy="38196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CustomShape 65"/>
          <p:cNvSpPr/>
          <p:nvPr/>
        </p:nvSpPr>
        <p:spPr>
          <a:xfrm>
            <a:off x="6524280" y="617220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&lt;600&gt;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3" name="CustomShape 66"/>
          <p:cNvSpPr/>
          <p:nvPr/>
        </p:nvSpPr>
        <p:spPr>
          <a:xfrm>
            <a:off x="8238240" y="6425640"/>
            <a:ext cx="533160" cy="334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CustomShape 67"/>
          <p:cNvSpPr/>
          <p:nvPr/>
        </p:nvSpPr>
        <p:spPr>
          <a:xfrm>
            <a:off x="8179920" y="65170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5" name="CustomShape 68"/>
          <p:cNvSpPr/>
          <p:nvPr/>
        </p:nvSpPr>
        <p:spPr>
          <a:xfrm>
            <a:off x="8248680" y="637380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6" name="CustomShape 69"/>
          <p:cNvSpPr/>
          <p:nvPr/>
        </p:nvSpPr>
        <p:spPr>
          <a:xfrm>
            <a:off x="6649200" y="63475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7" name="CustomShape 70"/>
          <p:cNvSpPr/>
          <p:nvPr/>
        </p:nvSpPr>
        <p:spPr>
          <a:xfrm>
            <a:off x="8201880" y="621360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&lt;650&gt;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8" name="CustomShape 71"/>
          <p:cNvSpPr/>
          <p:nvPr/>
        </p:nvSpPr>
        <p:spPr>
          <a:xfrm>
            <a:off x="7938360" y="6574320"/>
            <a:ext cx="626400" cy="38196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9" name="CustomShape 72"/>
          <p:cNvSpPr/>
          <p:nvPr/>
        </p:nvSpPr>
        <p:spPr>
          <a:xfrm>
            <a:off x="7942320" y="306252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0" name="CustomShape 73"/>
          <p:cNvSpPr/>
          <p:nvPr/>
        </p:nvSpPr>
        <p:spPr>
          <a:xfrm>
            <a:off x="6742800" y="30481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1" name="CustomShape 74"/>
          <p:cNvSpPr/>
          <p:nvPr/>
        </p:nvSpPr>
        <p:spPr>
          <a:xfrm>
            <a:off x="6483240" y="4787280"/>
            <a:ext cx="1446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7B  14  AE  47  E1...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2" name="CustomShape 75"/>
          <p:cNvSpPr/>
          <p:nvPr/>
        </p:nvSpPr>
        <p:spPr>
          <a:xfrm>
            <a:off x="6472440" y="5839200"/>
            <a:ext cx="1209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147B    47AE  ...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1" dur="indefinite" restart="never" nodeType="tmRoot">
          <p:childTnLst>
            <p:seq>
              <p:cTn id="652" dur="indefinite" nodeType="mainSeq">
                <p:childTnLst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1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4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7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0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3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6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9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2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7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0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5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0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1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02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05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08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11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14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17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20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23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26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29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9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2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5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8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1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4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7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0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5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8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3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4" fill="hold">
                      <p:stCondLst>
                        <p:cond delay="indefinite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8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9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80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83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86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89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92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4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95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798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0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801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804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6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807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3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6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KỸ THUẬT ÁP DỤNG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4" name="TextShape 2"/>
          <p:cNvSpPr txBox="1"/>
          <p:nvPr/>
        </p:nvSpPr>
        <p:spPr>
          <a:xfrm>
            <a:off x="1435680" y="1447920"/>
            <a:ext cx="7497720" cy="51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Lấy ra dữ liệu lưu trữ vật lý (hiệu chỉnh hàm getBytes)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6F6DDBAF-EDE4-41A8-B9C6-F49959AE06B5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106" name="Table 4"/>
          <p:cNvGraphicFramePr/>
          <p:nvPr/>
        </p:nvGraphicFramePr>
        <p:xfrm>
          <a:off x="29880" y="2484000"/>
          <a:ext cx="6319800" cy="3291480"/>
        </p:xfrm>
        <a:graphic>
          <a:graphicData uri="http://schemas.openxmlformats.org/drawingml/2006/table">
            <a:tbl>
              <a:tblPr/>
              <a:tblGrid>
                <a:gridCol w="685080"/>
                <a:gridCol w="5634720"/>
              </a:tblGrid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getBytes(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double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x,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n){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double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px =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double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*)malloc(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double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*n = 8;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(px != NULL) *px = x;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*)px;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main(){ 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double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 = 0.01;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sb;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nb;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sb = getBytes(a, &amp;nb);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(sb != NULL){</a:t>
                      </a:r>
                      <a:r>
                        <a:rPr b="0" lang="en-US" sz="1600" spc="-1" strike="noStrike">
                          <a:solidFill>
                            <a:srgbClr val="00b050"/>
                          </a:solidFill>
                          <a:latin typeface="Times New Roman"/>
                        </a:rPr>
                        <a:t>//…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 free(sb);}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07" name="CustomShape 5"/>
          <p:cNvSpPr/>
          <p:nvPr/>
        </p:nvSpPr>
        <p:spPr>
          <a:xfrm>
            <a:off x="6651720" y="2484360"/>
            <a:ext cx="533160" cy="334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CustomShape 6"/>
          <p:cNvSpPr/>
          <p:nvPr/>
        </p:nvSpPr>
        <p:spPr>
          <a:xfrm>
            <a:off x="8416440" y="2476080"/>
            <a:ext cx="263880" cy="275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CustomShape 7"/>
          <p:cNvSpPr/>
          <p:nvPr/>
        </p:nvSpPr>
        <p:spPr>
          <a:xfrm>
            <a:off x="8416440" y="2748960"/>
            <a:ext cx="263880" cy="275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CustomShape 8"/>
          <p:cNvSpPr/>
          <p:nvPr/>
        </p:nvSpPr>
        <p:spPr>
          <a:xfrm>
            <a:off x="8416440" y="3030480"/>
            <a:ext cx="263880" cy="275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CustomShape 9"/>
          <p:cNvSpPr/>
          <p:nvPr/>
        </p:nvSpPr>
        <p:spPr>
          <a:xfrm>
            <a:off x="8416440" y="3303360"/>
            <a:ext cx="263880" cy="275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CustomShape 10"/>
          <p:cNvSpPr/>
          <p:nvPr/>
        </p:nvSpPr>
        <p:spPr>
          <a:xfrm>
            <a:off x="8416440" y="3579480"/>
            <a:ext cx="263880" cy="275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CustomShape 11"/>
          <p:cNvSpPr/>
          <p:nvPr/>
        </p:nvSpPr>
        <p:spPr>
          <a:xfrm>
            <a:off x="8416440" y="3852360"/>
            <a:ext cx="263880" cy="275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CustomShape 12"/>
          <p:cNvSpPr/>
          <p:nvPr/>
        </p:nvSpPr>
        <p:spPr>
          <a:xfrm>
            <a:off x="8416440" y="4134240"/>
            <a:ext cx="263880" cy="275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CustomShape 13"/>
          <p:cNvSpPr/>
          <p:nvPr/>
        </p:nvSpPr>
        <p:spPr>
          <a:xfrm>
            <a:off x="8416440" y="4407120"/>
            <a:ext cx="263880" cy="275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CustomShape 14"/>
          <p:cNvSpPr/>
          <p:nvPr/>
        </p:nvSpPr>
        <p:spPr>
          <a:xfrm>
            <a:off x="8182800" y="2130120"/>
            <a:ext cx="812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 (0.01)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7" name="CustomShape 15"/>
          <p:cNvSpPr/>
          <p:nvPr/>
        </p:nvSpPr>
        <p:spPr>
          <a:xfrm>
            <a:off x="8365680" y="2480760"/>
            <a:ext cx="344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7B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18" name="CustomShape 16"/>
          <p:cNvSpPr/>
          <p:nvPr/>
        </p:nvSpPr>
        <p:spPr>
          <a:xfrm>
            <a:off x="8386560" y="277236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14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19" name="CustomShape 17"/>
          <p:cNvSpPr/>
          <p:nvPr/>
        </p:nvSpPr>
        <p:spPr>
          <a:xfrm>
            <a:off x="8376840" y="3045240"/>
            <a:ext cx="366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AE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20" name="CustomShape 18"/>
          <p:cNvSpPr/>
          <p:nvPr/>
        </p:nvSpPr>
        <p:spPr>
          <a:xfrm>
            <a:off x="8382960" y="330732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47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21" name="CustomShape 19"/>
          <p:cNvSpPr/>
          <p:nvPr/>
        </p:nvSpPr>
        <p:spPr>
          <a:xfrm>
            <a:off x="8391960" y="358920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E1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22" name="CustomShape 20"/>
          <p:cNvSpPr/>
          <p:nvPr/>
        </p:nvSpPr>
        <p:spPr>
          <a:xfrm>
            <a:off x="8376480" y="3862080"/>
            <a:ext cx="351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7A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23" name="CustomShape 21"/>
          <p:cNvSpPr/>
          <p:nvPr/>
        </p:nvSpPr>
        <p:spPr>
          <a:xfrm>
            <a:off x="8374320" y="414576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84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24" name="CustomShape 22"/>
          <p:cNvSpPr/>
          <p:nvPr/>
        </p:nvSpPr>
        <p:spPr>
          <a:xfrm>
            <a:off x="8386560" y="4425480"/>
            <a:ext cx="3290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3F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25" name="CustomShape 23"/>
          <p:cNvSpPr/>
          <p:nvPr/>
        </p:nvSpPr>
        <p:spPr>
          <a:xfrm flipH="1">
            <a:off x="8229600" y="4143240"/>
            <a:ext cx="151920" cy="5331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CustomShape 24"/>
          <p:cNvSpPr/>
          <p:nvPr/>
        </p:nvSpPr>
        <p:spPr>
          <a:xfrm>
            <a:off x="8002800" y="4285080"/>
            <a:ext cx="3135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W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27" name="CustomShape 25"/>
          <p:cNvSpPr/>
          <p:nvPr/>
        </p:nvSpPr>
        <p:spPr>
          <a:xfrm>
            <a:off x="6623280" y="2575800"/>
            <a:ext cx="341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28" name="CustomShape 26"/>
          <p:cNvSpPr/>
          <p:nvPr/>
        </p:nvSpPr>
        <p:spPr>
          <a:xfrm>
            <a:off x="6338520" y="2607480"/>
            <a:ext cx="626400" cy="38196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CustomShape 27"/>
          <p:cNvSpPr/>
          <p:nvPr/>
        </p:nvSpPr>
        <p:spPr>
          <a:xfrm>
            <a:off x="6614280" y="226764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0" name="CustomShape 28"/>
          <p:cNvSpPr/>
          <p:nvPr/>
        </p:nvSpPr>
        <p:spPr>
          <a:xfrm>
            <a:off x="7705080" y="2501640"/>
            <a:ext cx="533160" cy="334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CustomShape 29"/>
          <p:cNvSpPr/>
          <p:nvPr/>
        </p:nvSpPr>
        <p:spPr>
          <a:xfrm>
            <a:off x="7676280" y="2593080"/>
            <a:ext cx="36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nb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2" name="CustomShape 30"/>
          <p:cNvSpPr/>
          <p:nvPr/>
        </p:nvSpPr>
        <p:spPr>
          <a:xfrm>
            <a:off x="7391520" y="2624760"/>
            <a:ext cx="626400" cy="38196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CustomShape 31"/>
          <p:cNvSpPr/>
          <p:nvPr/>
        </p:nvSpPr>
        <p:spPr>
          <a:xfrm>
            <a:off x="7667280" y="228492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4" name="CustomShape 32"/>
          <p:cNvSpPr/>
          <p:nvPr/>
        </p:nvSpPr>
        <p:spPr>
          <a:xfrm>
            <a:off x="8650080" y="24663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5" name="CustomShape 33"/>
          <p:cNvSpPr/>
          <p:nvPr/>
        </p:nvSpPr>
        <p:spPr>
          <a:xfrm>
            <a:off x="8660520" y="2756160"/>
            <a:ext cx="498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&lt;11&gt;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6" name="CustomShape 34"/>
          <p:cNvSpPr/>
          <p:nvPr/>
        </p:nvSpPr>
        <p:spPr>
          <a:xfrm>
            <a:off x="8675280" y="30459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7" name="CustomShape 35"/>
          <p:cNvSpPr/>
          <p:nvPr/>
        </p:nvSpPr>
        <p:spPr>
          <a:xfrm>
            <a:off x="8690400" y="33332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&lt;13&gt;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8" name="CustomShape 36"/>
          <p:cNvSpPr/>
          <p:nvPr/>
        </p:nvSpPr>
        <p:spPr>
          <a:xfrm>
            <a:off x="8690400" y="35928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9" name="CustomShape 37"/>
          <p:cNvSpPr/>
          <p:nvPr/>
        </p:nvSpPr>
        <p:spPr>
          <a:xfrm>
            <a:off x="8690400" y="38678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&lt;15&gt;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0" name="CustomShape 38"/>
          <p:cNvSpPr/>
          <p:nvPr/>
        </p:nvSpPr>
        <p:spPr>
          <a:xfrm>
            <a:off x="8690400" y="41425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1" name="CustomShape 39"/>
          <p:cNvSpPr/>
          <p:nvPr/>
        </p:nvSpPr>
        <p:spPr>
          <a:xfrm>
            <a:off x="8697960" y="44197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&lt;17&gt;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2" name="CustomShape 40"/>
          <p:cNvSpPr/>
          <p:nvPr/>
        </p:nvSpPr>
        <p:spPr>
          <a:xfrm>
            <a:off x="7630200" y="4724280"/>
            <a:ext cx="1526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sb = getBytes(a, &amp;nb)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3" name="CustomShape 41"/>
          <p:cNvSpPr/>
          <p:nvPr/>
        </p:nvSpPr>
        <p:spPr>
          <a:xfrm>
            <a:off x="6356520" y="49528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4" name="CustomShape 42"/>
          <p:cNvSpPr/>
          <p:nvPr/>
        </p:nvSpPr>
        <p:spPr>
          <a:xfrm>
            <a:off x="6660720" y="5116680"/>
            <a:ext cx="3808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45" name="CustomShape 43"/>
          <p:cNvSpPr/>
          <p:nvPr/>
        </p:nvSpPr>
        <p:spPr>
          <a:xfrm>
            <a:off x="8238240" y="5393520"/>
            <a:ext cx="533160" cy="334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CustomShape 44"/>
          <p:cNvSpPr/>
          <p:nvPr/>
        </p:nvSpPr>
        <p:spPr>
          <a:xfrm>
            <a:off x="8179920" y="54849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7" name="CustomShape 45"/>
          <p:cNvSpPr/>
          <p:nvPr/>
        </p:nvSpPr>
        <p:spPr>
          <a:xfrm>
            <a:off x="8248680" y="534204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8" name="CustomShape 46"/>
          <p:cNvSpPr/>
          <p:nvPr/>
        </p:nvSpPr>
        <p:spPr>
          <a:xfrm>
            <a:off x="7941600" y="251460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9" name="CustomShape 47"/>
          <p:cNvSpPr/>
          <p:nvPr/>
        </p:nvSpPr>
        <p:spPr>
          <a:xfrm>
            <a:off x="6750360" y="243828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50" name="CustomShape 48"/>
          <p:cNvSpPr/>
          <p:nvPr/>
        </p:nvSpPr>
        <p:spPr>
          <a:xfrm>
            <a:off x="7930440" y="5542920"/>
            <a:ext cx="626400" cy="38196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CustomShape 49"/>
          <p:cNvSpPr/>
          <p:nvPr/>
        </p:nvSpPr>
        <p:spPr>
          <a:xfrm>
            <a:off x="8201880" y="51814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52" name="CustomShape 50"/>
          <p:cNvSpPr/>
          <p:nvPr/>
        </p:nvSpPr>
        <p:spPr>
          <a:xfrm>
            <a:off x="6565680" y="5126040"/>
            <a:ext cx="151920" cy="15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CustomShape 51"/>
          <p:cNvSpPr/>
          <p:nvPr/>
        </p:nvSpPr>
        <p:spPr>
          <a:xfrm>
            <a:off x="6565680" y="5278320"/>
            <a:ext cx="151920" cy="151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CustomShape 52"/>
          <p:cNvSpPr/>
          <p:nvPr/>
        </p:nvSpPr>
        <p:spPr>
          <a:xfrm>
            <a:off x="6565680" y="5430960"/>
            <a:ext cx="151920" cy="151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CustomShape 53"/>
          <p:cNvSpPr/>
          <p:nvPr/>
        </p:nvSpPr>
        <p:spPr>
          <a:xfrm>
            <a:off x="6565680" y="5583240"/>
            <a:ext cx="151920" cy="151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CustomShape 54"/>
          <p:cNvSpPr/>
          <p:nvPr/>
        </p:nvSpPr>
        <p:spPr>
          <a:xfrm>
            <a:off x="6567480" y="5735520"/>
            <a:ext cx="151920" cy="151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CustomShape 55"/>
          <p:cNvSpPr/>
          <p:nvPr/>
        </p:nvSpPr>
        <p:spPr>
          <a:xfrm>
            <a:off x="6567480" y="5888160"/>
            <a:ext cx="151920" cy="151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CustomShape 56"/>
          <p:cNvSpPr/>
          <p:nvPr/>
        </p:nvSpPr>
        <p:spPr>
          <a:xfrm>
            <a:off x="6567480" y="6040440"/>
            <a:ext cx="151920" cy="151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CustomShape 57"/>
          <p:cNvSpPr/>
          <p:nvPr/>
        </p:nvSpPr>
        <p:spPr>
          <a:xfrm>
            <a:off x="6567480" y="6192720"/>
            <a:ext cx="151920" cy="151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CustomShape 58"/>
          <p:cNvSpPr/>
          <p:nvPr/>
        </p:nvSpPr>
        <p:spPr>
          <a:xfrm>
            <a:off x="6661440" y="5257800"/>
            <a:ext cx="3808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&lt;301&gt;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61" name="CustomShape 59"/>
          <p:cNvSpPr/>
          <p:nvPr/>
        </p:nvSpPr>
        <p:spPr>
          <a:xfrm>
            <a:off x="6660720" y="5416920"/>
            <a:ext cx="3808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&lt;302&gt;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62" name="CustomShape 60"/>
          <p:cNvSpPr/>
          <p:nvPr/>
        </p:nvSpPr>
        <p:spPr>
          <a:xfrm>
            <a:off x="6658560" y="5569560"/>
            <a:ext cx="3808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&lt;303&gt;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63" name="CustomShape 61"/>
          <p:cNvSpPr/>
          <p:nvPr/>
        </p:nvSpPr>
        <p:spPr>
          <a:xfrm>
            <a:off x="6656760" y="5721840"/>
            <a:ext cx="3808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&lt;304&gt;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64" name="CustomShape 62"/>
          <p:cNvSpPr/>
          <p:nvPr/>
        </p:nvSpPr>
        <p:spPr>
          <a:xfrm>
            <a:off x="6648480" y="5867280"/>
            <a:ext cx="3808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&lt;305&gt;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65" name="CustomShape 63"/>
          <p:cNvSpPr/>
          <p:nvPr/>
        </p:nvSpPr>
        <p:spPr>
          <a:xfrm>
            <a:off x="6644160" y="6026760"/>
            <a:ext cx="3808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&lt;306&gt;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66" name="CustomShape 64"/>
          <p:cNvSpPr/>
          <p:nvPr/>
        </p:nvSpPr>
        <p:spPr>
          <a:xfrm>
            <a:off x="6644160" y="6176160"/>
            <a:ext cx="3808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&lt;307&gt;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67" name="CustomShape 65"/>
          <p:cNvSpPr/>
          <p:nvPr/>
        </p:nvSpPr>
        <p:spPr>
          <a:xfrm>
            <a:off x="6501240" y="5112360"/>
            <a:ext cx="26964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7B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68" name="CustomShape 66"/>
          <p:cNvSpPr/>
          <p:nvPr/>
        </p:nvSpPr>
        <p:spPr>
          <a:xfrm>
            <a:off x="6499440" y="5264640"/>
            <a:ext cx="2574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14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69" name="CustomShape 67"/>
          <p:cNvSpPr/>
          <p:nvPr/>
        </p:nvSpPr>
        <p:spPr>
          <a:xfrm>
            <a:off x="6499440" y="5416920"/>
            <a:ext cx="283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AE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70" name="CustomShape 68"/>
          <p:cNvSpPr/>
          <p:nvPr/>
        </p:nvSpPr>
        <p:spPr>
          <a:xfrm>
            <a:off x="6505560" y="5565240"/>
            <a:ext cx="2574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47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71" name="CustomShape 69"/>
          <p:cNvSpPr/>
          <p:nvPr/>
        </p:nvSpPr>
        <p:spPr>
          <a:xfrm>
            <a:off x="6503040" y="5717880"/>
            <a:ext cx="2664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E1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72" name="CustomShape 70"/>
          <p:cNvSpPr/>
          <p:nvPr/>
        </p:nvSpPr>
        <p:spPr>
          <a:xfrm>
            <a:off x="6508440" y="5870160"/>
            <a:ext cx="27396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7A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73" name="CustomShape 71"/>
          <p:cNvSpPr/>
          <p:nvPr/>
        </p:nvSpPr>
        <p:spPr>
          <a:xfrm>
            <a:off x="6503400" y="6022440"/>
            <a:ext cx="2574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84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74" name="CustomShape 72"/>
          <p:cNvSpPr/>
          <p:nvPr/>
        </p:nvSpPr>
        <p:spPr>
          <a:xfrm>
            <a:off x="6503760" y="6175080"/>
            <a:ext cx="2617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3F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75" name="CustomShape 73"/>
          <p:cNvSpPr/>
          <p:nvPr/>
        </p:nvSpPr>
        <p:spPr>
          <a:xfrm>
            <a:off x="8237520" y="6019920"/>
            <a:ext cx="533160" cy="334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CustomShape 74"/>
          <p:cNvSpPr/>
          <p:nvPr/>
        </p:nvSpPr>
        <p:spPr>
          <a:xfrm>
            <a:off x="8179200" y="6111000"/>
            <a:ext cx="36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px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7" name="CustomShape 75"/>
          <p:cNvSpPr/>
          <p:nvPr/>
        </p:nvSpPr>
        <p:spPr>
          <a:xfrm>
            <a:off x="7929720" y="6159600"/>
            <a:ext cx="626400" cy="38196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CustomShape 76"/>
          <p:cNvSpPr/>
          <p:nvPr/>
        </p:nvSpPr>
        <p:spPr>
          <a:xfrm>
            <a:off x="8201160" y="579960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&lt;450&gt;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9" name="CustomShape 77"/>
          <p:cNvSpPr/>
          <p:nvPr/>
        </p:nvSpPr>
        <p:spPr>
          <a:xfrm>
            <a:off x="7306920" y="5131800"/>
            <a:ext cx="151920" cy="15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CustomShape 78"/>
          <p:cNvSpPr/>
          <p:nvPr/>
        </p:nvSpPr>
        <p:spPr>
          <a:xfrm>
            <a:off x="7306920" y="5284440"/>
            <a:ext cx="151920" cy="151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CustomShape 79"/>
          <p:cNvSpPr/>
          <p:nvPr/>
        </p:nvSpPr>
        <p:spPr>
          <a:xfrm>
            <a:off x="7306920" y="5436720"/>
            <a:ext cx="151920" cy="151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CustomShape 80"/>
          <p:cNvSpPr/>
          <p:nvPr/>
        </p:nvSpPr>
        <p:spPr>
          <a:xfrm>
            <a:off x="7306920" y="5589000"/>
            <a:ext cx="151920" cy="151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CustomShape 81"/>
          <p:cNvSpPr/>
          <p:nvPr/>
        </p:nvSpPr>
        <p:spPr>
          <a:xfrm>
            <a:off x="7309080" y="5741640"/>
            <a:ext cx="151920" cy="151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4" name="CustomShape 82"/>
          <p:cNvSpPr/>
          <p:nvPr/>
        </p:nvSpPr>
        <p:spPr>
          <a:xfrm>
            <a:off x="7309080" y="5893920"/>
            <a:ext cx="151920" cy="151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CustomShape 83"/>
          <p:cNvSpPr/>
          <p:nvPr/>
        </p:nvSpPr>
        <p:spPr>
          <a:xfrm>
            <a:off x="7309080" y="6046200"/>
            <a:ext cx="151920" cy="151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84"/>
          <p:cNvSpPr/>
          <p:nvPr/>
        </p:nvSpPr>
        <p:spPr>
          <a:xfrm>
            <a:off x="7309080" y="6198840"/>
            <a:ext cx="151920" cy="151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CustomShape 85"/>
          <p:cNvSpPr/>
          <p:nvPr/>
        </p:nvSpPr>
        <p:spPr>
          <a:xfrm>
            <a:off x="7402680" y="5263920"/>
            <a:ext cx="3808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&lt;401&gt;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88" name="CustomShape 86"/>
          <p:cNvSpPr/>
          <p:nvPr/>
        </p:nvSpPr>
        <p:spPr>
          <a:xfrm>
            <a:off x="7402320" y="5423040"/>
            <a:ext cx="3808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&lt;402&gt;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89" name="CustomShape 87"/>
          <p:cNvSpPr/>
          <p:nvPr/>
        </p:nvSpPr>
        <p:spPr>
          <a:xfrm>
            <a:off x="7400160" y="5575320"/>
            <a:ext cx="3808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&lt;403&gt;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90" name="CustomShape 88"/>
          <p:cNvSpPr/>
          <p:nvPr/>
        </p:nvSpPr>
        <p:spPr>
          <a:xfrm>
            <a:off x="7398000" y="5727960"/>
            <a:ext cx="3808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&lt;404&gt;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91" name="CustomShape 89"/>
          <p:cNvSpPr/>
          <p:nvPr/>
        </p:nvSpPr>
        <p:spPr>
          <a:xfrm>
            <a:off x="7389720" y="5873400"/>
            <a:ext cx="3808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&lt;405&gt;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92" name="CustomShape 90"/>
          <p:cNvSpPr/>
          <p:nvPr/>
        </p:nvSpPr>
        <p:spPr>
          <a:xfrm>
            <a:off x="7385760" y="6032520"/>
            <a:ext cx="3808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&lt;406&gt;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93" name="CustomShape 91"/>
          <p:cNvSpPr/>
          <p:nvPr/>
        </p:nvSpPr>
        <p:spPr>
          <a:xfrm>
            <a:off x="7385760" y="6182280"/>
            <a:ext cx="3808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&lt;407&gt;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94" name="CustomShape 92"/>
          <p:cNvSpPr/>
          <p:nvPr/>
        </p:nvSpPr>
        <p:spPr>
          <a:xfrm>
            <a:off x="7240680" y="5270760"/>
            <a:ext cx="2574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14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95" name="CustomShape 93"/>
          <p:cNvSpPr/>
          <p:nvPr/>
        </p:nvSpPr>
        <p:spPr>
          <a:xfrm>
            <a:off x="7240680" y="5423040"/>
            <a:ext cx="283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AE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96" name="CustomShape 94"/>
          <p:cNvSpPr/>
          <p:nvPr/>
        </p:nvSpPr>
        <p:spPr>
          <a:xfrm>
            <a:off x="7246800" y="5571360"/>
            <a:ext cx="2574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47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97" name="CustomShape 95"/>
          <p:cNvSpPr/>
          <p:nvPr/>
        </p:nvSpPr>
        <p:spPr>
          <a:xfrm>
            <a:off x="7244640" y="5723640"/>
            <a:ext cx="2664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E1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98" name="CustomShape 96"/>
          <p:cNvSpPr/>
          <p:nvPr/>
        </p:nvSpPr>
        <p:spPr>
          <a:xfrm>
            <a:off x="7249680" y="5875920"/>
            <a:ext cx="27396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7A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99" name="CustomShape 97"/>
          <p:cNvSpPr/>
          <p:nvPr/>
        </p:nvSpPr>
        <p:spPr>
          <a:xfrm>
            <a:off x="7245000" y="6028560"/>
            <a:ext cx="2574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84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200" name="CustomShape 98"/>
          <p:cNvSpPr/>
          <p:nvPr/>
        </p:nvSpPr>
        <p:spPr>
          <a:xfrm>
            <a:off x="7245360" y="6180840"/>
            <a:ext cx="2617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3F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201" name="CustomShape 99"/>
          <p:cNvSpPr/>
          <p:nvPr/>
        </p:nvSpPr>
        <p:spPr>
          <a:xfrm>
            <a:off x="7249680" y="5109480"/>
            <a:ext cx="26964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7B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202" name="CustomShape 100"/>
          <p:cNvSpPr/>
          <p:nvPr/>
        </p:nvSpPr>
        <p:spPr>
          <a:xfrm>
            <a:off x="7402320" y="5123880"/>
            <a:ext cx="3808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203" name="CustomShape 101"/>
          <p:cNvSpPr/>
          <p:nvPr/>
        </p:nvSpPr>
        <p:spPr>
          <a:xfrm>
            <a:off x="8246160" y="596484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4" name="CustomShape 102"/>
          <p:cNvSpPr/>
          <p:nvPr/>
        </p:nvSpPr>
        <p:spPr>
          <a:xfrm rot="10800000">
            <a:off x="7786800" y="5216760"/>
            <a:ext cx="450720" cy="9705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CustomShape 103"/>
          <p:cNvSpPr/>
          <p:nvPr/>
        </p:nvSpPr>
        <p:spPr>
          <a:xfrm flipH="1" rot="16200000">
            <a:off x="6103080" y="3634200"/>
            <a:ext cx="2304000" cy="6742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7" dur="indefinite" restart="never" nodeType="tmRoot">
          <p:childTnLst>
            <p:seq>
              <p:cTn id="818" dur="indefinite" nodeType="mainSeq">
                <p:childTnLst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7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0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3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6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9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2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5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8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1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4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7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0"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3"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6"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9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2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5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8"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1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4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7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0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3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6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9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2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5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8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1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500"/>
                            </p:stCondLst>
                            <p:childTnLst>
                              <p:par>
                                <p:cTn id="91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5"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6" fill="hold">
                      <p:stCondLst>
                        <p:cond delay="indefinite"/>
                      </p:stCondLst>
                      <p:childTnLst>
                        <p:par>
                          <p:cTn id="917" fill="hold">
                            <p:stCondLst>
                              <p:cond delay="0"/>
                            </p:stCondLst>
                            <p:childTnLst>
                              <p:par>
                                <p:cTn id="9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0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3"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6"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9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2"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500"/>
                            </p:stCondLst>
                            <p:childTnLst>
                              <p:par>
                                <p:cTn id="93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6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9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2"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5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8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1"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4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7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0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3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6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9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2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5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8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1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2" fill="hold">
                            <p:stCondLst>
                              <p:cond delay="1000"/>
                            </p:stCondLst>
                            <p:childTnLst>
                              <p:par>
                                <p:cTn id="98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5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6" fill="hold">
                      <p:stCondLst>
                        <p:cond delay="indefinite"/>
                      </p:stCondLst>
                      <p:childTnLst>
                        <p:par>
                          <p:cTn id="987" fill="hold">
                            <p:stCondLst>
                              <p:cond delay="0"/>
                            </p:stCondLst>
                            <p:childTnLst>
                              <p:par>
                                <p:cTn id="9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0"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3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6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9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2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5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8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1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4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5" fill="hold">
                      <p:stCondLst>
                        <p:cond delay="indefinite"/>
                      </p:stCondLst>
                      <p:childTnLst>
                        <p:par>
                          <p:cTn id="1016" fill="hold">
                            <p:stCondLst>
                              <p:cond delay="0"/>
                            </p:stCondLst>
                            <p:childTnLst>
                              <p:par>
                                <p:cTn id="1017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18"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0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21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24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6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27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30"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2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33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5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36"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8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39"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1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42"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4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45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7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48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0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51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54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6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5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9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60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2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63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5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6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8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69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1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72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4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75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7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78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0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81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3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84"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6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87"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90"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2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93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5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96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8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099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02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4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05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7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08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0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11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3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14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6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17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9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20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2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23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7" dur="5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12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1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2" fill="hold">
                      <p:stCondLst>
                        <p:cond delay="indefinite"/>
                      </p:stCondLst>
                      <p:childTnLst>
                        <p:par>
                          <p:cTn id="1133" fill="hold">
                            <p:stCondLst>
                              <p:cond delay="0"/>
                            </p:stCondLst>
                            <p:childTnLst>
                              <p:par>
                                <p:cTn id="1134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35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7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38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0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41"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3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44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6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47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50"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2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53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5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56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8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59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62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4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65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7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68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0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71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3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74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6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77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9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80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2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83"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86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8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89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1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92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4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95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7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198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0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201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3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204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KỸ THUẬT ÁP DỤNG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7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94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Lấy trực tiếp mảng con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Có thể dùng một phần của mảng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Ví dụ: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a[15] = {…}, *sub_a = &amp;a[5]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Dễ thấy sub_a[0] = a[5], …, sub_a[9] = a[14]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hàm sắp xếp đệ quy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82440" algn="just">
              <a:lnSpc>
                <a:spcPct val="10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82440" algn="just">
              <a:lnSpc>
                <a:spcPct val="10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B[] = {-9, 12, 2.3, 11, -10, -3.6}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82440" algn="just">
              <a:lnSpc>
                <a:spcPct val="10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nB = sizeof(B)/sizeof(B[0]);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82440" algn="just">
              <a:lnSpc>
                <a:spcPct val="10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i="1" lang="en-US" sz="3200" spc="-1" strike="noStrike">
                <a:solidFill>
                  <a:srgbClr val="ff0000"/>
                </a:solidFill>
                <a:latin typeface="Times New Roman"/>
              </a:rPr>
              <a:t>minmaxSort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(B, nB);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82440" algn="just">
              <a:lnSpc>
                <a:spcPct val="10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i = 0; i &lt; nB; i++){ cout&lt;&lt;B[i]}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82440" algn="just">
              <a:lnSpc>
                <a:spcPct val="10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86FEC678-5268-454F-8458-F1BAC9F24330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SỬ DỤNG KIỂU VECTOR&lt;T&gt;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1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8AAD7C1E-E184-4BE1-9973-AA46BB6916EC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06" name="Table 4"/>
          <p:cNvGraphicFramePr/>
          <p:nvPr/>
        </p:nvGraphicFramePr>
        <p:xfrm>
          <a:off x="252360" y="2138760"/>
          <a:ext cx="8686440" cy="4449600"/>
        </p:xfrm>
        <a:graphic>
          <a:graphicData uri="http://schemas.openxmlformats.org/drawingml/2006/table">
            <a:tbl>
              <a:tblPr/>
              <a:tblGrid>
                <a:gridCol w="761760"/>
                <a:gridCol w="3809880"/>
                <a:gridCol w="761760"/>
                <a:gridCol w="3353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#include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&lt;iostream&gt;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(n &lt; 1)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#include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&lt;vector&gt;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a.resize(n);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using namespace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std;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i &lt; a.size(); i++)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cin &gt;&gt; a[i];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arrayOutput(vector&lt;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&amp;a){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i &lt; a.size(); i++)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cout &lt;&lt; a[i] &lt;&lt; </a:t>
                      </a:r>
                      <a:r>
                        <a:rPr b="0" lang="en-US" sz="18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 ”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a;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arrayInput(a);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arrayInput(vector&lt;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&amp;a){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arrayOutput(a);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n; cin &gt;&gt; n;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KỸ THUẬT ÁP DỤNG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0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sắp xếp đệ quy (ý tưởng)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16FD92E8-D2EE-44C3-9834-F6E4378A2866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12" name="CustomShape 4"/>
          <p:cNvSpPr/>
          <p:nvPr/>
        </p:nvSpPr>
        <p:spPr>
          <a:xfrm>
            <a:off x="68040" y="26668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3" name="CustomShape 5"/>
          <p:cNvSpPr/>
          <p:nvPr/>
        </p:nvSpPr>
        <p:spPr>
          <a:xfrm>
            <a:off x="830160" y="26668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4" name="CustomShape 6"/>
          <p:cNvSpPr/>
          <p:nvPr/>
        </p:nvSpPr>
        <p:spPr>
          <a:xfrm>
            <a:off x="1604160" y="26668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5" name="CustomShape 7"/>
          <p:cNvSpPr/>
          <p:nvPr/>
        </p:nvSpPr>
        <p:spPr>
          <a:xfrm>
            <a:off x="2366280" y="26668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6" name="CustomShape 8"/>
          <p:cNvSpPr/>
          <p:nvPr/>
        </p:nvSpPr>
        <p:spPr>
          <a:xfrm>
            <a:off x="3116160" y="26668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7" name="CustomShape 9"/>
          <p:cNvSpPr/>
          <p:nvPr/>
        </p:nvSpPr>
        <p:spPr>
          <a:xfrm>
            <a:off x="3890160" y="26668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8" name="CustomShape 10"/>
          <p:cNvSpPr/>
          <p:nvPr/>
        </p:nvSpPr>
        <p:spPr>
          <a:xfrm>
            <a:off x="23688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9" name="CustomShape 11"/>
          <p:cNvSpPr/>
          <p:nvPr/>
        </p:nvSpPr>
        <p:spPr>
          <a:xfrm>
            <a:off x="99864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0" name="CustomShape 12"/>
          <p:cNvSpPr/>
          <p:nvPr/>
        </p:nvSpPr>
        <p:spPr>
          <a:xfrm>
            <a:off x="175932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1" name="CustomShape 13"/>
          <p:cNvSpPr/>
          <p:nvPr/>
        </p:nvSpPr>
        <p:spPr>
          <a:xfrm>
            <a:off x="252144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2" name="CustomShape 14"/>
          <p:cNvSpPr/>
          <p:nvPr/>
        </p:nvSpPr>
        <p:spPr>
          <a:xfrm>
            <a:off x="329976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3" name="CustomShape 15"/>
          <p:cNvSpPr/>
          <p:nvPr/>
        </p:nvSpPr>
        <p:spPr>
          <a:xfrm>
            <a:off x="406188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4" name="CustomShape 16"/>
          <p:cNvSpPr/>
          <p:nvPr/>
        </p:nvSpPr>
        <p:spPr>
          <a:xfrm>
            <a:off x="3193920" y="196488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5" name="CustomShape 17"/>
          <p:cNvSpPr/>
          <p:nvPr/>
        </p:nvSpPr>
        <p:spPr>
          <a:xfrm>
            <a:off x="857160" y="196632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6" name="CustomShape 18"/>
          <p:cNvSpPr/>
          <p:nvPr/>
        </p:nvSpPr>
        <p:spPr>
          <a:xfrm>
            <a:off x="62640" y="40086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7" name="CustomShape 19"/>
          <p:cNvSpPr/>
          <p:nvPr/>
        </p:nvSpPr>
        <p:spPr>
          <a:xfrm>
            <a:off x="824400" y="40086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8" name="CustomShape 20"/>
          <p:cNvSpPr/>
          <p:nvPr/>
        </p:nvSpPr>
        <p:spPr>
          <a:xfrm>
            <a:off x="1598760" y="40086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9" name="CustomShape 21"/>
          <p:cNvSpPr/>
          <p:nvPr/>
        </p:nvSpPr>
        <p:spPr>
          <a:xfrm>
            <a:off x="2360520" y="40086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0" name="CustomShape 22"/>
          <p:cNvSpPr/>
          <p:nvPr/>
        </p:nvSpPr>
        <p:spPr>
          <a:xfrm>
            <a:off x="3110400" y="40086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1" name="CustomShape 23"/>
          <p:cNvSpPr/>
          <p:nvPr/>
        </p:nvSpPr>
        <p:spPr>
          <a:xfrm>
            <a:off x="3884760" y="40086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2" name="CustomShape 24"/>
          <p:cNvSpPr/>
          <p:nvPr/>
        </p:nvSpPr>
        <p:spPr>
          <a:xfrm>
            <a:off x="23112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3" name="CustomShape 25"/>
          <p:cNvSpPr/>
          <p:nvPr/>
        </p:nvSpPr>
        <p:spPr>
          <a:xfrm>
            <a:off x="99324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4" name="CustomShape 26"/>
          <p:cNvSpPr/>
          <p:nvPr/>
        </p:nvSpPr>
        <p:spPr>
          <a:xfrm>
            <a:off x="175392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5" name="CustomShape 27"/>
          <p:cNvSpPr/>
          <p:nvPr/>
        </p:nvSpPr>
        <p:spPr>
          <a:xfrm>
            <a:off x="251604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6" name="CustomShape 28"/>
          <p:cNvSpPr/>
          <p:nvPr/>
        </p:nvSpPr>
        <p:spPr>
          <a:xfrm>
            <a:off x="329400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7" name="CustomShape 29"/>
          <p:cNvSpPr/>
          <p:nvPr/>
        </p:nvSpPr>
        <p:spPr>
          <a:xfrm>
            <a:off x="405612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8" name="CustomShape 30"/>
          <p:cNvSpPr/>
          <p:nvPr/>
        </p:nvSpPr>
        <p:spPr>
          <a:xfrm>
            <a:off x="3188160" y="330660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9" name="CustomShape 31"/>
          <p:cNvSpPr/>
          <p:nvPr/>
        </p:nvSpPr>
        <p:spPr>
          <a:xfrm>
            <a:off x="851760" y="330768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0" name="CustomShape 32"/>
          <p:cNvSpPr/>
          <p:nvPr/>
        </p:nvSpPr>
        <p:spPr>
          <a:xfrm>
            <a:off x="62640" y="54262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1" name="CustomShape 33"/>
          <p:cNvSpPr/>
          <p:nvPr/>
        </p:nvSpPr>
        <p:spPr>
          <a:xfrm>
            <a:off x="824400" y="54262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2" name="CustomShape 34"/>
          <p:cNvSpPr/>
          <p:nvPr/>
        </p:nvSpPr>
        <p:spPr>
          <a:xfrm>
            <a:off x="1598760" y="54262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3" name="CustomShape 35"/>
          <p:cNvSpPr/>
          <p:nvPr/>
        </p:nvSpPr>
        <p:spPr>
          <a:xfrm>
            <a:off x="2360520" y="54262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4" name="CustomShape 36"/>
          <p:cNvSpPr/>
          <p:nvPr/>
        </p:nvSpPr>
        <p:spPr>
          <a:xfrm>
            <a:off x="3110400" y="54262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5" name="CustomShape 37"/>
          <p:cNvSpPr/>
          <p:nvPr/>
        </p:nvSpPr>
        <p:spPr>
          <a:xfrm>
            <a:off x="3884760" y="54262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6" name="CustomShape 38"/>
          <p:cNvSpPr/>
          <p:nvPr/>
        </p:nvSpPr>
        <p:spPr>
          <a:xfrm>
            <a:off x="23112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7" name="CustomShape 39"/>
          <p:cNvSpPr/>
          <p:nvPr/>
        </p:nvSpPr>
        <p:spPr>
          <a:xfrm>
            <a:off x="99324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8" name="CustomShape 40"/>
          <p:cNvSpPr/>
          <p:nvPr/>
        </p:nvSpPr>
        <p:spPr>
          <a:xfrm>
            <a:off x="175392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9" name="CustomShape 41"/>
          <p:cNvSpPr/>
          <p:nvPr/>
        </p:nvSpPr>
        <p:spPr>
          <a:xfrm>
            <a:off x="251604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0" name="CustomShape 42"/>
          <p:cNvSpPr/>
          <p:nvPr/>
        </p:nvSpPr>
        <p:spPr>
          <a:xfrm>
            <a:off x="329400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1" name="CustomShape 43"/>
          <p:cNvSpPr/>
          <p:nvPr/>
        </p:nvSpPr>
        <p:spPr>
          <a:xfrm>
            <a:off x="405612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2" name="CustomShape 44"/>
          <p:cNvSpPr/>
          <p:nvPr/>
        </p:nvSpPr>
        <p:spPr>
          <a:xfrm>
            <a:off x="3188160" y="472428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3" name="CustomShape 45"/>
          <p:cNvSpPr/>
          <p:nvPr/>
        </p:nvSpPr>
        <p:spPr>
          <a:xfrm>
            <a:off x="851760" y="472572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4" name="CustomShape 46"/>
          <p:cNvSpPr/>
          <p:nvPr/>
        </p:nvSpPr>
        <p:spPr>
          <a:xfrm>
            <a:off x="4685040" y="26830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5" name="CustomShape 47"/>
          <p:cNvSpPr/>
          <p:nvPr/>
        </p:nvSpPr>
        <p:spPr>
          <a:xfrm>
            <a:off x="5447160" y="26830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6" name="CustomShape 48"/>
          <p:cNvSpPr/>
          <p:nvPr/>
        </p:nvSpPr>
        <p:spPr>
          <a:xfrm>
            <a:off x="6221160" y="26830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7" name="CustomShape 49"/>
          <p:cNvSpPr/>
          <p:nvPr/>
        </p:nvSpPr>
        <p:spPr>
          <a:xfrm>
            <a:off x="6983280" y="26830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8" name="CustomShape 50"/>
          <p:cNvSpPr/>
          <p:nvPr/>
        </p:nvSpPr>
        <p:spPr>
          <a:xfrm>
            <a:off x="7733160" y="26830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9" name="CustomShape 51"/>
          <p:cNvSpPr/>
          <p:nvPr/>
        </p:nvSpPr>
        <p:spPr>
          <a:xfrm>
            <a:off x="8507160" y="26830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0" name="CustomShape 52"/>
          <p:cNvSpPr/>
          <p:nvPr/>
        </p:nvSpPr>
        <p:spPr>
          <a:xfrm>
            <a:off x="4853520" y="2302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1" name="CustomShape 53"/>
          <p:cNvSpPr/>
          <p:nvPr/>
        </p:nvSpPr>
        <p:spPr>
          <a:xfrm>
            <a:off x="5615640" y="2302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2" name="CustomShape 54"/>
          <p:cNvSpPr/>
          <p:nvPr/>
        </p:nvSpPr>
        <p:spPr>
          <a:xfrm>
            <a:off x="6376320" y="2302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3" name="CustomShape 55"/>
          <p:cNvSpPr/>
          <p:nvPr/>
        </p:nvSpPr>
        <p:spPr>
          <a:xfrm>
            <a:off x="7138440" y="2302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4" name="CustomShape 56"/>
          <p:cNvSpPr/>
          <p:nvPr/>
        </p:nvSpPr>
        <p:spPr>
          <a:xfrm>
            <a:off x="7916760" y="2302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5" name="CustomShape 57"/>
          <p:cNvSpPr/>
          <p:nvPr/>
        </p:nvSpPr>
        <p:spPr>
          <a:xfrm>
            <a:off x="8678520" y="2302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6" name="CustomShape 58"/>
          <p:cNvSpPr/>
          <p:nvPr/>
        </p:nvSpPr>
        <p:spPr>
          <a:xfrm>
            <a:off x="7764480" y="198108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7" name="CustomShape 59"/>
          <p:cNvSpPr/>
          <p:nvPr/>
        </p:nvSpPr>
        <p:spPr>
          <a:xfrm>
            <a:off x="6998400" y="198252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8" name="CustomShape 60"/>
          <p:cNvSpPr/>
          <p:nvPr/>
        </p:nvSpPr>
        <p:spPr>
          <a:xfrm>
            <a:off x="4679280" y="402480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9" name="CustomShape 61"/>
          <p:cNvSpPr/>
          <p:nvPr/>
        </p:nvSpPr>
        <p:spPr>
          <a:xfrm>
            <a:off x="5441400" y="40248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0" name="CustomShape 62"/>
          <p:cNvSpPr/>
          <p:nvPr/>
        </p:nvSpPr>
        <p:spPr>
          <a:xfrm>
            <a:off x="6215760" y="40248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1" name="CustomShape 63"/>
          <p:cNvSpPr/>
          <p:nvPr/>
        </p:nvSpPr>
        <p:spPr>
          <a:xfrm>
            <a:off x="6977520" y="40248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2" name="CustomShape 64"/>
          <p:cNvSpPr/>
          <p:nvPr/>
        </p:nvSpPr>
        <p:spPr>
          <a:xfrm>
            <a:off x="7727400" y="40248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3" name="CustomShape 65"/>
          <p:cNvSpPr/>
          <p:nvPr/>
        </p:nvSpPr>
        <p:spPr>
          <a:xfrm>
            <a:off x="8501760" y="402480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4" name="CustomShape 66"/>
          <p:cNvSpPr/>
          <p:nvPr/>
        </p:nvSpPr>
        <p:spPr>
          <a:xfrm>
            <a:off x="4848120" y="3643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5" name="CustomShape 67"/>
          <p:cNvSpPr/>
          <p:nvPr/>
        </p:nvSpPr>
        <p:spPr>
          <a:xfrm>
            <a:off x="5610240" y="3643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6" name="CustomShape 68"/>
          <p:cNvSpPr/>
          <p:nvPr/>
        </p:nvSpPr>
        <p:spPr>
          <a:xfrm>
            <a:off x="6370920" y="3643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7" name="CustomShape 69"/>
          <p:cNvSpPr/>
          <p:nvPr/>
        </p:nvSpPr>
        <p:spPr>
          <a:xfrm>
            <a:off x="7132680" y="3643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8" name="CustomShape 70"/>
          <p:cNvSpPr/>
          <p:nvPr/>
        </p:nvSpPr>
        <p:spPr>
          <a:xfrm>
            <a:off x="7911000" y="3643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9" name="CustomShape 71"/>
          <p:cNvSpPr/>
          <p:nvPr/>
        </p:nvSpPr>
        <p:spPr>
          <a:xfrm>
            <a:off x="8673120" y="3643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0" name="CustomShape 72"/>
          <p:cNvSpPr/>
          <p:nvPr/>
        </p:nvSpPr>
        <p:spPr>
          <a:xfrm>
            <a:off x="7805160" y="332280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1" name="CustomShape 73"/>
          <p:cNvSpPr/>
          <p:nvPr/>
        </p:nvSpPr>
        <p:spPr>
          <a:xfrm>
            <a:off x="7013160" y="332424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2" name="CustomShape 74"/>
          <p:cNvSpPr/>
          <p:nvPr/>
        </p:nvSpPr>
        <p:spPr>
          <a:xfrm>
            <a:off x="4679280" y="544284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3" name="CustomShape 75"/>
          <p:cNvSpPr/>
          <p:nvPr/>
        </p:nvSpPr>
        <p:spPr>
          <a:xfrm>
            <a:off x="5441400" y="544284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4" name="CustomShape 76"/>
          <p:cNvSpPr/>
          <p:nvPr/>
        </p:nvSpPr>
        <p:spPr>
          <a:xfrm>
            <a:off x="6215760" y="544284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5" name="CustomShape 77"/>
          <p:cNvSpPr/>
          <p:nvPr/>
        </p:nvSpPr>
        <p:spPr>
          <a:xfrm>
            <a:off x="6977520" y="544284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6" name="CustomShape 78"/>
          <p:cNvSpPr/>
          <p:nvPr/>
        </p:nvSpPr>
        <p:spPr>
          <a:xfrm>
            <a:off x="7727400" y="544284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7" name="CustomShape 79"/>
          <p:cNvSpPr/>
          <p:nvPr/>
        </p:nvSpPr>
        <p:spPr>
          <a:xfrm>
            <a:off x="8501760" y="544284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8" name="CustomShape 80"/>
          <p:cNvSpPr/>
          <p:nvPr/>
        </p:nvSpPr>
        <p:spPr>
          <a:xfrm>
            <a:off x="4848120" y="5061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9" name="CustomShape 81"/>
          <p:cNvSpPr/>
          <p:nvPr/>
        </p:nvSpPr>
        <p:spPr>
          <a:xfrm>
            <a:off x="5610240" y="5061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0" name="CustomShape 82"/>
          <p:cNvSpPr/>
          <p:nvPr/>
        </p:nvSpPr>
        <p:spPr>
          <a:xfrm>
            <a:off x="6370920" y="5061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1" name="CustomShape 83"/>
          <p:cNvSpPr/>
          <p:nvPr/>
        </p:nvSpPr>
        <p:spPr>
          <a:xfrm>
            <a:off x="7132680" y="5061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2" name="CustomShape 84"/>
          <p:cNvSpPr/>
          <p:nvPr/>
        </p:nvSpPr>
        <p:spPr>
          <a:xfrm>
            <a:off x="7911000" y="5061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3" name="CustomShape 85"/>
          <p:cNvSpPr/>
          <p:nvPr/>
        </p:nvSpPr>
        <p:spPr>
          <a:xfrm>
            <a:off x="8673120" y="5061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4" name="CustomShape 86"/>
          <p:cNvSpPr/>
          <p:nvPr/>
        </p:nvSpPr>
        <p:spPr>
          <a:xfrm>
            <a:off x="7805160" y="474048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5" name="CustomShape 87"/>
          <p:cNvSpPr/>
          <p:nvPr/>
        </p:nvSpPr>
        <p:spPr>
          <a:xfrm>
            <a:off x="6979320" y="474192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6" name="Line 88"/>
          <p:cNvSpPr/>
          <p:nvPr/>
        </p:nvSpPr>
        <p:spPr>
          <a:xfrm>
            <a:off x="4586760" y="1981080"/>
            <a:ext cx="0" cy="4648320"/>
          </a:xfrm>
          <a:prstGeom prst="line">
            <a:avLst/>
          </a:prstGeom>
          <a:ln w="2556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KỸ THUẬT ÁP DỤNG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8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hàm sắp xếp đệ quy (ý tưởng)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53FC452D-0EFD-4396-901B-547E4AB5C34C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00" name="CustomShape 4"/>
          <p:cNvSpPr/>
          <p:nvPr/>
        </p:nvSpPr>
        <p:spPr>
          <a:xfrm>
            <a:off x="2596320" y="26668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1" name="CustomShape 5"/>
          <p:cNvSpPr/>
          <p:nvPr/>
        </p:nvSpPr>
        <p:spPr>
          <a:xfrm>
            <a:off x="3358440" y="26668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2" name="CustomShape 6"/>
          <p:cNvSpPr/>
          <p:nvPr/>
        </p:nvSpPr>
        <p:spPr>
          <a:xfrm>
            <a:off x="4132440" y="26668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3" name="CustomShape 7"/>
          <p:cNvSpPr/>
          <p:nvPr/>
        </p:nvSpPr>
        <p:spPr>
          <a:xfrm>
            <a:off x="4894560" y="26668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4" name="CustomShape 8"/>
          <p:cNvSpPr/>
          <p:nvPr/>
        </p:nvSpPr>
        <p:spPr>
          <a:xfrm>
            <a:off x="5644440" y="26668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5" name="CustomShape 9"/>
          <p:cNvSpPr/>
          <p:nvPr/>
        </p:nvSpPr>
        <p:spPr>
          <a:xfrm>
            <a:off x="6418440" y="26668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6" name="CustomShape 10"/>
          <p:cNvSpPr/>
          <p:nvPr/>
        </p:nvSpPr>
        <p:spPr>
          <a:xfrm>
            <a:off x="276516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7" name="CustomShape 11"/>
          <p:cNvSpPr/>
          <p:nvPr/>
        </p:nvSpPr>
        <p:spPr>
          <a:xfrm>
            <a:off x="352692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8" name="CustomShape 12"/>
          <p:cNvSpPr/>
          <p:nvPr/>
        </p:nvSpPr>
        <p:spPr>
          <a:xfrm>
            <a:off x="428796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9" name="CustomShape 13"/>
          <p:cNvSpPr/>
          <p:nvPr/>
        </p:nvSpPr>
        <p:spPr>
          <a:xfrm>
            <a:off x="504972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0" name="CustomShape 14"/>
          <p:cNvSpPr/>
          <p:nvPr/>
        </p:nvSpPr>
        <p:spPr>
          <a:xfrm>
            <a:off x="582804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1" name="CustomShape 15"/>
          <p:cNvSpPr/>
          <p:nvPr/>
        </p:nvSpPr>
        <p:spPr>
          <a:xfrm>
            <a:off x="659016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2" name="CustomShape 16"/>
          <p:cNvSpPr/>
          <p:nvPr/>
        </p:nvSpPr>
        <p:spPr>
          <a:xfrm>
            <a:off x="4959000" y="196488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3" name="CustomShape 17"/>
          <p:cNvSpPr/>
          <p:nvPr/>
        </p:nvSpPr>
        <p:spPr>
          <a:xfrm>
            <a:off x="4158720" y="196632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4" name="CustomShape 18"/>
          <p:cNvSpPr/>
          <p:nvPr/>
        </p:nvSpPr>
        <p:spPr>
          <a:xfrm>
            <a:off x="2590920" y="400860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5" name="CustomShape 19"/>
          <p:cNvSpPr/>
          <p:nvPr/>
        </p:nvSpPr>
        <p:spPr>
          <a:xfrm>
            <a:off x="3352680" y="400860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6" name="CustomShape 20"/>
          <p:cNvSpPr/>
          <p:nvPr/>
        </p:nvSpPr>
        <p:spPr>
          <a:xfrm>
            <a:off x="4127040" y="40086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7" name="CustomShape 21"/>
          <p:cNvSpPr/>
          <p:nvPr/>
        </p:nvSpPr>
        <p:spPr>
          <a:xfrm>
            <a:off x="4889160" y="40086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8" name="CustomShape 22"/>
          <p:cNvSpPr/>
          <p:nvPr/>
        </p:nvSpPr>
        <p:spPr>
          <a:xfrm>
            <a:off x="5638680" y="400860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9" name="CustomShape 23"/>
          <p:cNvSpPr/>
          <p:nvPr/>
        </p:nvSpPr>
        <p:spPr>
          <a:xfrm>
            <a:off x="6413040" y="400860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0" name="CustomShape 24"/>
          <p:cNvSpPr/>
          <p:nvPr/>
        </p:nvSpPr>
        <p:spPr>
          <a:xfrm>
            <a:off x="275940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1" name="CustomShape 25"/>
          <p:cNvSpPr/>
          <p:nvPr/>
        </p:nvSpPr>
        <p:spPr>
          <a:xfrm>
            <a:off x="352152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2" name="CustomShape 26"/>
          <p:cNvSpPr/>
          <p:nvPr/>
        </p:nvSpPr>
        <p:spPr>
          <a:xfrm>
            <a:off x="428220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3" name="CustomShape 27"/>
          <p:cNvSpPr/>
          <p:nvPr/>
        </p:nvSpPr>
        <p:spPr>
          <a:xfrm>
            <a:off x="504432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4" name="CustomShape 28"/>
          <p:cNvSpPr/>
          <p:nvPr/>
        </p:nvSpPr>
        <p:spPr>
          <a:xfrm>
            <a:off x="582264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5" name="CustomShape 29"/>
          <p:cNvSpPr/>
          <p:nvPr/>
        </p:nvSpPr>
        <p:spPr>
          <a:xfrm>
            <a:off x="658440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6" name="CustomShape 30"/>
          <p:cNvSpPr/>
          <p:nvPr/>
        </p:nvSpPr>
        <p:spPr>
          <a:xfrm>
            <a:off x="4893120" y="330660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7" name="CustomShape 31"/>
          <p:cNvSpPr/>
          <p:nvPr/>
        </p:nvSpPr>
        <p:spPr>
          <a:xfrm>
            <a:off x="4158720" y="330768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8" name="CustomShape 32"/>
          <p:cNvSpPr/>
          <p:nvPr/>
        </p:nvSpPr>
        <p:spPr>
          <a:xfrm>
            <a:off x="2590920" y="54262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9" name="CustomShape 33"/>
          <p:cNvSpPr/>
          <p:nvPr/>
        </p:nvSpPr>
        <p:spPr>
          <a:xfrm>
            <a:off x="3352680" y="54262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0" name="CustomShape 34"/>
          <p:cNvSpPr/>
          <p:nvPr/>
        </p:nvSpPr>
        <p:spPr>
          <a:xfrm>
            <a:off x="4127040" y="54262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1" name="CustomShape 35"/>
          <p:cNvSpPr/>
          <p:nvPr/>
        </p:nvSpPr>
        <p:spPr>
          <a:xfrm>
            <a:off x="4889160" y="54262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2" name="CustomShape 36"/>
          <p:cNvSpPr/>
          <p:nvPr/>
        </p:nvSpPr>
        <p:spPr>
          <a:xfrm>
            <a:off x="5638680" y="54262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3" name="CustomShape 37"/>
          <p:cNvSpPr/>
          <p:nvPr/>
        </p:nvSpPr>
        <p:spPr>
          <a:xfrm>
            <a:off x="6413040" y="54262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4" name="CustomShape 38"/>
          <p:cNvSpPr/>
          <p:nvPr/>
        </p:nvSpPr>
        <p:spPr>
          <a:xfrm>
            <a:off x="275940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5" name="CustomShape 39"/>
          <p:cNvSpPr/>
          <p:nvPr/>
        </p:nvSpPr>
        <p:spPr>
          <a:xfrm>
            <a:off x="352152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6" name="CustomShape 40"/>
          <p:cNvSpPr/>
          <p:nvPr/>
        </p:nvSpPr>
        <p:spPr>
          <a:xfrm>
            <a:off x="428220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7" name="CustomShape 41"/>
          <p:cNvSpPr/>
          <p:nvPr/>
        </p:nvSpPr>
        <p:spPr>
          <a:xfrm>
            <a:off x="504432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8" name="CustomShape 42"/>
          <p:cNvSpPr/>
          <p:nvPr/>
        </p:nvSpPr>
        <p:spPr>
          <a:xfrm>
            <a:off x="582264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9" name="CustomShape 43"/>
          <p:cNvSpPr/>
          <p:nvPr/>
        </p:nvSpPr>
        <p:spPr>
          <a:xfrm>
            <a:off x="658440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0" name="CustomShape 44"/>
          <p:cNvSpPr/>
          <p:nvPr/>
        </p:nvSpPr>
        <p:spPr>
          <a:xfrm>
            <a:off x="4969440" y="472428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1" name="CustomShape 45"/>
          <p:cNvSpPr/>
          <p:nvPr/>
        </p:nvSpPr>
        <p:spPr>
          <a:xfrm>
            <a:off x="4158720" y="472572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2" name="CustomShape 46"/>
          <p:cNvSpPr/>
          <p:nvPr/>
        </p:nvSpPr>
        <p:spPr>
          <a:xfrm>
            <a:off x="4566960" y="4725720"/>
            <a:ext cx="47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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KỸ THUẬT ÁP DỤNG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4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khác sắp xếp đệ quy (ý tưởng)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BE22C821-32C2-4EDF-B47F-2A32CF94D8D3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46" name="CustomShape 4"/>
          <p:cNvSpPr/>
          <p:nvPr/>
        </p:nvSpPr>
        <p:spPr>
          <a:xfrm>
            <a:off x="68040" y="26668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7" name="CustomShape 5"/>
          <p:cNvSpPr/>
          <p:nvPr/>
        </p:nvSpPr>
        <p:spPr>
          <a:xfrm>
            <a:off x="830160" y="26668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8" name="CustomShape 6"/>
          <p:cNvSpPr/>
          <p:nvPr/>
        </p:nvSpPr>
        <p:spPr>
          <a:xfrm>
            <a:off x="1604160" y="26668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9" name="CustomShape 7"/>
          <p:cNvSpPr/>
          <p:nvPr/>
        </p:nvSpPr>
        <p:spPr>
          <a:xfrm>
            <a:off x="2366280" y="26668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0" name="CustomShape 8"/>
          <p:cNvSpPr/>
          <p:nvPr/>
        </p:nvSpPr>
        <p:spPr>
          <a:xfrm>
            <a:off x="3116160" y="26668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1" name="CustomShape 9"/>
          <p:cNvSpPr/>
          <p:nvPr/>
        </p:nvSpPr>
        <p:spPr>
          <a:xfrm>
            <a:off x="3890160" y="26668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2" name="CustomShape 10"/>
          <p:cNvSpPr/>
          <p:nvPr/>
        </p:nvSpPr>
        <p:spPr>
          <a:xfrm>
            <a:off x="23688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3" name="CustomShape 11"/>
          <p:cNvSpPr/>
          <p:nvPr/>
        </p:nvSpPr>
        <p:spPr>
          <a:xfrm>
            <a:off x="99864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4" name="CustomShape 12"/>
          <p:cNvSpPr/>
          <p:nvPr/>
        </p:nvSpPr>
        <p:spPr>
          <a:xfrm>
            <a:off x="175932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5" name="CustomShape 13"/>
          <p:cNvSpPr/>
          <p:nvPr/>
        </p:nvSpPr>
        <p:spPr>
          <a:xfrm>
            <a:off x="252144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6" name="CustomShape 14"/>
          <p:cNvSpPr/>
          <p:nvPr/>
        </p:nvSpPr>
        <p:spPr>
          <a:xfrm>
            <a:off x="329976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7" name="CustomShape 15"/>
          <p:cNvSpPr/>
          <p:nvPr/>
        </p:nvSpPr>
        <p:spPr>
          <a:xfrm>
            <a:off x="406188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8" name="CustomShape 16"/>
          <p:cNvSpPr/>
          <p:nvPr/>
        </p:nvSpPr>
        <p:spPr>
          <a:xfrm>
            <a:off x="3156840" y="196488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9" name="CustomShape 17"/>
          <p:cNvSpPr/>
          <p:nvPr/>
        </p:nvSpPr>
        <p:spPr>
          <a:xfrm>
            <a:off x="75240" y="196632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0" name="CustomShape 18"/>
          <p:cNvSpPr/>
          <p:nvPr/>
        </p:nvSpPr>
        <p:spPr>
          <a:xfrm>
            <a:off x="62640" y="40086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1" name="CustomShape 19"/>
          <p:cNvSpPr/>
          <p:nvPr/>
        </p:nvSpPr>
        <p:spPr>
          <a:xfrm>
            <a:off x="824400" y="40086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2" name="CustomShape 20"/>
          <p:cNvSpPr/>
          <p:nvPr/>
        </p:nvSpPr>
        <p:spPr>
          <a:xfrm>
            <a:off x="1598760" y="40086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3" name="CustomShape 21"/>
          <p:cNvSpPr/>
          <p:nvPr/>
        </p:nvSpPr>
        <p:spPr>
          <a:xfrm>
            <a:off x="2360520" y="40086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4" name="CustomShape 22"/>
          <p:cNvSpPr/>
          <p:nvPr/>
        </p:nvSpPr>
        <p:spPr>
          <a:xfrm>
            <a:off x="3110400" y="40086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5" name="CustomShape 23"/>
          <p:cNvSpPr/>
          <p:nvPr/>
        </p:nvSpPr>
        <p:spPr>
          <a:xfrm>
            <a:off x="3884760" y="40086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6" name="CustomShape 24"/>
          <p:cNvSpPr/>
          <p:nvPr/>
        </p:nvSpPr>
        <p:spPr>
          <a:xfrm>
            <a:off x="23112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7" name="CustomShape 25"/>
          <p:cNvSpPr/>
          <p:nvPr/>
        </p:nvSpPr>
        <p:spPr>
          <a:xfrm>
            <a:off x="99324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8" name="CustomShape 26"/>
          <p:cNvSpPr/>
          <p:nvPr/>
        </p:nvSpPr>
        <p:spPr>
          <a:xfrm>
            <a:off x="175392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9" name="CustomShape 27"/>
          <p:cNvSpPr/>
          <p:nvPr/>
        </p:nvSpPr>
        <p:spPr>
          <a:xfrm>
            <a:off x="251604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0" name="CustomShape 28"/>
          <p:cNvSpPr/>
          <p:nvPr/>
        </p:nvSpPr>
        <p:spPr>
          <a:xfrm>
            <a:off x="329400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1" name="CustomShape 29"/>
          <p:cNvSpPr/>
          <p:nvPr/>
        </p:nvSpPr>
        <p:spPr>
          <a:xfrm>
            <a:off x="405612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2" name="CustomShape 30"/>
          <p:cNvSpPr/>
          <p:nvPr/>
        </p:nvSpPr>
        <p:spPr>
          <a:xfrm>
            <a:off x="3188160" y="330660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3" name="CustomShape 31"/>
          <p:cNvSpPr/>
          <p:nvPr/>
        </p:nvSpPr>
        <p:spPr>
          <a:xfrm>
            <a:off x="106560" y="330768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4" name="CustomShape 32"/>
          <p:cNvSpPr/>
          <p:nvPr/>
        </p:nvSpPr>
        <p:spPr>
          <a:xfrm>
            <a:off x="62640" y="54262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5" name="CustomShape 33"/>
          <p:cNvSpPr/>
          <p:nvPr/>
        </p:nvSpPr>
        <p:spPr>
          <a:xfrm>
            <a:off x="824400" y="54262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6" name="CustomShape 34"/>
          <p:cNvSpPr/>
          <p:nvPr/>
        </p:nvSpPr>
        <p:spPr>
          <a:xfrm>
            <a:off x="1598760" y="54262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7" name="CustomShape 35"/>
          <p:cNvSpPr/>
          <p:nvPr/>
        </p:nvSpPr>
        <p:spPr>
          <a:xfrm>
            <a:off x="2360520" y="54262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8" name="CustomShape 36"/>
          <p:cNvSpPr/>
          <p:nvPr/>
        </p:nvSpPr>
        <p:spPr>
          <a:xfrm>
            <a:off x="3110400" y="54262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9" name="CustomShape 37"/>
          <p:cNvSpPr/>
          <p:nvPr/>
        </p:nvSpPr>
        <p:spPr>
          <a:xfrm>
            <a:off x="3884760" y="54262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0" name="CustomShape 38"/>
          <p:cNvSpPr/>
          <p:nvPr/>
        </p:nvSpPr>
        <p:spPr>
          <a:xfrm>
            <a:off x="23112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1" name="CustomShape 39"/>
          <p:cNvSpPr/>
          <p:nvPr/>
        </p:nvSpPr>
        <p:spPr>
          <a:xfrm>
            <a:off x="99324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2" name="CustomShape 40"/>
          <p:cNvSpPr/>
          <p:nvPr/>
        </p:nvSpPr>
        <p:spPr>
          <a:xfrm>
            <a:off x="175392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3" name="CustomShape 41"/>
          <p:cNvSpPr/>
          <p:nvPr/>
        </p:nvSpPr>
        <p:spPr>
          <a:xfrm>
            <a:off x="251604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4" name="CustomShape 42"/>
          <p:cNvSpPr/>
          <p:nvPr/>
        </p:nvSpPr>
        <p:spPr>
          <a:xfrm>
            <a:off x="329400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5" name="CustomShape 43"/>
          <p:cNvSpPr/>
          <p:nvPr/>
        </p:nvSpPr>
        <p:spPr>
          <a:xfrm>
            <a:off x="405612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6" name="CustomShape 44"/>
          <p:cNvSpPr/>
          <p:nvPr/>
        </p:nvSpPr>
        <p:spPr>
          <a:xfrm>
            <a:off x="3188160" y="472428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7" name="CustomShape 45"/>
          <p:cNvSpPr/>
          <p:nvPr/>
        </p:nvSpPr>
        <p:spPr>
          <a:xfrm>
            <a:off x="80280" y="472572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8" name="CustomShape 46"/>
          <p:cNvSpPr/>
          <p:nvPr/>
        </p:nvSpPr>
        <p:spPr>
          <a:xfrm>
            <a:off x="4685040" y="26830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9" name="CustomShape 47"/>
          <p:cNvSpPr/>
          <p:nvPr/>
        </p:nvSpPr>
        <p:spPr>
          <a:xfrm>
            <a:off x="5447160" y="26830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0" name="CustomShape 48"/>
          <p:cNvSpPr/>
          <p:nvPr/>
        </p:nvSpPr>
        <p:spPr>
          <a:xfrm>
            <a:off x="6221160" y="26830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1" name="CustomShape 49"/>
          <p:cNvSpPr/>
          <p:nvPr/>
        </p:nvSpPr>
        <p:spPr>
          <a:xfrm>
            <a:off x="6983280" y="26830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2" name="CustomShape 50"/>
          <p:cNvSpPr/>
          <p:nvPr/>
        </p:nvSpPr>
        <p:spPr>
          <a:xfrm>
            <a:off x="7733160" y="26830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3" name="CustomShape 51"/>
          <p:cNvSpPr/>
          <p:nvPr/>
        </p:nvSpPr>
        <p:spPr>
          <a:xfrm>
            <a:off x="8507160" y="26830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4" name="CustomShape 52"/>
          <p:cNvSpPr/>
          <p:nvPr/>
        </p:nvSpPr>
        <p:spPr>
          <a:xfrm>
            <a:off x="4853520" y="2302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5" name="CustomShape 53"/>
          <p:cNvSpPr/>
          <p:nvPr/>
        </p:nvSpPr>
        <p:spPr>
          <a:xfrm>
            <a:off x="5615640" y="2302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6" name="CustomShape 54"/>
          <p:cNvSpPr/>
          <p:nvPr/>
        </p:nvSpPr>
        <p:spPr>
          <a:xfrm>
            <a:off x="6376320" y="2302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7" name="CustomShape 55"/>
          <p:cNvSpPr/>
          <p:nvPr/>
        </p:nvSpPr>
        <p:spPr>
          <a:xfrm>
            <a:off x="7138440" y="2302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8" name="CustomShape 56"/>
          <p:cNvSpPr/>
          <p:nvPr/>
        </p:nvSpPr>
        <p:spPr>
          <a:xfrm>
            <a:off x="7916760" y="2302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9" name="CustomShape 57"/>
          <p:cNvSpPr/>
          <p:nvPr/>
        </p:nvSpPr>
        <p:spPr>
          <a:xfrm>
            <a:off x="8678520" y="2302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0" name="CustomShape 58"/>
          <p:cNvSpPr/>
          <p:nvPr/>
        </p:nvSpPr>
        <p:spPr>
          <a:xfrm>
            <a:off x="5488920" y="198108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1" name="CustomShape 59"/>
          <p:cNvSpPr/>
          <p:nvPr/>
        </p:nvSpPr>
        <p:spPr>
          <a:xfrm>
            <a:off x="6998400" y="198252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2" name="CustomShape 60"/>
          <p:cNvSpPr/>
          <p:nvPr/>
        </p:nvSpPr>
        <p:spPr>
          <a:xfrm>
            <a:off x="4679280" y="402480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3" name="CustomShape 61"/>
          <p:cNvSpPr/>
          <p:nvPr/>
        </p:nvSpPr>
        <p:spPr>
          <a:xfrm>
            <a:off x="5441400" y="40248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4" name="CustomShape 62"/>
          <p:cNvSpPr/>
          <p:nvPr/>
        </p:nvSpPr>
        <p:spPr>
          <a:xfrm>
            <a:off x="6215760" y="40248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5" name="CustomShape 63"/>
          <p:cNvSpPr/>
          <p:nvPr/>
        </p:nvSpPr>
        <p:spPr>
          <a:xfrm>
            <a:off x="6977520" y="40248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6" name="CustomShape 64"/>
          <p:cNvSpPr/>
          <p:nvPr/>
        </p:nvSpPr>
        <p:spPr>
          <a:xfrm>
            <a:off x="7727400" y="40248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7" name="CustomShape 65"/>
          <p:cNvSpPr/>
          <p:nvPr/>
        </p:nvSpPr>
        <p:spPr>
          <a:xfrm>
            <a:off x="8501760" y="402480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8" name="CustomShape 66"/>
          <p:cNvSpPr/>
          <p:nvPr/>
        </p:nvSpPr>
        <p:spPr>
          <a:xfrm>
            <a:off x="4848120" y="3643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9" name="CustomShape 67"/>
          <p:cNvSpPr/>
          <p:nvPr/>
        </p:nvSpPr>
        <p:spPr>
          <a:xfrm>
            <a:off x="5610240" y="3643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0" name="CustomShape 68"/>
          <p:cNvSpPr/>
          <p:nvPr/>
        </p:nvSpPr>
        <p:spPr>
          <a:xfrm>
            <a:off x="6370920" y="3643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1" name="CustomShape 69"/>
          <p:cNvSpPr/>
          <p:nvPr/>
        </p:nvSpPr>
        <p:spPr>
          <a:xfrm>
            <a:off x="7132680" y="3643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2" name="CustomShape 70"/>
          <p:cNvSpPr/>
          <p:nvPr/>
        </p:nvSpPr>
        <p:spPr>
          <a:xfrm>
            <a:off x="7911000" y="3643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3" name="CustomShape 71"/>
          <p:cNvSpPr/>
          <p:nvPr/>
        </p:nvSpPr>
        <p:spPr>
          <a:xfrm>
            <a:off x="8673120" y="3643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4" name="CustomShape 72"/>
          <p:cNvSpPr/>
          <p:nvPr/>
        </p:nvSpPr>
        <p:spPr>
          <a:xfrm>
            <a:off x="5488920" y="332280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5" name="CustomShape 73"/>
          <p:cNvSpPr/>
          <p:nvPr/>
        </p:nvSpPr>
        <p:spPr>
          <a:xfrm>
            <a:off x="7013160" y="332424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6" name="CustomShape 74"/>
          <p:cNvSpPr/>
          <p:nvPr/>
        </p:nvSpPr>
        <p:spPr>
          <a:xfrm>
            <a:off x="4679280" y="544284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7" name="CustomShape 75"/>
          <p:cNvSpPr/>
          <p:nvPr/>
        </p:nvSpPr>
        <p:spPr>
          <a:xfrm>
            <a:off x="5441400" y="544284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8" name="CustomShape 76"/>
          <p:cNvSpPr/>
          <p:nvPr/>
        </p:nvSpPr>
        <p:spPr>
          <a:xfrm>
            <a:off x="6215760" y="544284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9" name="CustomShape 77"/>
          <p:cNvSpPr/>
          <p:nvPr/>
        </p:nvSpPr>
        <p:spPr>
          <a:xfrm>
            <a:off x="6977520" y="544284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0" name="CustomShape 78"/>
          <p:cNvSpPr/>
          <p:nvPr/>
        </p:nvSpPr>
        <p:spPr>
          <a:xfrm>
            <a:off x="7727400" y="544284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1" name="CustomShape 79"/>
          <p:cNvSpPr/>
          <p:nvPr/>
        </p:nvSpPr>
        <p:spPr>
          <a:xfrm>
            <a:off x="8501760" y="544284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2" name="CustomShape 80"/>
          <p:cNvSpPr/>
          <p:nvPr/>
        </p:nvSpPr>
        <p:spPr>
          <a:xfrm>
            <a:off x="4848120" y="5061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3" name="CustomShape 81"/>
          <p:cNvSpPr/>
          <p:nvPr/>
        </p:nvSpPr>
        <p:spPr>
          <a:xfrm>
            <a:off x="5610240" y="5061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4" name="CustomShape 82"/>
          <p:cNvSpPr/>
          <p:nvPr/>
        </p:nvSpPr>
        <p:spPr>
          <a:xfrm>
            <a:off x="6370920" y="5061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5" name="CustomShape 83"/>
          <p:cNvSpPr/>
          <p:nvPr/>
        </p:nvSpPr>
        <p:spPr>
          <a:xfrm>
            <a:off x="7132680" y="5061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6" name="CustomShape 84"/>
          <p:cNvSpPr/>
          <p:nvPr/>
        </p:nvSpPr>
        <p:spPr>
          <a:xfrm>
            <a:off x="7911000" y="5061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7" name="CustomShape 85"/>
          <p:cNvSpPr/>
          <p:nvPr/>
        </p:nvSpPr>
        <p:spPr>
          <a:xfrm>
            <a:off x="8673120" y="5061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8" name="CustomShape 86"/>
          <p:cNvSpPr/>
          <p:nvPr/>
        </p:nvSpPr>
        <p:spPr>
          <a:xfrm>
            <a:off x="5473800" y="474048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9" name="CustomShape 87"/>
          <p:cNvSpPr/>
          <p:nvPr/>
        </p:nvSpPr>
        <p:spPr>
          <a:xfrm>
            <a:off x="6979320" y="474192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0" name="Line 88"/>
          <p:cNvSpPr/>
          <p:nvPr/>
        </p:nvSpPr>
        <p:spPr>
          <a:xfrm>
            <a:off x="4586760" y="1981080"/>
            <a:ext cx="0" cy="4648320"/>
          </a:xfrm>
          <a:prstGeom prst="line">
            <a:avLst/>
          </a:prstGeom>
          <a:ln w="2556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1" name="CustomShape 89"/>
          <p:cNvSpPr/>
          <p:nvPr/>
        </p:nvSpPr>
        <p:spPr>
          <a:xfrm>
            <a:off x="2819520" y="4705920"/>
            <a:ext cx="469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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2" name="CustomShape 90"/>
          <p:cNvSpPr/>
          <p:nvPr/>
        </p:nvSpPr>
        <p:spPr>
          <a:xfrm>
            <a:off x="2458800" y="4709520"/>
            <a:ext cx="469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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3" name="CustomShape 91"/>
          <p:cNvSpPr/>
          <p:nvPr/>
        </p:nvSpPr>
        <p:spPr>
          <a:xfrm>
            <a:off x="2098080" y="4705920"/>
            <a:ext cx="469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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4" name="CustomShape 92"/>
          <p:cNvSpPr/>
          <p:nvPr/>
        </p:nvSpPr>
        <p:spPr>
          <a:xfrm>
            <a:off x="1737720" y="4709520"/>
            <a:ext cx="469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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5" name="CustomShape 93"/>
          <p:cNvSpPr/>
          <p:nvPr/>
        </p:nvSpPr>
        <p:spPr>
          <a:xfrm>
            <a:off x="1377000" y="4709520"/>
            <a:ext cx="469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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6" name="CustomShape 94"/>
          <p:cNvSpPr/>
          <p:nvPr/>
        </p:nvSpPr>
        <p:spPr>
          <a:xfrm>
            <a:off x="1016280" y="4709520"/>
            <a:ext cx="469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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7" name="CustomShape 95"/>
          <p:cNvSpPr/>
          <p:nvPr/>
        </p:nvSpPr>
        <p:spPr>
          <a:xfrm>
            <a:off x="655920" y="4709520"/>
            <a:ext cx="469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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KỸ THUẬT ÁP DỤNG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9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hàm sắp xếp đệ quy (ý tưởng)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7708A7C0-4128-4394-AA86-8A4071D63E9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41" name="CustomShape 4"/>
          <p:cNvSpPr/>
          <p:nvPr/>
        </p:nvSpPr>
        <p:spPr>
          <a:xfrm>
            <a:off x="2596320" y="26668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2" name="CustomShape 5"/>
          <p:cNvSpPr/>
          <p:nvPr/>
        </p:nvSpPr>
        <p:spPr>
          <a:xfrm>
            <a:off x="3358440" y="26668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3" name="CustomShape 6"/>
          <p:cNvSpPr/>
          <p:nvPr/>
        </p:nvSpPr>
        <p:spPr>
          <a:xfrm>
            <a:off x="4132440" y="26668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4" name="CustomShape 7"/>
          <p:cNvSpPr/>
          <p:nvPr/>
        </p:nvSpPr>
        <p:spPr>
          <a:xfrm>
            <a:off x="4894560" y="26668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5" name="CustomShape 8"/>
          <p:cNvSpPr/>
          <p:nvPr/>
        </p:nvSpPr>
        <p:spPr>
          <a:xfrm>
            <a:off x="5644440" y="26668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6" name="CustomShape 9"/>
          <p:cNvSpPr/>
          <p:nvPr/>
        </p:nvSpPr>
        <p:spPr>
          <a:xfrm>
            <a:off x="6418440" y="26668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7" name="CustomShape 10"/>
          <p:cNvSpPr/>
          <p:nvPr/>
        </p:nvSpPr>
        <p:spPr>
          <a:xfrm>
            <a:off x="276516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8" name="CustomShape 11"/>
          <p:cNvSpPr/>
          <p:nvPr/>
        </p:nvSpPr>
        <p:spPr>
          <a:xfrm>
            <a:off x="352692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9" name="CustomShape 12"/>
          <p:cNvSpPr/>
          <p:nvPr/>
        </p:nvSpPr>
        <p:spPr>
          <a:xfrm>
            <a:off x="428796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0" name="CustomShape 13"/>
          <p:cNvSpPr/>
          <p:nvPr/>
        </p:nvSpPr>
        <p:spPr>
          <a:xfrm>
            <a:off x="504972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1" name="CustomShape 14"/>
          <p:cNvSpPr/>
          <p:nvPr/>
        </p:nvSpPr>
        <p:spPr>
          <a:xfrm>
            <a:off x="582804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2" name="CustomShape 15"/>
          <p:cNvSpPr/>
          <p:nvPr/>
        </p:nvSpPr>
        <p:spPr>
          <a:xfrm>
            <a:off x="659016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3" name="CustomShape 16"/>
          <p:cNvSpPr/>
          <p:nvPr/>
        </p:nvSpPr>
        <p:spPr>
          <a:xfrm>
            <a:off x="4959000" y="196488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4" name="CustomShape 17"/>
          <p:cNvSpPr/>
          <p:nvPr/>
        </p:nvSpPr>
        <p:spPr>
          <a:xfrm>
            <a:off x="4158720" y="196632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5" name="CustomShape 18"/>
          <p:cNvSpPr/>
          <p:nvPr/>
        </p:nvSpPr>
        <p:spPr>
          <a:xfrm>
            <a:off x="2590920" y="400860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6" name="CustomShape 19"/>
          <p:cNvSpPr/>
          <p:nvPr/>
        </p:nvSpPr>
        <p:spPr>
          <a:xfrm>
            <a:off x="3352680" y="400860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7" name="CustomShape 20"/>
          <p:cNvSpPr/>
          <p:nvPr/>
        </p:nvSpPr>
        <p:spPr>
          <a:xfrm>
            <a:off x="4127040" y="40086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8" name="CustomShape 21"/>
          <p:cNvSpPr/>
          <p:nvPr/>
        </p:nvSpPr>
        <p:spPr>
          <a:xfrm>
            <a:off x="4889160" y="400860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9" name="CustomShape 22"/>
          <p:cNvSpPr/>
          <p:nvPr/>
        </p:nvSpPr>
        <p:spPr>
          <a:xfrm>
            <a:off x="5638680" y="400860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0" name="CustomShape 23"/>
          <p:cNvSpPr/>
          <p:nvPr/>
        </p:nvSpPr>
        <p:spPr>
          <a:xfrm>
            <a:off x="6413040" y="400860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1" name="CustomShape 24"/>
          <p:cNvSpPr/>
          <p:nvPr/>
        </p:nvSpPr>
        <p:spPr>
          <a:xfrm>
            <a:off x="275940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2" name="CustomShape 25"/>
          <p:cNvSpPr/>
          <p:nvPr/>
        </p:nvSpPr>
        <p:spPr>
          <a:xfrm>
            <a:off x="352152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3" name="CustomShape 26"/>
          <p:cNvSpPr/>
          <p:nvPr/>
        </p:nvSpPr>
        <p:spPr>
          <a:xfrm>
            <a:off x="428220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4" name="CustomShape 27"/>
          <p:cNvSpPr/>
          <p:nvPr/>
        </p:nvSpPr>
        <p:spPr>
          <a:xfrm>
            <a:off x="504432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5" name="CustomShape 28"/>
          <p:cNvSpPr/>
          <p:nvPr/>
        </p:nvSpPr>
        <p:spPr>
          <a:xfrm>
            <a:off x="582264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6" name="CustomShape 29"/>
          <p:cNvSpPr/>
          <p:nvPr/>
        </p:nvSpPr>
        <p:spPr>
          <a:xfrm>
            <a:off x="6584400" y="3627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7" name="CustomShape 30"/>
          <p:cNvSpPr/>
          <p:nvPr/>
        </p:nvSpPr>
        <p:spPr>
          <a:xfrm>
            <a:off x="4893120" y="330660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8" name="CustomShape 31"/>
          <p:cNvSpPr/>
          <p:nvPr/>
        </p:nvSpPr>
        <p:spPr>
          <a:xfrm>
            <a:off x="4158720" y="330768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9" name="CustomShape 32"/>
          <p:cNvSpPr/>
          <p:nvPr/>
        </p:nvSpPr>
        <p:spPr>
          <a:xfrm>
            <a:off x="2590920" y="54262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0" name="CustomShape 33"/>
          <p:cNvSpPr/>
          <p:nvPr/>
        </p:nvSpPr>
        <p:spPr>
          <a:xfrm>
            <a:off x="3352680" y="54262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1" name="CustomShape 34"/>
          <p:cNvSpPr/>
          <p:nvPr/>
        </p:nvSpPr>
        <p:spPr>
          <a:xfrm>
            <a:off x="4127040" y="54262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-3.6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2" name="CustomShape 35"/>
          <p:cNvSpPr/>
          <p:nvPr/>
        </p:nvSpPr>
        <p:spPr>
          <a:xfrm>
            <a:off x="4889160" y="5426280"/>
            <a:ext cx="621360" cy="609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2.3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3" name="CustomShape 36"/>
          <p:cNvSpPr/>
          <p:nvPr/>
        </p:nvSpPr>
        <p:spPr>
          <a:xfrm>
            <a:off x="5638680" y="54262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4" name="CustomShape 37"/>
          <p:cNvSpPr/>
          <p:nvPr/>
        </p:nvSpPr>
        <p:spPr>
          <a:xfrm>
            <a:off x="6413040" y="5426280"/>
            <a:ext cx="621360" cy="609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12.7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5" name="CustomShape 38"/>
          <p:cNvSpPr/>
          <p:nvPr/>
        </p:nvSpPr>
        <p:spPr>
          <a:xfrm>
            <a:off x="275940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6" name="CustomShape 39"/>
          <p:cNvSpPr/>
          <p:nvPr/>
        </p:nvSpPr>
        <p:spPr>
          <a:xfrm>
            <a:off x="352152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7" name="CustomShape 40"/>
          <p:cNvSpPr/>
          <p:nvPr/>
        </p:nvSpPr>
        <p:spPr>
          <a:xfrm>
            <a:off x="428220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8" name="CustomShape 41"/>
          <p:cNvSpPr/>
          <p:nvPr/>
        </p:nvSpPr>
        <p:spPr>
          <a:xfrm>
            <a:off x="504432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9" name="CustomShape 42"/>
          <p:cNvSpPr/>
          <p:nvPr/>
        </p:nvSpPr>
        <p:spPr>
          <a:xfrm>
            <a:off x="582264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0" name="CustomShape 43"/>
          <p:cNvSpPr/>
          <p:nvPr/>
        </p:nvSpPr>
        <p:spPr>
          <a:xfrm>
            <a:off x="6584400" y="504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1" name="CustomShape 44"/>
          <p:cNvSpPr/>
          <p:nvPr/>
        </p:nvSpPr>
        <p:spPr>
          <a:xfrm>
            <a:off x="4969440" y="472428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2" name="CustomShape 45"/>
          <p:cNvSpPr/>
          <p:nvPr/>
        </p:nvSpPr>
        <p:spPr>
          <a:xfrm>
            <a:off x="4158720" y="4725720"/>
            <a:ext cx="5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3" name="CustomShape 46"/>
          <p:cNvSpPr/>
          <p:nvPr/>
        </p:nvSpPr>
        <p:spPr>
          <a:xfrm>
            <a:off x="4566960" y="4725720"/>
            <a:ext cx="47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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KỸ THUẬT ÁP DỤNG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5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Lấy trực tiếp mảng con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4E7BADA-C659-400D-8901-29B05CFE7F74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487" name="Table 4"/>
          <p:cNvGraphicFramePr/>
          <p:nvPr/>
        </p:nvGraphicFramePr>
        <p:xfrm>
          <a:off x="213480" y="2012760"/>
          <a:ext cx="4997520" cy="3291480"/>
        </p:xfrm>
        <a:graphic>
          <a:graphicData uri="http://schemas.openxmlformats.org/drawingml/2006/table">
            <a:tbl>
              <a:tblPr/>
              <a:tblGrid>
                <a:gridCol w="806760"/>
                <a:gridCol w="4190760"/>
              </a:tblGrid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minMaxSort(</a:t>
                      </a: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a[], </a:t>
                      </a: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idmin = 0, idmax = 0;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1; i &lt; n; i++){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(a[idmin] &gt; a[i]) idmin = i;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(a[idmax] &lt; a[i]) idmax = i;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swap(&amp;a[0], &amp;a[idmin]); 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(idmax == 0) idmax = idmin;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swap(&amp;a[n - 1], &amp;a[idmax]);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(n &gt; 3) minMaxSort(&amp;a[1], n – 2);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88" name="CustomShape 5"/>
          <p:cNvSpPr/>
          <p:nvPr/>
        </p:nvSpPr>
        <p:spPr>
          <a:xfrm>
            <a:off x="6095880" y="2286000"/>
            <a:ext cx="380520" cy="3805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9" name="CustomShape 6"/>
          <p:cNvSpPr/>
          <p:nvPr/>
        </p:nvSpPr>
        <p:spPr>
          <a:xfrm>
            <a:off x="6553080" y="228600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0" name="CustomShape 7"/>
          <p:cNvSpPr/>
          <p:nvPr/>
        </p:nvSpPr>
        <p:spPr>
          <a:xfrm>
            <a:off x="7010280" y="228600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1" name="CustomShape 8"/>
          <p:cNvSpPr/>
          <p:nvPr/>
        </p:nvSpPr>
        <p:spPr>
          <a:xfrm>
            <a:off x="7467480" y="228600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CustomShape 9"/>
          <p:cNvSpPr/>
          <p:nvPr/>
        </p:nvSpPr>
        <p:spPr>
          <a:xfrm>
            <a:off x="7924680" y="228600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3" name="CustomShape 10"/>
          <p:cNvSpPr/>
          <p:nvPr/>
        </p:nvSpPr>
        <p:spPr>
          <a:xfrm>
            <a:off x="8381880" y="2286000"/>
            <a:ext cx="380520" cy="3805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4" name="CustomShape 11"/>
          <p:cNvSpPr/>
          <p:nvPr/>
        </p:nvSpPr>
        <p:spPr>
          <a:xfrm>
            <a:off x="5287680" y="1992960"/>
            <a:ext cx="65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 = 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5" name="CustomShape 12"/>
          <p:cNvSpPr/>
          <p:nvPr/>
        </p:nvSpPr>
        <p:spPr>
          <a:xfrm>
            <a:off x="5274720" y="234720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6" name="CustomShape 13"/>
          <p:cNvSpPr/>
          <p:nvPr/>
        </p:nvSpPr>
        <p:spPr>
          <a:xfrm>
            <a:off x="6038280" y="26935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7" name="CustomShape 14"/>
          <p:cNvSpPr/>
          <p:nvPr/>
        </p:nvSpPr>
        <p:spPr>
          <a:xfrm>
            <a:off x="6487200" y="26982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8" name="CustomShape 15"/>
          <p:cNvSpPr/>
          <p:nvPr/>
        </p:nvSpPr>
        <p:spPr>
          <a:xfrm>
            <a:off x="6967800" y="26982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9" name="CustomShape 16"/>
          <p:cNvSpPr/>
          <p:nvPr/>
        </p:nvSpPr>
        <p:spPr>
          <a:xfrm>
            <a:off x="7416720" y="27028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0" name="CustomShape 17"/>
          <p:cNvSpPr/>
          <p:nvPr/>
        </p:nvSpPr>
        <p:spPr>
          <a:xfrm>
            <a:off x="7883280" y="26982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1" name="CustomShape 18"/>
          <p:cNvSpPr/>
          <p:nvPr/>
        </p:nvSpPr>
        <p:spPr>
          <a:xfrm>
            <a:off x="8332200" y="27028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2" name="CustomShape 19"/>
          <p:cNvSpPr/>
          <p:nvPr/>
        </p:nvSpPr>
        <p:spPr>
          <a:xfrm>
            <a:off x="6095880" y="3722040"/>
            <a:ext cx="380520" cy="3805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3" name="CustomShape 20"/>
          <p:cNvSpPr/>
          <p:nvPr/>
        </p:nvSpPr>
        <p:spPr>
          <a:xfrm>
            <a:off x="6553080" y="3722040"/>
            <a:ext cx="380520" cy="3805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4" name="CustomShape 21"/>
          <p:cNvSpPr/>
          <p:nvPr/>
        </p:nvSpPr>
        <p:spPr>
          <a:xfrm>
            <a:off x="7010280" y="372204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5" name="CustomShape 22"/>
          <p:cNvSpPr/>
          <p:nvPr/>
        </p:nvSpPr>
        <p:spPr>
          <a:xfrm>
            <a:off x="7467480" y="3722040"/>
            <a:ext cx="380520" cy="38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6" name="CustomShape 23"/>
          <p:cNvSpPr/>
          <p:nvPr/>
        </p:nvSpPr>
        <p:spPr>
          <a:xfrm>
            <a:off x="7924680" y="3722040"/>
            <a:ext cx="380520" cy="3805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7" name="CustomShape 24"/>
          <p:cNvSpPr/>
          <p:nvPr/>
        </p:nvSpPr>
        <p:spPr>
          <a:xfrm>
            <a:off x="8381880" y="3722040"/>
            <a:ext cx="380520" cy="3805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8" name="CustomShape 25"/>
          <p:cNvSpPr/>
          <p:nvPr/>
        </p:nvSpPr>
        <p:spPr>
          <a:xfrm>
            <a:off x="5287680" y="3429000"/>
            <a:ext cx="65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 =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9" name="CustomShape 26"/>
          <p:cNvSpPr/>
          <p:nvPr/>
        </p:nvSpPr>
        <p:spPr>
          <a:xfrm>
            <a:off x="5274720" y="378324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0" name="CustomShape 27"/>
          <p:cNvSpPr/>
          <p:nvPr/>
        </p:nvSpPr>
        <p:spPr>
          <a:xfrm>
            <a:off x="6038280" y="41299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1" name="CustomShape 28"/>
          <p:cNvSpPr/>
          <p:nvPr/>
        </p:nvSpPr>
        <p:spPr>
          <a:xfrm>
            <a:off x="6487200" y="41342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2" name="CustomShape 29"/>
          <p:cNvSpPr/>
          <p:nvPr/>
        </p:nvSpPr>
        <p:spPr>
          <a:xfrm>
            <a:off x="6967800" y="41342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3" name="CustomShape 30"/>
          <p:cNvSpPr/>
          <p:nvPr/>
        </p:nvSpPr>
        <p:spPr>
          <a:xfrm>
            <a:off x="7416720" y="41389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4" name="CustomShape 31"/>
          <p:cNvSpPr/>
          <p:nvPr/>
        </p:nvSpPr>
        <p:spPr>
          <a:xfrm>
            <a:off x="7883280" y="41342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5" name="CustomShape 32"/>
          <p:cNvSpPr/>
          <p:nvPr/>
        </p:nvSpPr>
        <p:spPr>
          <a:xfrm>
            <a:off x="8332200" y="41389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6" name="CustomShape 33"/>
          <p:cNvSpPr/>
          <p:nvPr/>
        </p:nvSpPr>
        <p:spPr>
          <a:xfrm flipH="1" rot="16200000">
            <a:off x="5726160" y="2406600"/>
            <a:ext cx="253800" cy="873720"/>
          </a:xfrm>
          <a:prstGeom prst="curvedConnector3">
            <a:avLst>
              <a:gd name="adj1" fmla="val 189959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7" name="CustomShape 34"/>
          <p:cNvSpPr/>
          <p:nvPr/>
        </p:nvSpPr>
        <p:spPr>
          <a:xfrm flipH="1" rot="16200000">
            <a:off x="5949000" y="3620520"/>
            <a:ext cx="258480" cy="1322640"/>
          </a:xfrm>
          <a:prstGeom prst="curvedConnector3">
            <a:avLst>
              <a:gd name="adj1" fmla="val 188369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8" name="CustomShape 35"/>
          <p:cNvSpPr/>
          <p:nvPr/>
        </p:nvSpPr>
        <p:spPr>
          <a:xfrm>
            <a:off x="6095880" y="5325840"/>
            <a:ext cx="380520" cy="3805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9" name="CustomShape 36"/>
          <p:cNvSpPr/>
          <p:nvPr/>
        </p:nvSpPr>
        <p:spPr>
          <a:xfrm>
            <a:off x="6553080" y="5325840"/>
            <a:ext cx="380520" cy="3805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0" name="CustomShape 37"/>
          <p:cNvSpPr/>
          <p:nvPr/>
        </p:nvSpPr>
        <p:spPr>
          <a:xfrm>
            <a:off x="7010280" y="5325840"/>
            <a:ext cx="380520" cy="380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1" name="CustomShape 38"/>
          <p:cNvSpPr/>
          <p:nvPr/>
        </p:nvSpPr>
        <p:spPr>
          <a:xfrm>
            <a:off x="7467480" y="5325840"/>
            <a:ext cx="380520" cy="380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2" name="CustomShape 39"/>
          <p:cNvSpPr/>
          <p:nvPr/>
        </p:nvSpPr>
        <p:spPr>
          <a:xfrm>
            <a:off x="7924680" y="5325840"/>
            <a:ext cx="380520" cy="3805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3" name="CustomShape 40"/>
          <p:cNvSpPr/>
          <p:nvPr/>
        </p:nvSpPr>
        <p:spPr>
          <a:xfrm>
            <a:off x="8381880" y="5325840"/>
            <a:ext cx="380520" cy="3805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4" name="CustomShape 41"/>
          <p:cNvSpPr/>
          <p:nvPr/>
        </p:nvSpPr>
        <p:spPr>
          <a:xfrm>
            <a:off x="5287680" y="5032800"/>
            <a:ext cx="65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5" name="CustomShape 42"/>
          <p:cNvSpPr/>
          <p:nvPr/>
        </p:nvSpPr>
        <p:spPr>
          <a:xfrm>
            <a:off x="5274720" y="538704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6" name="CustomShape 43"/>
          <p:cNvSpPr/>
          <p:nvPr/>
        </p:nvSpPr>
        <p:spPr>
          <a:xfrm>
            <a:off x="6038280" y="57337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7" name="CustomShape 44"/>
          <p:cNvSpPr/>
          <p:nvPr/>
        </p:nvSpPr>
        <p:spPr>
          <a:xfrm>
            <a:off x="6487200" y="57384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8" name="CustomShape 45"/>
          <p:cNvSpPr/>
          <p:nvPr/>
        </p:nvSpPr>
        <p:spPr>
          <a:xfrm>
            <a:off x="6967800" y="57384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9" name="CustomShape 46"/>
          <p:cNvSpPr/>
          <p:nvPr/>
        </p:nvSpPr>
        <p:spPr>
          <a:xfrm>
            <a:off x="7416720" y="57427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30" name="CustomShape 47"/>
          <p:cNvSpPr/>
          <p:nvPr/>
        </p:nvSpPr>
        <p:spPr>
          <a:xfrm>
            <a:off x="7883280" y="57384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31" name="CustomShape 48"/>
          <p:cNvSpPr/>
          <p:nvPr/>
        </p:nvSpPr>
        <p:spPr>
          <a:xfrm>
            <a:off x="8332200" y="57427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32" name="CustomShape 49"/>
          <p:cNvSpPr/>
          <p:nvPr/>
        </p:nvSpPr>
        <p:spPr>
          <a:xfrm flipH="1" rot="16200000">
            <a:off x="6188400" y="4983840"/>
            <a:ext cx="258480" cy="1803240"/>
          </a:xfrm>
          <a:prstGeom prst="curvedConnector3">
            <a:avLst>
              <a:gd name="adj1" fmla="val 188369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KỸ THUẬT ÁP DỤNG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34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Kỹ thuật khởi tạo dữ liệu với biến cấu trúc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3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EEF525A7-58AE-4E45-B1E6-AC19CA94DEFF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536" name="Table 4"/>
          <p:cNvGraphicFramePr/>
          <p:nvPr/>
        </p:nvGraphicFramePr>
        <p:xfrm>
          <a:off x="1143000" y="1981080"/>
          <a:ext cx="4800240" cy="4820400"/>
        </p:xfrm>
        <a:graphic>
          <a:graphicData uri="http://schemas.openxmlformats.org/drawingml/2006/table">
            <a:tbl>
              <a:tblPr/>
              <a:tblGrid>
                <a:gridCol w="777960"/>
                <a:gridCol w="40222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#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include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&lt;stdlib.h&gt;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typedef struct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Name, *FamilyName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long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id;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BirthDate[11];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AGP;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 StudentRec;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Init(StudentRec* st){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st-&gt;Name = st-&gt;FamilyName = NULL;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st-&gt;id = st-&gt;AGP = 0;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i &lt; </a:t>
                      </a:r>
                      <a:r>
                        <a:rPr b="0" lang="en-US" sz="16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(st-&gt;BirthDate); i++)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st-&gt;BirthDate[i] = 0;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37" name="CustomShape 5"/>
          <p:cNvSpPr/>
          <p:nvPr/>
        </p:nvSpPr>
        <p:spPr>
          <a:xfrm>
            <a:off x="6200640" y="5410080"/>
            <a:ext cx="29394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#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</a:rPr>
              <a:t>include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&lt;memory.h&gt;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memset(st, 0, 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(StudentRec))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38" name="CustomShape 6"/>
          <p:cNvSpPr/>
          <p:nvPr/>
        </p:nvSpPr>
        <p:spPr>
          <a:xfrm>
            <a:off x="6019920" y="4648320"/>
            <a:ext cx="151920" cy="20570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9" name="CustomShape 7"/>
          <p:cNvSpPr/>
          <p:nvPr/>
        </p:nvSpPr>
        <p:spPr>
          <a:xfrm>
            <a:off x="6070680" y="1992960"/>
            <a:ext cx="1665360" cy="17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Times New Roman"/>
              </a:rPr>
              <a:t>Chú ý hàm main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StudentRec st1;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Init(&amp;st1);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StudentRec* st2;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Init(st2);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KỸ THUẬT ÁP DỤNG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1" name="TextShape 2"/>
          <p:cNvSpPr txBox="1"/>
          <p:nvPr/>
        </p:nvSpPr>
        <p:spPr>
          <a:xfrm>
            <a:off x="1435680" y="1447920"/>
            <a:ext cx="7497720" cy="51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Kỹ thuật duyệt trên chuỗi ký tự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Kiểu dữ liệu con trỏ phải là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char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164882A1-C97B-487A-A096-C7F1C2BFFC2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543" name="Table 4"/>
          <p:cNvGraphicFramePr/>
          <p:nvPr/>
        </p:nvGraphicFramePr>
        <p:xfrm>
          <a:off x="108720" y="2971800"/>
          <a:ext cx="4539240" cy="2224800"/>
        </p:xfrm>
        <a:graphic>
          <a:graphicData uri="http://schemas.openxmlformats.org/drawingml/2006/table">
            <a:tbl>
              <a:tblPr/>
              <a:tblGrid>
                <a:gridCol w="864360"/>
                <a:gridCol w="3674880"/>
              </a:tblGrid>
              <a:tr h="428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strLen(</a:t>
                      </a:r>
                      <a:r>
                        <a:rPr b="0" lang="en-US" sz="2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*s){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2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len = 0;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2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while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(s[len] != </a:t>
                      </a:r>
                      <a:r>
                        <a:rPr b="0" lang="en-US" sz="24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‘\0’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 len++;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2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len;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4" name="CustomShape 5"/>
          <p:cNvSpPr/>
          <p:nvPr/>
        </p:nvSpPr>
        <p:spPr>
          <a:xfrm>
            <a:off x="480060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5" name="CustomShape 6"/>
          <p:cNvSpPr/>
          <p:nvPr/>
        </p:nvSpPr>
        <p:spPr>
          <a:xfrm>
            <a:off x="518148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6" name="CustomShape 7"/>
          <p:cNvSpPr/>
          <p:nvPr/>
        </p:nvSpPr>
        <p:spPr>
          <a:xfrm>
            <a:off x="556272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7" name="CustomShape 8"/>
          <p:cNvSpPr/>
          <p:nvPr/>
        </p:nvSpPr>
        <p:spPr>
          <a:xfrm>
            <a:off x="594360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8" name="CustomShape 9"/>
          <p:cNvSpPr/>
          <p:nvPr/>
        </p:nvSpPr>
        <p:spPr>
          <a:xfrm>
            <a:off x="632448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9" name="CustomShape 10"/>
          <p:cNvSpPr/>
          <p:nvPr/>
        </p:nvSpPr>
        <p:spPr>
          <a:xfrm>
            <a:off x="670572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0" name="CustomShape 11"/>
          <p:cNvSpPr/>
          <p:nvPr/>
        </p:nvSpPr>
        <p:spPr>
          <a:xfrm>
            <a:off x="708660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1" name="CustomShape 12"/>
          <p:cNvSpPr/>
          <p:nvPr/>
        </p:nvSpPr>
        <p:spPr>
          <a:xfrm>
            <a:off x="746748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2" name="CustomShape 13"/>
          <p:cNvSpPr/>
          <p:nvPr/>
        </p:nvSpPr>
        <p:spPr>
          <a:xfrm>
            <a:off x="784872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3" name="CustomShape 14"/>
          <p:cNvSpPr/>
          <p:nvPr/>
        </p:nvSpPr>
        <p:spPr>
          <a:xfrm>
            <a:off x="822960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4" name="CustomShape 15"/>
          <p:cNvSpPr/>
          <p:nvPr/>
        </p:nvSpPr>
        <p:spPr>
          <a:xfrm>
            <a:off x="861048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5" name="CustomShape 16"/>
          <p:cNvSpPr/>
          <p:nvPr/>
        </p:nvSpPr>
        <p:spPr>
          <a:xfrm>
            <a:off x="4757400" y="4190400"/>
            <a:ext cx="70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len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6" name="CustomShape 17"/>
          <p:cNvSpPr/>
          <p:nvPr/>
        </p:nvSpPr>
        <p:spPr>
          <a:xfrm>
            <a:off x="5446440" y="41997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7" name="CustomShape 18"/>
          <p:cNvSpPr/>
          <p:nvPr/>
        </p:nvSpPr>
        <p:spPr>
          <a:xfrm>
            <a:off x="5444280" y="41868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8" name="CustomShape 19"/>
          <p:cNvSpPr/>
          <p:nvPr/>
        </p:nvSpPr>
        <p:spPr>
          <a:xfrm>
            <a:off x="5449320" y="4192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9" name="CustomShape 20"/>
          <p:cNvSpPr/>
          <p:nvPr/>
        </p:nvSpPr>
        <p:spPr>
          <a:xfrm>
            <a:off x="5459400" y="42015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0" name="CustomShape 21"/>
          <p:cNvSpPr/>
          <p:nvPr/>
        </p:nvSpPr>
        <p:spPr>
          <a:xfrm>
            <a:off x="5449320" y="41932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1" name="CustomShape 22"/>
          <p:cNvSpPr/>
          <p:nvPr/>
        </p:nvSpPr>
        <p:spPr>
          <a:xfrm>
            <a:off x="5449320" y="41990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2" name="CustomShape 23"/>
          <p:cNvSpPr/>
          <p:nvPr/>
        </p:nvSpPr>
        <p:spPr>
          <a:xfrm>
            <a:off x="5449320" y="4200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3" name="CustomShape 24"/>
          <p:cNvSpPr/>
          <p:nvPr/>
        </p:nvSpPr>
        <p:spPr>
          <a:xfrm>
            <a:off x="5444280" y="4202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4" name="CustomShape 25"/>
          <p:cNvSpPr/>
          <p:nvPr/>
        </p:nvSpPr>
        <p:spPr>
          <a:xfrm>
            <a:off x="5444280" y="41907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5" name="CustomShape 26"/>
          <p:cNvSpPr/>
          <p:nvPr/>
        </p:nvSpPr>
        <p:spPr>
          <a:xfrm>
            <a:off x="5437440" y="4194000"/>
            <a:ext cx="25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6" name="CustomShape 27"/>
          <p:cNvSpPr/>
          <p:nvPr/>
        </p:nvSpPr>
        <p:spPr>
          <a:xfrm>
            <a:off x="5371200" y="4201920"/>
            <a:ext cx="419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06" dur="indefinite" restart="never" nodeType="tmRoot">
          <p:childTnLst>
            <p:seq>
              <p:cTn id="1207" dur="indefinite" nodeType="mainSeq">
                <p:childTnLst>
                  <p:par>
                    <p:cTn id="1208" fill="hold">
                      <p:stCondLst>
                        <p:cond delay="indefinite"/>
                      </p:stCondLst>
                      <p:childTnLst>
                        <p:par>
                          <p:cTn id="1209" fill="hold">
                            <p:stCondLst>
                              <p:cond delay="0"/>
                            </p:stCondLst>
                            <p:childTnLst>
                              <p:par>
                                <p:cTn id="12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2" dur="5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3" fill="hold">
                      <p:stCondLst>
                        <p:cond delay="indefinite"/>
                      </p:stCondLst>
                      <p:childTnLst>
                        <p:par>
                          <p:cTn id="1214" fill="hold">
                            <p:stCondLst>
                              <p:cond delay="0"/>
                            </p:stCondLst>
                            <p:childTnLst>
                              <p:par>
                                <p:cTn id="1215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16" dur="1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7" fill="hold">
                      <p:stCondLst>
                        <p:cond delay="indefinite"/>
                      </p:stCondLst>
                      <p:childTnLst>
                        <p:par>
                          <p:cTn id="1218" fill="hold">
                            <p:stCondLst>
                              <p:cond delay="0"/>
                            </p:stCondLst>
                            <p:childTnLst>
                              <p:par>
                                <p:cTn id="1219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220" dur="5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4" dur="5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5" fill="hold">
                      <p:stCondLst>
                        <p:cond delay="indefinite"/>
                      </p:stCondLst>
                      <p:childTnLst>
                        <p:par>
                          <p:cTn id="1226" fill="hold">
                            <p:stCondLst>
                              <p:cond delay="0"/>
                            </p:stCondLst>
                            <p:childTnLst>
                              <p:par>
                                <p:cTn id="1227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28" dur="1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9" fill="hold">
                      <p:stCondLst>
                        <p:cond delay="indefinite"/>
                      </p:stCondLst>
                      <p:childTnLst>
                        <p:par>
                          <p:cTn id="1230" fill="hold">
                            <p:stCondLst>
                              <p:cond delay="0"/>
                            </p:stCondLst>
                            <p:childTnLst>
                              <p:par>
                                <p:cTn id="123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2" dur="5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6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7" fill="hold">
                      <p:stCondLst>
                        <p:cond delay="indefinite"/>
                      </p:stCondLst>
                      <p:childTnLst>
                        <p:par>
                          <p:cTn id="1238" fill="hold">
                            <p:stCondLst>
                              <p:cond delay="0"/>
                            </p:stCondLst>
                            <p:childTnLst>
                              <p:par>
                                <p:cTn id="1239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40" dur="1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1" fill="hold">
                      <p:stCondLst>
                        <p:cond delay="indefinite"/>
                      </p:stCondLst>
                      <p:childTnLst>
                        <p:par>
                          <p:cTn id="1242" fill="hold">
                            <p:stCondLst>
                              <p:cond delay="0"/>
                            </p:stCondLst>
                            <p:childTnLst>
                              <p:par>
                                <p:cTn id="124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4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8" dur="5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9" fill="hold">
                      <p:stCondLst>
                        <p:cond delay="indefinite"/>
                      </p:stCondLst>
                      <p:childTnLst>
                        <p:par>
                          <p:cTn id="1250" fill="hold">
                            <p:stCondLst>
                              <p:cond delay="0"/>
                            </p:stCondLst>
                            <p:childTnLst>
                              <p:par>
                                <p:cTn id="1251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52" dur="1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3" fill="hold">
                      <p:stCondLst>
                        <p:cond delay="indefinite"/>
                      </p:stCondLst>
                      <p:childTnLst>
                        <p:par>
                          <p:cTn id="1254" fill="hold">
                            <p:stCondLst>
                              <p:cond delay="0"/>
                            </p:stCondLst>
                            <p:childTnLst>
                              <p:par>
                                <p:cTn id="125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6" dur="5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0"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1" fill="hold">
                      <p:stCondLst>
                        <p:cond delay="indefinite"/>
                      </p:stCondLst>
                      <p:childTnLst>
                        <p:par>
                          <p:cTn id="1262" fill="hold">
                            <p:stCondLst>
                              <p:cond delay="0"/>
                            </p:stCondLst>
                            <p:childTnLst>
                              <p:par>
                                <p:cTn id="1263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64" dur="1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5" fill="hold">
                      <p:stCondLst>
                        <p:cond delay="indefinite"/>
                      </p:stCondLst>
                      <p:childTnLst>
                        <p:par>
                          <p:cTn id="1266" fill="hold">
                            <p:stCondLst>
                              <p:cond delay="0"/>
                            </p:stCondLst>
                            <p:childTnLst>
                              <p:par>
                                <p:cTn id="126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8"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2"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3" fill="hold">
                      <p:stCondLst>
                        <p:cond delay="indefinite"/>
                      </p:stCondLst>
                      <p:childTnLst>
                        <p:par>
                          <p:cTn id="1274" fill="hold">
                            <p:stCondLst>
                              <p:cond delay="0"/>
                            </p:stCondLst>
                            <p:childTnLst>
                              <p:par>
                                <p:cTn id="1275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76" dur="1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7" fill="hold">
                      <p:stCondLst>
                        <p:cond delay="indefinite"/>
                      </p:stCondLst>
                      <p:childTnLst>
                        <p:par>
                          <p:cTn id="1278" fill="hold">
                            <p:stCondLst>
                              <p:cond delay="0"/>
                            </p:stCondLst>
                            <p:childTnLst>
                              <p:par>
                                <p:cTn id="127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0"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4"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5" fill="hold">
                      <p:stCondLst>
                        <p:cond delay="indefinite"/>
                      </p:stCondLst>
                      <p:childTnLst>
                        <p:par>
                          <p:cTn id="1286" fill="hold">
                            <p:stCondLst>
                              <p:cond delay="0"/>
                            </p:stCondLst>
                            <p:childTnLst>
                              <p:par>
                                <p:cTn id="1287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88" dur="10" fill="hold"/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9" fill="hold">
                      <p:stCondLst>
                        <p:cond delay="indefinite"/>
                      </p:stCondLst>
                      <p:childTnLst>
                        <p:par>
                          <p:cTn id="1290" fill="hold">
                            <p:stCondLst>
                              <p:cond delay="0"/>
                            </p:stCondLst>
                            <p:childTnLst>
                              <p:par>
                                <p:cTn id="129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92"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6"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7" fill="hold">
                      <p:stCondLst>
                        <p:cond delay="indefinite"/>
                      </p:stCondLst>
                      <p:childTnLst>
                        <p:par>
                          <p:cTn id="1298" fill="hold">
                            <p:stCondLst>
                              <p:cond delay="0"/>
                            </p:stCondLst>
                            <p:childTnLst>
                              <p:par>
                                <p:cTn id="1299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00" dur="10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1" fill="hold">
                      <p:stCondLst>
                        <p:cond delay="indefinite"/>
                      </p:stCondLst>
                      <p:childTnLst>
                        <p:par>
                          <p:cTn id="1302" fill="hold">
                            <p:stCondLst>
                              <p:cond delay="0"/>
                            </p:stCondLst>
                            <p:childTnLst>
                              <p:par>
                                <p:cTn id="130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04"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8" dur="5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9" fill="hold">
                      <p:stCondLst>
                        <p:cond delay="indefinite"/>
                      </p:stCondLst>
                      <p:childTnLst>
                        <p:par>
                          <p:cTn id="1310" fill="hold">
                            <p:stCondLst>
                              <p:cond delay="0"/>
                            </p:stCondLst>
                            <p:childTnLst>
                              <p:par>
                                <p:cTn id="1311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12" dur="1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3" fill="hold">
                      <p:stCondLst>
                        <p:cond delay="indefinite"/>
                      </p:stCondLst>
                      <p:childTnLst>
                        <p:par>
                          <p:cTn id="1314" fill="hold">
                            <p:stCondLst>
                              <p:cond delay="0"/>
                            </p:stCondLst>
                            <p:childTnLst>
                              <p:par>
                                <p:cTn id="131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16" dur="5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0" dur="5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1" fill="hold">
                      <p:stCondLst>
                        <p:cond delay="indefinite"/>
                      </p:stCondLst>
                      <p:childTnLst>
                        <p:par>
                          <p:cTn id="1322" fill="hold">
                            <p:stCondLst>
                              <p:cond delay="0"/>
                            </p:stCondLst>
                            <p:childTnLst>
                              <p:par>
                                <p:cTn id="1323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24" dur="1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5" fill="hold">
                      <p:stCondLst>
                        <p:cond delay="indefinite"/>
                      </p:stCondLst>
                      <p:childTnLst>
                        <p:par>
                          <p:cTn id="1326" fill="hold">
                            <p:stCondLst>
                              <p:cond delay="0"/>
                            </p:stCondLst>
                            <p:childTnLst>
                              <p:par>
                                <p:cTn id="132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28" dur="5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2" dur="500"/>
                                        <p:tgtEl>
                                          <p:spTgt spid="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KỸ THUẬT ÁP DỤNG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8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91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Kỹ thuật duyệt trên chuỗi ký tự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Thuật toán tăng biến ‘len’ trực tiếp trong toán tử ‘[]’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Lưu ý: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Dòng 3 lấy ra s[len], sau đó mới tăng biến len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Dòng 3 so sánh s[len] ?= ‘\0’ với “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len cũ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”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D3E62330-12A9-4588-8FD8-1C80108C7D92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570" name="Table 4"/>
          <p:cNvGraphicFramePr/>
          <p:nvPr/>
        </p:nvGraphicFramePr>
        <p:xfrm>
          <a:off x="108720" y="2904480"/>
          <a:ext cx="4539240" cy="2224800"/>
        </p:xfrm>
        <a:graphic>
          <a:graphicData uri="http://schemas.openxmlformats.org/drawingml/2006/table">
            <a:tbl>
              <a:tblPr/>
              <a:tblGrid>
                <a:gridCol w="864360"/>
                <a:gridCol w="3674880"/>
              </a:tblGrid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strLen(</a:t>
                      </a: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*s){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len = 0;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while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(s[len</a:t>
                      </a: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++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 != </a:t>
                      </a:r>
                      <a:r>
                        <a:rPr b="0" lang="en-US" sz="20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‘\0’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len – 1;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71" name="CustomShape 5"/>
          <p:cNvSpPr/>
          <p:nvPr/>
        </p:nvSpPr>
        <p:spPr>
          <a:xfrm>
            <a:off x="480060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2" name="CustomShape 6"/>
          <p:cNvSpPr/>
          <p:nvPr/>
        </p:nvSpPr>
        <p:spPr>
          <a:xfrm>
            <a:off x="518148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3" name="CustomShape 7"/>
          <p:cNvSpPr/>
          <p:nvPr/>
        </p:nvSpPr>
        <p:spPr>
          <a:xfrm>
            <a:off x="556272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4" name="CustomShape 8"/>
          <p:cNvSpPr/>
          <p:nvPr/>
        </p:nvSpPr>
        <p:spPr>
          <a:xfrm>
            <a:off x="594360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5" name="CustomShape 9"/>
          <p:cNvSpPr/>
          <p:nvPr/>
        </p:nvSpPr>
        <p:spPr>
          <a:xfrm>
            <a:off x="632448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6" name="CustomShape 10"/>
          <p:cNvSpPr/>
          <p:nvPr/>
        </p:nvSpPr>
        <p:spPr>
          <a:xfrm>
            <a:off x="670572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7" name="CustomShape 11"/>
          <p:cNvSpPr/>
          <p:nvPr/>
        </p:nvSpPr>
        <p:spPr>
          <a:xfrm>
            <a:off x="708660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8" name="CustomShape 12"/>
          <p:cNvSpPr/>
          <p:nvPr/>
        </p:nvSpPr>
        <p:spPr>
          <a:xfrm>
            <a:off x="746748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9" name="CustomShape 13"/>
          <p:cNvSpPr/>
          <p:nvPr/>
        </p:nvSpPr>
        <p:spPr>
          <a:xfrm>
            <a:off x="784872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0" name="CustomShape 14"/>
          <p:cNvSpPr/>
          <p:nvPr/>
        </p:nvSpPr>
        <p:spPr>
          <a:xfrm>
            <a:off x="822960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1" name="CustomShape 15"/>
          <p:cNvSpPr/>
          <p:nvPr/>
        </p:nvSpPr>
        <p:spPr>
          <a:xfrm>
            <a:off x="861048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2" name="CustomShape 16"/>
          <p:cNvSpPr/>
          <p:nvPr/>
        </p:nvSpPr>
        <p:spPr>
          <a:xfrm>
            <a:off x="4757400" y="4190400"/>
            <a:ext cx="70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len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3" name="CustomShape 17"/>
          <p:cNvSpPr/>
          <p:nvPr/>
        </p:nvSpPr>
        <p:spPr>
          <a:xfrm>
            <a:off x="5446440" y="41997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4" name="CustomShape 18"/>
          <p:cNvSpPr/>
          <p:nvPr/>
        </p:nvSpPr>
        <p:spPr>
          <a:xfrm>
            <a:off x="5444280" y="41868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5" name="CustomShape 19"/>
          <p:cNvSpPr/>
          <p:nvPr/>
        </p:nvSpPr>
        <p:spPr>
          <a:xfrm>
            <a:off x="5449320" y="4192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6" name="CustomShape 20"/>
          <p:cNvSpPr/>
          <p:nvPr/>
        </p:nvSpPr>
        <p:spPr>
          <a:xfrm>
            <a:off x="5459400" y="42015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7" name="CustomShape 21"/>
          <p:cNvSpPr/>
          <p:nvPr/>
        </p:nvSpPr>
        <p:spPr>
          <a:xfrm>
            <a:off x="5449320" y="41932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8" name="CustomShape 22"/>
          <p:cNvSpPr/>
          <p:nvPr/>
        </p:nvSpPr>
        <p:spPr>
          <a:xfrm>
            <a:off x="5449320" y="41990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9" name="CustomShape 23"/>
          <p:cNvSpPr/>
          <p:nvPr/>
        </p:nvSpPr>
        <p:spPr>
          <a:xfrm>
            <a:off x="5449320" y="4200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0" name="CustomShape 24"/>
          <p:cNvSpPr/>
          <p:nvPr/>
        </p:nvSpPr>
        <p:spPr>
          <a:xfrm>
            <a:off x="5444280" y="4202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1" name="CustomShape 25"/>
          <p:cNvSpPr/>
          <p:nvPr/>
        </p:nvSpPr>
        <p:spPr>
          <a:xfrm>
            <a:off x="5444280" y="41907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2" name="CustomShape 26"/>
          <p:cNvSpPr/>
          <p:nvPr/>
        </p:nvSpPr>
        <p:spPr>
          <a:xfrm>
            <a:off x="5437440" y="4194000"/>
            <a:ext cx="25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3" name="CustomShape 27"/>
          <p:cNvSpPr/>
          <p:nvPr/>
        </p:nvSpPr>
        <p:spPr>
          <a:xfrm>
            <a:off x="5360040" y="4201920"/>
            <a:ext cx="419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4" name="CustomShape 28"/>
          <p:cNvSpPr/>
          <p:nvPr/>
        </p:nvSpPr>
        <p:spPr>
          <a:xfrm>
            <a:off x="5392800" y="4204080"/>
            <a:ext cx="419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5" name="CustomShape 29"/>
          <p:cNvSpPr/>
          <p:nvPr/>
        </p:nvSpPr>
        <p:spPr>
          <a:xfrm rot="16200000">
            <a:off x="4640400" y="288684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6" name="CustomShape 30"/>
          <p:cNvSpPr/>
          <p:nvPr/>
        </p:nvSpPr>
        <p:spPr>
          <a:xfrm rot="16200000">
            <a:off x="5019840" y="288252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7" name="CustomShape 31"/>
          <p:cNvSpPr/>
          <p:nvPr/>
        </p:nvSpPr>
        <p:spPr>
          <a:xfrm rot="16200000">
            <a:off x="5387760" y="288036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8" name="CustomShape 32"/>
          <p:cNvSpPr/>
          <p:nvPr/>
        </p:nvSpPr>
        <p:spPr>
          <a:xfrm rot="16200000">
            <a:off x="5757120" y="287568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9" name="CustomShape 33"/>
          <p:cNvSpPr/>
          <p:nvPr/>
        </p:nvSpPr>
        <p:spPr>
          <a:xfrm rot="16200000">
            <a:off x="6138360" y="287568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0" name="CustomShape 34"/>
          <p:cNvSpPr/>
          <p:nvPr/>
        </p:nvSpPr>
        <p:spPr>
          <a:xfrm rot="16200000">
            <a:off x="6519240" y="287568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1" name="CustomShape 35"/>
          <p:cNvSpPr/>
          <p:nvPr/>
        </p:nvSpPr>
        <p:spPr>
          <a:xfrm rot="16200000">
            <a:off x="6924960" y="288252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2" name="CustomShape 36"/>
          <p:cNvSpPr/>
          <p:nvPr/>
        </p:nvSpPr>
        <p:spPr>
          <a:xfrm rot="16200000">
            <a:off x="7281360" y="288468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3" name="CustomShape 37"/>
          <p:cNvSpPr/>
          <p:nvPr/>
        </p:nvSpPr>
        <p:spPr>
          <a:xfrm rot="16200000">
            <a:off x="7673760" y="288036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4" name="CustomShape 38"/>
          <p:cNvSpPr/>
          <p:nvPr/>
        </p:nvSpPr>
        <p:spPr>
          <a:xfrm rot="16200000">
            <a:off x="8080920" y="288252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5" name="CustomShape 39"/>
          <p:cNvSpPr/>
          <p:nvPr/>
        </p:nvSpPr>
        <p:spPr>
          <a:xfrm rot="16200000">
            <a:off x="8448840" y="288252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3" dur="indefinite" restart="never" nodeType="tmRoot">
          <p:childTnLst>
            <p:seq>
              <p:cTn id="1334" dur="indefinite" nodeType="mainSeq">
                <p:childTnLst>
                  <p:par>
                    <p:cTn id="1335" fill="hold">
                      <p:stCondLst>
                        <p:cond delay="indefinite"/>
                      </p:stCondLst>
                      <p:childTnLst>
                        <p:par>
                          <p:cTn id="1336" fill="hold">
                            <p:stCondLst>
                              <p:cond delay="0"/>
                            </p:stCondLst>
                            <p:childTnLst>
                              <p:par>
                                <p:cTn id="13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9" dur="5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0" fill="hold">
                      <p:stCondLst>
                        <p:cond delay="indefinite"/>
                      </p:stCondLst>
                      <p:childTnLst>
                        <p:par>
                          <p:cTn id="1341" fill="hold">
                            <p:stCondLst>
                              <p:cond delay="0"/>
                            </p:stCondLst>
                            <p:childTnLst>
                              <p:par>
                                <p:cTn id="1342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43" dur="1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4" fill="hold">
                      <p:stCondLst>
                        <p:cond delay="indefinite"/>
                      </p:stCondLst>
                      <p:childTnLst>
                        <p:par>
                          <p:cTn id="1345" fill="hold">
                            <p:stCondLst>
                              <p:cond delay="0"/>
                            </p:stCondLst>
                            <p:childTnLst>
                              <p:par>
                                <p:cTn id="1346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347" dur="5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1" dur="5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2" fill="hold">
                      <p:stCondLst>
                        <p:cond delay="indefinite"/>
                      </p:stCondLst>
                      <p:childTnLst>
                        <p:par>
                          <p:cTn id="1353" fill="hold">
                            <p:stCondLst>
                              <p:cond delay="0"/>
                            </p:stCondLst>
                            <p:childTnLst>
                              <p:par>
                                <p:cTn id="13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6" dur="5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7" fill="hold">
                      <p:stCondLst>
                        <p:cond delay="indefinite"/>
                      </p:stCondLst>
                      <p:childTnLst>
                        <p:par>
                          <p:cTn id="1358" fill="hold">
                            <p:stCondLst>
                              <p:cond delay="0"/>
                            </p:stCondLst>
                            <p:childTnLst>
                              <p:par>
                                <p:cTn id="1359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60" dur="10" fill="hold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1" fill="hold">
                      <p:stCondLst>
                        <p:cond delay="indefinite"/>
                      </p:stCondLst>
                      <p:childTnLst>
                        <p:par>
                          <p:cTn id="1362" fill="hold">
                            <p:stCondLst>
                              <p:cond delay="0"/>
                            </p:stCondLst>
                            <p:childTnLst>
                              <p:par>
                                <p:cTn id="136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64" dur="5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8" dur="5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9" fill="hold">
                      <p:stCondLst>
                        <p:cond delay="indefinite"/>
                      </p:stCondLst>
                      <p:childTnLst>
                        <p:par>
                          <p:cTn id="1370" fill="hold">
                            <p:stCondLst>
                              <p:cond delay="0"/>
                            </p:stCondLst>
                            <p:childTnLst>
                              <p:par>
                                <p:cTn id="137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72" dur="5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6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7" fill="hold">
                      <p:stCondLst>
                        <p:cond delay="indefinite"/>
                      </p:stCondLst>
                      <p:childTnLst>
                        <p:par>
                          <p:cTn id="1378" fill="hold">
                            <p:stCondLst>
                              <p:cond delay="0"/>
                            </p:stCondLst>
                            <p:childTnLst>
                              <p:par>
                                <p:cTn id="1379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80" dur="10" fill="hold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1" fill="hold">
                      <p:stCondLst>
                        <p:cond delay="indefinite"/>
                      </p:stCondLst>
                      <p:childTnLst>
                        <p:par>
                          <p:cTn id="1382" fill="hold">
                            <p:stCondLst>
                              <p:cond delay="0"/>
                            </p:stCondLst>
                            <p:childTnLst>
                              <p:par>
                                <p:cTn id="138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84" dur="5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8"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9" fill="hold">
                      <p:stCondLst>
                        <p:cond delay="indefinite"/>
                      </p:stCondLst>
                      <p:childTnLst>
                        <p:par>
                          <p:cTn id="1390" fill="hold">
                            <p:stCondLst>
                              <p:cond delay="0"/>
                            </p:stCondLst>
                            <p:childTnLst>
                              <p:par>
                                <p:cTn id="139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92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6" dur="5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7" fill="hold">
                      <p:stCondLst>
                        <p:cond delay="indefinite"/>
                      </p:stCondLst>
                      <p:childTnLst>
                        <p:par>
                          <p:cTn id="1398" fill="hold">
                            <p:stCondLst>
                              <p:cond delay="0"/>
                            </p:stCondLst>
                            <p:childTnLst>
                              <p:par>
                                <p:cTn id="1399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00" dur="1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1" fill="hold">
                      <p:stCondLst>
                        <p:cond delay="indefinite"/>
                      </p:stCondLst>
                      <p:childTnLst>
                        <p:par>
                          <p:cTn id="1402" fill="hold">
                            <p:stCondLst>
                              <p:cond delay="0"/>
                            </p:stCondLst>
                            <p:childTnLst>
                              <p:par>
                                <p:cTn id="140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04"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8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9" fill="hold">
                      <p:stCondLst>
                        <p:cond delay="indefinite"/>
                      </p:stCondLst>
                      <p:childTnLst>
                        <p:par>
                          <p:cTn id="1410" fill="hold">
                            <p:stCondLst>
                              <p:cond delay="0"/>
                            </p:stCondLst>
                            <p:childTnLst>
                              <p:par>
                                <p:cTn id="141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12" dur="5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6"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7" fill="hold">
                      <p:stCondLst>
                        <p:cond delay="indefinite"/>
                      </p:stCondLst>
                      <p:childTnLst>
                        <p:par>
                          <p:cTn id="1418" fill="hold">
                            <p:stCondLst>
                              <p:cond delay="0"/>
                            </p:stCondLst>
                            <p:childTnLst>
                              <p:par>
                                <p:cTn id="1419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20" dur="10" fill="hold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1" fill="hold">
                      <p:stCondLst>
                        <p:cond delay="indefinite"/>
                      </p:stCondLst>
                      <p:childTnLst>
                        <p:par>
                          <p:cTn id="1422" fill="hold">
                            <p:stCondLst>
                              <p:cond delay="0"/>
                            </p:stCondLst>
                            <p:childTnLst>
                              <p:par>
                                <p:cTn id="142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24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8"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9" fill="hold">
                      <p:stCondLst>
                        <p:cond delay="indefinite"/>
                      </p:stCondLst>
                      <p:childTnLst>
                        <p:par>
                          <p:cTn id="1430" fill="hold">
                            <p:stCondLst>
                              <p:cond delay="0"/>
                            </p:stCondLst>
                            <p:childTnLst>
                              <p:par>
                                <p:cTn id="143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32"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6" dur="5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7" fill="hold">
                      <p:stCondLst>
                        <p:cond delay="indefinite"/>
                      </p:stCondLst>
                      <p:childTnLst>
                        <p:par>
                          <p:cTn id="1438" fill="hold">
                            <p:stCondLst>
                              <p:cond delay="0"/>
                            </p:stCondLst>
                            <p:childTnLst>
                              <p:par>
                                <p:cTn id="1439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40" dur="10" fill="hold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1" fill="hold">
                      <p:stCondLst>
                        <p:cond delay="indefinite"/>
                      </p:stCondLst>
                      <p:childTnLst>
                        <p:par>
                          <p:cTn id="1442" fill="hold">
                            <p:stCondLst>
                              <p:cond delay="0"/>
                            </p:stCondLst>
                            <p:childTnLst>
                              <p:par>
                                <p:cTn id="144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44"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8" dur="5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9" fill="hold">
                      <p:stCondLst>
                        <p:cond delay="indefinite"/>
                      </p:stCondLst>
                      <p:childTnLst>
                        <p:par>
                          <p:cTn id="1450" fill="hold">
                            <p:stCondLst>
                              <p:cond delay="0"/>
                            </p:stCondLst>
                            <p:childTnLst>
                              <p:par>
                                <p:cTn id="145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52" dur="5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6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7" fill="hold">
                      <p:stCondLst>
                        <p:cond delay="indefinite"/>
                      </p:stCondLst>
                      <p:childTnLst>
                        <p:par>
                          <p:cTn id="1458" fill="hold">
                            <p:stCondLst>
                              <p:cond delay="0"/>
                            </p:stCondLst>
                            <p:childTnLst>
                              <p:par>
                                <p:cTn id="1459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60" dur="1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1" fill="hold">
                      <p:stCondLst>
                        <p:cond delay="indefinite"/>
                      </p:stCondLst>
                      <p:childTnLst>
                        <p:par>
                          <p:cTn id="1462" fill="hold">
                            <p:stCondLst>
                              <p:cond delay="0"/>
                            </p:stCondLst>
                            <p:childTnLst>
                              <p:par>
                                <p:cTn id="146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64" dur="5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8"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9" fill="hold">
                      <p:stCondLst>
                        <p:cond delay="indefinite"/>
                      </p:stCondLst>
                      <p:childTnLst>
                        <p:par>
                          <p:cTn id="1470" fill="hold">
                            <p:stCondLst>
                              <p:cond delay="0"/>
                            </p:stCondLst>
                            <p:childTnLst>
                              <p:par>
                                <p:cTn id="147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72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6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7" fill="hold">
                      <p:stCondLst>
                        <p:cond delay="indefinite"/>
                      </p:stCondLst>
                      <p:childTnLst>
                        <p:par>
                          <p:cTn id="1478" fill="hold">
                            <p:stCondLst>
                              <p:cond delay="0"/>
                            </p:stCondLst>
                            <p:childTnLst>
                              <p:par>
                                <p:cTn id="1479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80" dur="10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1" fill="hold">
                      <p:stCondLst>
                        <p:cond delay="indefinite"/>
                      </p:stCondLst>
                      <p:childTnLst>
                        <p:par>
                          <p:cTn id="1482" fill="hold">
                            <p:stCondLst>
                              <p:cond delay="0"/>
                            </p:stCondLst>
                            <p:childTnLst>
                              <p:par>
                                <p:cTn id="148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84"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8" dur="5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9" fill="hold">
                      <p:stCondLst>
                        <p:cond delay="indefinite"/>
                      </p:stCondLst>
                      <p:childTnLst>
                        <p:par>
                          <p:cTn id="1490" fill="hold">
                            <p:stCondLst>
                              <p:cond delay="0"/>
                            </p:stCondLst>
                            <p:childTnLst>
                              <p:par>
                                <p:cTn id="149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92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6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7" fill="hold">
                      <p:stCondLst>
                        <p:cond delay="indefinite"/>
                      </p:stCondLst>
                      <p:childTnLst>
                        <p:par>
                          <p:cTn id="1498" fill="hold">
                            <p:stCondLst>
                              <p:cond delay="0"/>
                            </p:stCondLst>
                            <p:childTnLst>
                              <p:par>
                                <p:cTn id="1499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00" dur="10" fill="hold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1" fill="hold">
                      <p:stCondLst>
                        <p:cond delay="indefinite"/>
                      </p:stCondLst>
                      <p:childTnLst>
                        <p:par>
                          <p:cTn id="1502" fill="hold">
                            <p:stCondLst>
                              <p:cond delay="0"/>
                            </p:stCondLst>
                            <p:childTnLst>
                              <p:par>
                                <p:cTn id="150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04" dur="5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8"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9" fill="hold">
                      <p:stCondLst>
                        <p:cond delay="indefinite"/>
                      </p:stCondLst>
                      <p:childTnLst>
                        <p:par>
                          <p:cTn id="1510" fill="hold">
                            <p:stCondLst>
                              <p:cond delay="0"/>
                            </p:stCondLst>
                            <p:childTnLst>
                              <p:par>
                                <p:cTn id="151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12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6"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7" fill="hold">
                      <p:stCondLst>
                        <p:cond delay="indefinite"/>
                      </p:stCondLst>
                      <p:childTnLst>
                        <p:par>
                          <p:cTn id="1518" fill="hold">
                            <p:stCondLst>
                              <p:cond delay="0"/>
                            </p:stCondLst>
                            <p:childTnLst>
                              <p:par>
                                <p:cTn id="1519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20" dur="10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9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1" fill="hold">
                      <p:stCondLst>
                        <p:cond delay="indefinite"/>
                      </p:stCondLst>
                      <p:childTnLst>
                        <p:par>
                          <p:cTn id="1522" fill="hold">
                            <p:stCondLst>
                              <p:cond delay="0"/>
                            </p:stCondLst>
                            <p:childTnLst>
                              <p:par>
                                <p:cTn id="152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24"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8" dur="5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9" fill="hold">
                      <p:stCondLst>
                        <p:cond delay="indefinite"/>
                      </p:stCondLst>
                      <p:childTnLst>
                        <p:par>
                          <p:cTn id="1530" fill="hold">
                            <p:stCondLst>
                              <p:cond delay="0"/>
                            </p:stCondLst>
                            <p:childTnLst>
                              <p:par>
                                <p:cTn id="153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32"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6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7" fill="hold">
                      <p:stCondLst>
                        <p:cond delay="indefinite"/>
                      </p:stCondLst>
                      <p:childTnLst>
                        <p:par>
                          <p:cTn id="1538" fill="hold">
                            <p:stCondLst>
                              <p:cond delay="0"/>
                            </p:stCondLst>
                            <p:childTnLst>
                              <p:par>
                                <p:cTn id="153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40" dur="5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4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5" fill="hold">
                      <p:stCondLst>
                        <p:cond delay="indefinite"/>
                      </p:stCondLst>
                      <p:childTnLst>
                        <p:par>
                          <p:cTn id="1546" fill="hold">
                            <p:stCondLst>
                              <p:cond delay="0"/>
                            </p:stCondLst>
                            <p:childTnLst>
                              <p:par>
                                <p:cTn id="154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48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2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3" fill="hold">
                      <p:stCondLst>
                        <p:cond delay="indefinite"/>
                      </p:stCondLst>
                      <p:childTnLst>
                        <p:par>
                          <p:cTn id="1554" fill="hold">
                            <p:stCondLst>
                              <p:cond delay="0"/>
                            </p:stCondLst>
                            <p:childTnLst>
                              <p:par>
                                <p:cTn id="155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56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KỸ THUẬT ÁP DỤNG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07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Kỹ thuật duyệt trên chuỗi ký tự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Dùng toán tử * kết hợp toán tử ++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Lưu ý: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Dòng 3 lấy ra *s, sau đó mới tăng địa chỉ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Dòng 3 so sánh *s ?= ‘\0’ (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*s cũ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0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BEA87822-2704-4847-852C-096B97AC464B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609" name="Table 4"/>
          <p:cNvGraphicFramePr/>
          <p:nvPr/>
        </p:nvGraphicFramePr>
        <p:xfrm>
          <a:off x="108720" y="2590920"/>
          <a:ext cx="4539240" cy="2224800"/>
        </p:xfrm>
        <a:graphic>
          <a:graphicData uri="http://schemas.openxmlformats.org/drawingml/2006/table">
            <a:tbl>
              <a:tblPr/>
              <a:tblGrid>
                <a:gridCol w="864360"/>
                <a:gridCol w="3674880"/>
              </a:tblGrid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strLen(</a:t>
                      </a: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*s){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len = 0;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while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(*s</a:t>
                      </a: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++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!= </a:t>
                      </a:r>
                      <a:r>
                        <a:rPr b="0" lang="en-US" sz="20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‘\0’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 len++;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20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len;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0" name="CustomShape 5"/>
          <p:cNvSpPr/>
          <p:nvPr/>
        </p:nvSpPr>
        <p:spPr>
          <a:xfrm>
            <a:off x="480060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1" name="CustomShape 6"/>
          <p:cNvSpPr/>
          <p:nvPr/>
        </p:nvSpPr>
        <p:spPr>
          <a:xfrm>
            <a:off x="518148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2" name="CustomShape 7"/>
          <p:cNvSpPr/>
          <p:nvPr/>
        </p:nvSpPr>
        <p:spPr>
          <a:xfrm>
            <a:off x="556272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3" name="CustomShape 8"/>
          <p:cNvSpPr/>
          <p:nvPr/>
        </p:nvSpPr>
        <p:spPr>
          <a:xfrm>
            <a:off x="594360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4" name="CustomShape 9"/>
          <p:cNvSpPr/>
          <p:nvPr/>
        </p:nvSpPr>
        <p:spPr>
          <a:xfrm>
            <a:off x="632448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5" name="CustomShape 10"/>
          <p:cNvSpPr/>
          <p:nvPr/>
        </p:nvSpPr>
        <p:spPr>
          <a:xfrm>
            <a:off x="670572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6" name="CustomShape 11"/>
          <p:cNvSpPr/>
          <p:nvPr/>
        </p:nvSpPr>
        <p:spPr>
          <a:xfrm>
            <a:off x="708660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7" name="CustomShape 12"/>
          <p:cNvSpPr/>
          <p:nvPr/>
        </p:nvSpPr>
        <p:spPr>
          <a:xfrm>
            <a:off x="746748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8" name="CustomShape 13"/>
          <p:cNvSpPr/>
          <p:nvPr/>
        </p:nvSpPr>
        <p:spPr>
          <a:xfrm>
            <a:off x="784872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9" name="CustomShape 14"/>
          <p:cNvSpPr/>
          <p:nvPr/>
        </p:nvSpPr>
        <p:spPr>
          <a:xfrm>
            <a:off x="822960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0" name="CustomShape 15"/>
          <p:cNvSpPr/>
          <p:nvPr/>
        </p:nvSpPr>
        <p:spPr>
          <a:xfrm>
            <a:off x="8610480" y="33526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1" name="CustomShape 16"/>
          <p:cNvSpPr/>
          <p:nvPr/>
        </p:nvSpPr>
        <p:spPr>
          <a:xfrm>
            <a:off x="4757400" y="4190400"/>
            <a:ext cx="70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len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2" name="CustomShape 17"/>
          <p:cNvSpPr/>
          <p:nvPr/>
        </p:nvSpPr>
        <p:spPr>
          <a:xfrm>
            <a:off x="5446440" y="41997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3" name="CustomShape 18"/>
          <p:cNvSpPr/>
          <p:nvPr/>
        </p:nvSpPr>
        <p:spPr>
          <a:xfrm>
            <a:off x="5446080" y="41868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4" name="CustomShape 19"/>
          <p:cNvSpPr/>
          <p:nvPr/>
        </p:nvSpPr>
        <p:spPr>
          <a:xfrm>
            <a:off x="5452920" y="4192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5" name="CustomShape 20"/>
          <p:cNvSpPr/>
          <p:nvPr/>
        </p:nvSpPr>
        <p:spPr>
          <a:xfrm>
            <a:off x="5446080" y="4194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6" name="CustomShape 21"/>
          <p:cNvSpPr/>
          <p:nvPr/>
        </p:nvSpPr>
        <p:spPr>
          <a:xfrm>
            <a:off x="5452920" y="41932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7" name="CustomShape 22"/>
          <p:cNvSpPr/>
          <p:nvPr/>
        </p:nvSpPr>
        <p:spPr>
          <a:xfrm>
            <a:off x="5439240" y="41990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8" name="CustomShape 23"/>
          <p:cNvSpPr/>
          <p:nvPr/>
        </p:nvSpPr>
        <p:spPr>
          <a:xfrm>
            <a:off x="5439240" y="41875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9" name="CustomShape 24"/>
          <p:cNvSpPr/>
          <p:nvPr/>
        </p:nvSpPr>
        <p:spPr>
          <a:xfrm>
            <a:off x="5446080" y="41893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0" name="CustomShape 25"/>
          <p:cNvSpPr/>
          <p:nvPr/>
        </p:nvSpPr>
        <p:spPr>
          <a:xfrm>
            <a:off x="5439240" y="41907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1" name="CustomShape 26"/>
          <p:cNvSpPr/>
          <p:nvPr/>
        </p:nvSpPr>
        <p:spPr>
          <a:xfrm>
            <a:off x="5437080" y="4187160"/>
            <a:ext cx="2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2" name="CustomShape 27"/>
          <p:cNvSpPr/>
          <p:nvPr/>
        </p:nvSpPr>
        <p:spPr>
          <a:xfrm>
            <a:off x="5371200" y="4201920"/>
            <a:ext cx="419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3" name="CustomShape 28"/>
          <p:cNvSpPr/>
          <p:nvPr/>
        </p:nvSpPr>
        <p:spPr>
          <a:xfrm rot="16200000">
            <a:off x="4640400" y="288684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4" name="CustomShape 29"/>
          <p:cNvSpPr/>
          <p:nvPr/>
        </p:nvSpPr>
        <p:spPr>
          <a:xfrm rot="16200000">
            <a:off x="5019840" y="288252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5" name="CustomShape 30"/>
          <p:cNvSpPr/>
          <p:nvPr/>
        </p:nvSpPr>
        <p:spPr>
          <a:xfrm rot="16200000">
            <a:off x="5387760" y="288036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6" name="CustomShape 31"/>
          <p:cNvSpPr/>
          <p:nvPr/>
        </p:nvSpPr>
        <p:spPr>
          <a:xfrm rot="16200000">
            <a:off x="5757120" y="287568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7" name="CustomShape 32"/>
          <p:cNvSpPr/>
          <p:nvPr/>
        </p:nvSpPr>
        <p:spPr>
          <a:xfrm rot="16200000">
            <a:off x="6138360" y="287568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8" name="CustomShape 33"/>
          <p:cNvSpPr/>
          <p:nvPr/>
        </p:nvSpPr>
        <p:spPr>
          <a:xfrm rot="16200000">
            <a:off x="6519240" y="287568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9" name="CustomShape 34"/>
          <p:cNvSpPr/>
          <p:nvPr/>
        </p:nvSpPr>
        <p:spPr>
          <a:xfrm rot="16200000">
            <a:off x="6924960" y="288252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0" name="CustomShape 35"/>
          <p:cNvSpPr/>
          <p:nvPr/>
        </p:nvSpPr>
        <p:spPr>
          <a:xfrm rot="16200000">
            <a:off x="7281360" y="288468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1" name="CustomShape 36"/>
          <p:cNvSpPr/>
          <p:nvPr/>
        </p:nvSpPr>
        <p:spPr>
          <a:xfrm rot="16200000">
            <a:off x="7673760" y="288036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2" name="CustomShape 37"/>
          <p:cNvSpPr/>
          <p:nvPr/>
        </p:nvSpPr>
        <p:spPr>
          <a:xfrm rot="16200000">
            <a:off x="8080920" y="288252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3" name="CustomShape 38"/>
          <p:cNvSpPr/>
          <p:nvPr/>
        </p:nvSpPr>
        <p:spPr>
          <a:xfrm rot="16200000">
            <a:off x="8448840" y="288252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4" name="CustomShape 39"/>
          <p:cNvSpPr/>
          <p:nvPr/>
        </p:nvSpPr>
        <p:spPr>
          <a:xfrm>
            <a:off x="4680720" y="3821760"/>
            <a:ext cx="269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5" name="CustomShape 40"/>
          <p:cNvSpPr/>
          <p:nvPr/>
        </p:nvSpPr>
        <p:spPr>
          <a:xfrm flipV="1">
            <a:off x="4952880" y="3657600"/>
            <a:ext cx="52920" cy="3484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6" name="CustomShape 41"/>
          <p:cNvSpPr/>
          <p:nvPr/>
        </p:nvSpPr>
        <p:spPr>
          <a:xfrm flipV="1">
            <a:off x="4964760" y="3657600"/>
            <a:ext cx="369000" cy="3484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7" name="CustomShape 42"/>
          <p:cNvSpPr/>
          <p:nvPr/>
        </p:nvSpPr>
        <p:spPr>
          <a:xfrm flipV="1">
            <a:off x="4952880" y="3657600"/>
            <a:ext cx="761760" cy="3484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8" name="CustomShape 43"/>
          <p:cNvSpPr/>
          <p:nvPr/>
        </p:nvSpPr>
        <p:spPr>
          <a:xfrm flipV="1">
            <a:off x="4952880" y="3657600"/>
            <a:ext cx="1142640" cy="3484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9" name="CustomShape 44"/>
          <p:cNvSpPr/>
          <p:nvPr/>
        </p:nvSpPr>
        <p:spPr>
          <a:xfrm flipV="1">
            <a:off x="4952880" y="3657240"/>
            <a:ext cx="1523520" cy="3484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0" name="CustomShape 45"/>
          <p:cNvSpPr/>
          <p:nvPr/>
        </p:nvSpPr>
        <p:spPr>
          <a:xfrm flipV="1">
            <a:off x="4952880" y="3657240"/>
            <a:ext cx="1904760" cy="3484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1" name="CustomShape 46"/>
          <p:cNvSpPr/>
          <p:nvPr/>
        </p:nvSpPr>
        <p:spPr>
          <a:xfrm flipV="1">
            <a:off x="4952880" y="3657240"/>
            <a:ext cx="2285640" cy="3484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2" name="CustomShape 47"/>
          <p:cNvSpPr/>
          <p:nvPr/>
        </p:nvSpPr>
        <p:spPr>
          <a:xfrm flipV="1">
            <a:off x="4952880" y="3657240"/>
            <a:ext cx="2666520" cy="3484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3" name="CustomShape 48"/>
          <p:cNvSpPr/>
          <p:nvPr/>
        </p:nvSpPr>
        <p:spPr>
          <a:xfrm flipV="1">
            <a:off x="4952880" y="3657240"/>
            <a:ext cx="3047760" cy="3484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4" name="CustomShape 49"/>
          <p:cNvSpPr/>
          <p:nvPr/>
        </p:nvSpPr>
        <p:spPr>
          <a:xfrm flipV="1">
            <a:off x="4952880" y="3657240"/>
            <a:ext cx="3428640" cy="3484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5" name="CustomShape 50"/>
          <p:cNvSpPr/>
          <p:nvPr/>
        </p:nvSpPr>
        <p:spPr>
          <a:xfrm flipV="1">
            <a:off x="4952880" y="3657240"/>
            <a:ext cx="3809520" cy="3484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6" name="CustomShape 51"/>
          <p:cNvSpPr/>
          <p:nvPr/>
        </p:nvSpPr>
        <p:spPr>
          <a:xfrm>
            <a:off x="8957160" y="332172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7" name="CustomShape 52"/>
          <p:cNvSpPr/>
          <p:nvPr/>
        </p:nvSpPr>
        <p:spPr>
          <a:xfrm flipV="1">
            <a:off x="4952880" y="3690720"/>
            <a:ext cx="4123440" cy="3146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8" dur="indefinite" restart="never" nodeType="tmRoot">
          <p:childTnLst>
            <p:seq>
              <p:cTn id="1559" dur="indefinite" nodeType="mainSeq">
                <p:childTnLst>
                  <p:par>
                    <p:cTn id="1560" fill="hold">
                      <p:stCondLst>
                        <p:cond delay="indefinite"/>
                      </p:stCondLst>
                      <p:childTnLst>
                        <p:par>
                          <p:cTn id="1561" fill="hold">
                            <p:stCondLst>
                              <p:cond delay="0"/>
                            </p:stCondLst>
                            <p:childTnLst>
                              <p:par>
                                <p:cTn id="15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4"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5" fill="hold">
                      <p:stCondLst>
                        <p:cond delay="indefinite"/>
                      </p:stCondLst>
                      <p:childTnLst>
                        <p:par>
                          <p:cTn id="1566" fill="hold">
                            <p:stCondLst>
                              <p:cond delay="0"/>
                            </p:stCondLst>
                            <p:childTnLst>
                              <p:par>
                                <p:cTn id="1567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68" dur="2000" fill="hold"/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9" fill="hold">
                      <p:stCondLst>
                        <p:cond delay="indefinite"/>
                      </p:stCondLst>
                      <p:childTnLst>
                        <p:par>
                          <p:cTn id="1570" fill="hold">
                            <p:stCondLst>
                              <p:cond delay="0"/>
                            </p:stCondLst>
                            <p:childTnLst>
                              <p:par>
                                <p:cTn id="157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72"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6"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7" fill="hold">
                      <p:stCondLst>
                        <p:cond delay="indefinite"/>
                      </p:stCondLst>
                      <p:childTnLst>
                        <p:par>
                          <p:cTn id="1578" fill="hold">
                            <p:stCondLst>
                              <p:cond delay="0"/>
                            </p:stCondLst>
                            <p:childTnLst>
                              <p:par>
                                <p:cTn id="15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1"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2" fill="hold">
                      <p:stCondLst>
                        <p:cond delay="indefinite"/>
                      </p:stCondLst>
                      <p:childTnLst>
                        <p:par>
                          <p:cTn id="1583" fill="hold">
                            <p:stCondLst>
                              <p:cond delay="0"/>
                            </p:stCondLst>
                            <p:childTnLst>
                              <p:par>
                                <p:cTn id="158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85"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9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0" fill="hold">
                      <p:stCondLst>
                        <p:cond delay="indefinite"/>
                      </p:stCondLst>
                      <p:childTnLst>
                        <p:par>
                          <p:cTn id="1591" fill="hold">
                            <p:stCondLst>
                              <p:cond delay="0"/>
                            </p:stCondLst>
                            <p:childTnLst>
                              <p:par>
                                <p:cTn id="1592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93" dur="2000" fill="hold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4" fill="hold">
                      <p:stCondLst>
                        <p:cond delay="indefinite"/>
                      </p:stCondLst>
                      <p:childTnLst>
                        <p:par>
                          <p:cTn id="1595" fill="hold">
                            <p:stCondLst>
                              <p:cond delay="0"/>
                            </p:stCondLst>
                            <p:childTnLst>
                              <p:par>
                                <p:cTn id="159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97"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1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2" fill="hold">
                      <p:stCondLst>
                        <p:cond delay="indefinite"/>
                      </p:stCondLst>
                      <p:childTnLst>
                        <p:par>
                          <p:cTn id="1603" fill="hold">
                            <p:stCondLst>
                              <p:cond delay="0"/>
                            </p:stCondLst>
                            <p:childTnLst>
                              <p:par>
                                <p:cTn id="16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6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7" fill="hold">
                      <p:stCondLst>
                        <p:cond delay="indefinite"/>
                      </p:stCondLst>
                      <p:childTnLst>
                        <p:par>
                          <p:cTn id="1608" fill="hold">
                            <p:stCondLst>
                              <p:cond delay="0"/>
                            </p:stCondLst>
                            <p:childTnLst>
                              <p:par>
                                <p:cTn id="160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10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4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5" fill="hold">
                      <p:stCondLst>
                        <p:cond delay="indefinite"/>
                      </p:stCondLst>
                      <p:childTnLst>
                        <p:par>
                          <p:cTn id="1616" fill="hold">
                            <p:stCondLst>
                              <p:cond delay="0"/>
                            </p:stCondLst>
                            <p:childTnLst>
                              <p:par>
                                <p:cTn id="1617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18" dur="2000" fill="hold"/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9" fill="hold">
                      <p:stCondLst>
                        <p:cond delay="indefinite"/>
                      </p:stCondLst>
                      <p:childTnLst>
                        <p:par>
                          <p:cTn id="1620" fill="hold">
                            <p:stCondLst>
                              <p:cond delay="0"/>
                            </p:stCondLst>
                            <p:childTnLst>
                              <p:par>
                                <p:cTn id="162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22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6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7" fill="hold">
                      <p:stCondLst>
                        <p:cond delay="indefinite"/>
                      </p:stCondLst>
                      <p:childTnLst>
                        <p:par>
                          <p:cTn id="1628" fill="hold">
                            <p:stCondLst>
                              <p:cond delay="0"/>
                            </p:stCondLst>
                            <p:childTnLst>
                              <p:par>
                                <p:cTn id="16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1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2" fill="hold">
                      <p:stCondLst>
                        <p:cond delay="indefinite"/>
                      </p:stCondLst>
                      <p:childTnLst>
                        <p:par>
                          <p:cTn id="1633" fill="hold">
                            <p:stCondLst>
                              <p:cond delay="0"/>
                            </p:stCondLst>
                            <p:childTnLst>
                              <p:par>
                                <p:cTn id="163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35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9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0" fill="hold">
                      <p:stCondLst>
                        <p:cond delay="indefinite"/>
                      </p:stCondLst>
                      <p:childTnLst>
                        <p:par>
                          <p:cTn id="1641" fill="hold">
                            <p:stCondLst>
                              <p:cond delay="0"/>
                            </p:stCondLst>
                            <p:childTnLst>
                              <p:par>
                                <p:cTn id="1642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43" dur="2000" fill="hold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4" fill="hold">
                      <p:stCondLst>
                        <p:cond delay="indefinite"/>
                      </p:stCondLst>
                      <p:childTnLst>
                        <p:par>
                          <p:cTn id="1645" fill="hold">
                            <p:stCondLst>
                              <p:cond delay="0"/>
                            </p:stCondLst>
                            <p:childTnLst>
                              <p:par>
                                <p:cTn id="164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47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1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2" fill="hold">
                      <p:stCondLst>
                        <p:cond delay="indefinite"/>
                      </p:stCondLst>
                      <p:childTnLst>
                        <p:par>
                          <p:cTn id="1653" fill="hold">
                            <p:stCondLst>
                              <p:cond delay="0"/>
                            </p:stCondLst>
                            <p:childTnLst>
                              <p:par>
                                <p:cTn id="16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6"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7" fill="hold">
                      <p:stCondLst>
                        <p:cond delay="indefinite"/>
                      </p:stCondLst>
                      <p:childTnLst>
                        <p:par>
                          <p:cTn id="1658" fill="hold">
                            <p:stCondLst>
                              <p:cond delay="0"/>
                            </p:stCondLst>
                            <p:childTnLst>
                              <p:par>
                                <p:cTn id="165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60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4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5" fill="hold">
                      <p:stCondLst>
                        <p:cond delay="indefinite"/>
                      </p:stCondLst>
                      <p:childTnLst>
                        <p:par>
                          <p:cTn id="1666" fill="hold">
                            <p:stCondLst>
                              <p:cond delay="0"/>
                            </p:stCondLst>
                            <p:childTnLst>
                              <p:par>
                                <p:cTn id="1667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68" dur="2000" fill="hold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9" fill="hold">
                      <p:stCondLst>
                        <p:cond delay="indefinite"/>
                      </p:stCondLst>
                      <p:childTnLst>
                        <p:par>
                          <p:cTn id="1670" fill="hold">
                            <p:stCondLst>
                              <p:cond delay="0"/>
                            </p:stCondLst>
                            <p:childTnLst>
                              <p:par>
                                <p:cTn id="167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72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6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7" fill="hold">
                      <p:stCondLst>
                        <p:cond delay="indefinite"/>
                      </p:stCondLst>
                      <p:childTnLst>
                        <p:par>
                          <p:cTn id="1678" fill="hold">
                            <p:stCondLst>
                              <p:cond delay="0"/>
                            </p:stCondLst>
                            <p:childTnLst>
                              <p:par>
                                <p:cTn id="16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1"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2" fill="hold">
                      <p:stCondLst>
                        <p:cond delay="indefinite"/>
                      </p:stCondLst>
                      <p:childTnLst>
                        <p:par>
                          <p:cTn id="1683" fill="hold">
                            <p:stCondLst>
                              <p:cond delay="0"/>
                            </p:stCondLst>
                            <p:childTnLst>
                              <p:par>
                                <p:cTn id="168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85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9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0" fill="hold">
                      <p:stCondLst>
                        <p:cond delay="indefinite"/>
                      </p:stCondLst>
                      <p:childTnLst>
                        <p:par>
                          <p:cTn id="1691" fill="hold">
                            <p:stCondLst>
                              <p:cond delay="0"/>
                            </p:stCondLst>
                            <p:childTnLst>
                              <p:par>
                                <p:cTn id="1692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93" dur="2000" fill="hold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4" fill="hold">
                      <p:stCondLst>
                        <p:cond delay="indefinite"/>
                      </p:stCondLst>
                      <p:childTnLst>
                        <p:par>
                          <p:cTn id="1695" fill="hold">
                            <p:stCondLst>
                              <p:cond delay="0"/>
                            </p:stCondLst>
                            <p:childTnLst>
                              <p:par>
                                <p:cTn id="169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97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1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2" fill="hold">
                      <p:stCondLst>
                        <p:cond delay="indefinite"/>
                      </p:stCondLst>
                      <p:childTnLst>
                        <p:par>
                          <p:cTn id="1703" fill="hold">
                            <p:stCondLst>
                              <p:cond delay="0"/>
                            </p:stCondLst>
                            <p:childTnLst>
                              <p:par>
                                <p:cTn id="17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6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7" fill="hold">
                      <p:stCondLst>
                        <p:cond delay="indefinite"/>
                      </p:stCondLst>
                      <p:childTnLst>
                        <p:par>
                          <p:cTn id="1708" fill="hold">
                            <p:stCondLst>
                              <p:cond delay="0"/>
                            </p:stCondLst>
                            <p:childTnLst>
                              <p:par>
                                <p:cTn id="170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10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14" dur="5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5" fill="hold">
                      <p:stCondLst>
                        <p:cond delay="indefinite"/>
                      </p:stCondLst>
                      <p:childTnLst>
                        <p:par>
                          <p:cTn id="1716" fill="hold">
                            <p:stCondLst>
                              <p:cond delay="0"/>
                            </p:stCondLst>
                            <p:childTnLst>
                              <p:par>
                                <p:cTn id="1717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18" dur="2000" fill="hold"/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9" fill="hold">
                      <p:stCondLst>
                        <p:cond delay="indefinite"/>
                      </p:stCondLst>
                      <p:childTnLst>
                        <p:par>
                          <p:cTn id="1720" fill="hold">
                            <p:stCondLst>
                              <p:cond delay="0"/>
                            </p:stCondLst>
                            <p:childTnLst>
                              <p:par>
                                <p:cTn id="172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22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6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7" fill="hold">
                      <p:stCondLst>
                        <p:cond delay="indefinite"/>
                      </p:stCondLst>
                      <p:childTnLst>
                        <p:par>
                          <p:cTn id="1728" fill="hold">
                            <p:stCondLst>
                              <p:cond delay="0"/>
                            </p:stCondLst>
                            <p:childTnLst>
                              <p:par>
                                <p:cTn id="17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1"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2" fill="hold">
                      <p:stCondLst>
                        <p:cond delay="indefinite"/>
                      </p:stCondLst>
                      <p:childTnLst>
                        <p:par>
                          <p:cTn id="1733" fill="hold">
                            <p:stCondLst>
                              <p:cond delay="0"/>
                            </p:stCondLst>
                            <p:childTnLst>
                              <p:par>
                                <p:cTn id="173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35" dur="5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9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0" fill="hold">
                      <p:stCondLst>
                        <p:cond delay="indefinite"/>
                      </p:stCondLst>
                      <p:childTnLst>
                        <p:par>
                          <p:cTn id="1741" fill="hold">
                            <p:stCondLst>
                              <p:cond delay="0"/>
                            </p:stCondLst>
                            <p:childTnLst>
                              <p:par>
                                <p:cTn id="1742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43" dur="2000" fill="hold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4" fill="hold">
                      <p:stCondLst>
                        <p:cond delay="indefinite"/>
                      </p:stCondLst>
                      <p:childTnLst>
                        <p:par>
                          <p:cTn id="1745" fill="hold">
                            <p:stCondLst>
                              <p:cond delay="0"/>
                            </p:stCondLst>
                            <p:childTnLst>
                              <p:par>
                                <p:cTn id="174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47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1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2" fill="hold">
                      <p:stCondLst>
                        <p:cond delay="indefinite"/>
                      </p:stCondLst>
                      <p:childTnLst>
                        <p:par>
                          <p:cTn id="1753" fill="hold">
                            <p:stCondLst>
                              <p:cond delay="0"/>
                            </p:stCondLst>
                            <p:childTnLst>
                              <p:par>
                                <p:cTn id="17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6"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7" fill="hold">
                      <p:stCondLst>
                        <p:cond delay="indefinite"/>
                      </p:stCondLst>
                      <p:childTnLst>
                        <p:par>
                          <p:cTn id="1758" fill="hold">
                            <p:stCondLst>
                              <p:cond delay="0"/>
                            </p:stCondLst>
                            <p:childTnLst>
                              <p:par>
                                <p:cTn id="175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60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4" dur="5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5" fill="hold">
                      <p:stCondLst>
                        <p:cond delay="indefinite"/>
                      </p:stCondLst>
                      <p:childTnLst>
                        <p:par>
                          <p:cTn id="1766" fill="hold">
                            <p:stCondLst>
                              <p:cond delay="0"/>
                            </p:stCondLst>
                            <p:childTnLst>
                              <p:par>
                                <p:cTn id="1767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68" dur="2000" fill="hold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9" fill="hold">
                      <p:stCondLst>
                        <p:cond delay="indefinite"/>
                      </p:stCondLst>
                      <p:childTnLst>
                        <p:par>
                          <p:cTn id="1770" fill="hold">
                            <p:stCondLst>
                              <p:cond delay="0"/>
                            </p:stCondLst>
                            <p:childTnLst>
                              <p:par>
                                <p:cTn id="177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72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6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7" fill="hold">
                      <p:stCondLst>
                        <p:cond delay="indefinite"/>
                      </p:stCondLst>
                      <p:childTnLst>
                        <p:par>
                          <p:cTn id="1778" fill="hold">
                            <p:stCondLst>
                              <p:cond delay="0"/>
                            </p:stCondLst>
                            <p:childTnLst>
                              <p:par>
                                <p:cTn id="17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1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2" fill="hold">
                      <p:stCondLst>
                        <p:cond delay="indefinite"/>
                      </p:stCondLst>
                      <p:childTnLst>
                        <p:par>
                          <p:cTn id="1783" fill="hold">
                            <p:stCondLst>
                              <p:cond delay="0"/>
                            </p:stCondLst>
                            <p:childTnLst>
                              <p:par>
                                <p:cTn id="178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85" dur="5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9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0" fill="hold">
                      <p:stCondLst>
                        <p:cond delay="indefinite"/>
                      </p:stCondLst>
                      <p:childTnLst>
                        <p:par>
                          <p:cTn id="1791" fill="hold">
                            <p:stCondLst>
                              <p:cond delay="0"/>
                            </p:stCondLst>
                            <p:childTnLst>
                              <p:par>
                                <p:cTn id="1792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93" dur="2000" fill="hold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4" fill="hold">
                      <p:stCondLst>
                        <p:cond delay="indefinite"/>
                      </p:stCondLst>
                      <p:childTnLst>
                        <p:par>
                          <p:cTn id="1795" fill="hold">
                            <p:stCondLst>
                              <p:cond delay="0"/>
                            </p:stCondLst>
                            <p:childTnLst>
                              <p:par>
                                <p:cTn id="179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97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1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2" fill="hold">
                      <p:stCondLst>
                        <p:cond delay="indefinite"/>
                      </p:stCondLst>
                      <p:childTnLst>
                        <p:par>
                          <p:cTn id="1803" fill="hold">
                            <p:stCondLst>
                              <p:cond delay="0"/>
                            </p:stCondLst>
                            <p:childTnLst>
                              <p:par>
                                <p:cTn id="18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6"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7" fill="hold">
                      <p:stCondLst>
                        <p:cond delay="indefinite"/>
                      </p:stCondLst>
                      <p:childTnLst>
                        <p:par>
                          <p:cTn id="1808" fill="hold">
                            <p:stCondLst>
                              <p:cond delay="0"/>
                            </p:stCondLst>
                            <p:childTnLst>
                              <p:par>
                                <p:cTn id="180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10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4" dur="5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5" fill="hold">
                      <p:stCondLst>
                        <p:cond delay="indefinite"/>
                      </p:stCondLst>
                      <p:childTnLst>
                        <p:par>
                          <p:cTn id="1816" fill="hold">
                            <p:stCondLst>
                              <p:cond delay="0"/>
                            </p:stCondLst>
                            <p:childTnLst>
                              <p:par>
                                <p:cTn id="181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18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2"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3" fill="hold">
                      <p:stCondLst>
                        <p:cond delay="indefinite"/>
                      </p:stCondLst>
                      <p:childTnLst>
                        <p:par>
                          <p:cTn id="1824" fill="hold">
                            <p:stCondLst>
                              <p:cond delay="0"/>
                            </p:stCondLst>
                            <p:childTnLst>
                              <p:par>
                                <p:cTn id="18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7"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KỸ THUẬT ÁP DỤNG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59" name="TextShape 2"/>
          <p:cNvSpPr txBox="1"/>
          <p:nvPr/>
        </p:nvSpPr>
        <p:spPr>
          <a:xfrm>
            <a:off x="1435680" y="1447920"/>
            <a:ext cx="7497720" cy="51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Kỹ thuật duyệt trên chuỗi ký tự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Tận dụng địa chỉ để tăng tốc tính toán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6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B34C3D4F-A68E-4BE5-93E4-CFE63986D556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661" name="Table 4"/>
          <p:cNvGraphicFramePr/>
          <p:nvPr/>
        </p:nvGraphicFramePr>
        <p:xfrm>
          <a:off x="278640" y="3182040"/>
          <a:ext cx="2939400" cy="1645560"/>
        </p:xfrm>
        <a:graphic>
          <a:graphicData uri="http://schemas.openxmlformats.org/drawingml/2006/table">
            <a:tbl>
              <a:tblPr/>
              <a:tblGrid>
                <a:gridCol w="730080"/>
                <a:gridCol w="2209680"/>
              </a:tblGrid>
              <a:tr h="344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4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strLen(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4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p = s;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4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while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(*p++);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4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(p – s – 1);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4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62" name="CustomShape 5"/>
          <p:cNvSpPr/>
          <p:nvPr/>
        </p:nvSpPr>
        <p:spPr>
          <a:xfrm>
            <a:off x="3703320" y="37764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3" name="CustomShape 6"/>
          <p:cNvSpPr/>
          <p:nvPr/>
        </p:nvSpPr>
        <p:spPr>
          <a:xfrm>
            <a:off x="4084560" y="37764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4" name="CustomShape 7"/>
          <p:cNvSpPr/>
          <p:nvPr/>
        </p:nvSpPr>
        <p:spPr>
          <a:xfrm>
            <a:off x="4465440" y="37764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5" name="CustomShape 8"/>
          <p:cNvSpPr/>
          <p:nvPr/>
        </p:nvSpPr>
        <p:spPr>
          <a:xfrm>
            <a:off x="4846320" y="37764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6" name="CustomShape 9"/>
          <p:cNvSpPr/>
          <p:nvPr/>
        </p:nvSpPr>
        <p:spPr>
          <a:xfrm>
            <a:off x="5227560" y="37764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7" name="CustomShape 10"/>
          <p:cNvSpPr/>
          <p:nvPr/>
        </p:nvSpPr>
        <p:spPr>
          <a:xfrm>
            <a:off x="5608440" y="37764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8" name="CustomShape 11"/>
          <p:cNvSpPr/>
          <p:nvPr/>
        </p:nvSpPr>
        <p:spPr>
          <a:xfrm>
            <a:off x="5989320" y="37764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9" name="CustomShape 12"/>
          <p:cNvSpPr/>
          <p:nvPr/>
        </p:nvSpPr>
        <p:spPr>
          <a:xfrm>
            <a:off x="6370560" y="37764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0" name="CustomShape 13"/>
          <p:cNvSpPr/>
          <p:nvPr/>
        </p:nvSpPr>
        <p:spPr>
          <a:xfrm>
            <a:off x="6751440" y="37764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1" name="CustomShape 14"/>
          <p:cNvSpPr/>
          <p:nvPr/>
        </p:nvSpPr>
        <p:spPr>
          <a:xfrm>
            <a:off x="7132320" y="37764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2" name="CustomShape 15"/>
          <p:cNvSpPr/>
          <p:nvPr/>
        </p:nvSpPr>
        <p:spPr>
          <a:xfrm>
            <a:off x="7513560" y="37764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3" name="CustomShape 16"/>
          <p:cNvSpPr/>
          <p:nvPr/>
        </p:nvSpPr>
        <p:spPr>
          <a:xfrm rot="16200000">
            <a:off x="3543120" y="331020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4" name="CustomShape 17"/>
          <p:cNvSpPr/>
          <p:nvPr/>
        </p:nvSpPr>
        <p:spPr>
          <a:xfrm rot="16200000">
            <a:off x="3922920" y="330588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5" name="CustomShape 18"/>
          <p:cNvSpPr/>
          <p:nvPr/>
        </p:nvSpPr>
        <p:spPr>
          <a:xfrm rot="16200000">
            <a:off x="4290840" y="330372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6" name="CustomShape 19"/>
          <p:cNvSpPr/>
          <p:nvPr/>
        </p:nvSpPr>
        <p:spPr>
          <a:xfrm rot="16200000">
            <a:off x="4660200" y="329940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7" name="CustomShape 20"/>
          <p:cNvSpPr/>
          <p:nvPr/>
        </p:nvSpPr>
        <p:spPr>
          <a:xfrm rot="16200000">
            <a:off x="5041080" y="329940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8" name="CustomShape 21"/>
          <p:cNvSpPr/>
          <p:nvPr/>
        </p:nvSpPr>
        <p:spPr>
          <a:xfrm rot="16200000">
            <a:off x="5421960" y="329940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9" name="CustomShape 22"/>
          <p:cNvSpPr/>
          <p:nvPr/>
        </p:nvSpPr>
        <p:spPr>
          <a:xfrm rot="16200000">
            <a:off x="5827680" y="330588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0" name="CustomShape 23"/>
          <p:cNvSpPr/>
          <p:nvPr/>
        </p:nvSpPr>
        <p:spPr>
          <a:xfrm rot="16200000">
            <a:off x="6184080" y="330804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1" name="CustomShape 24"/>
          <p:cNvSpPr/>
          <p:nvPr/>
        </p:nvSpPr>
        <p:spPr>
          <a:xfrm rot="16200000">
            <a:off x="6576840" y="330372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2" name="CustomShape 25"/>
          <p:cNvSpPr/>
          <p:nvPr/>
        </p:nvSpPr>
        <p:spPr>
          <a:xfrm rot="16200000">
            <a:off x="6984000" y="330588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3" name="CustomShape 26"/>
          <p:cNvSpPr/>
          <p:nvPr/>
        </p:nvSpPr>
        <p:spPr>
          <a:xfrm rot="16200000">
            <a:off x="7351920" y="3305880"/>
            <a:ext cx="58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?=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4" name="CustomShape 27"/>
          <p:cNvSpPr/>
          <p:nvPr/>
        </p:nvSpPr>
        <p:spPr>
          <a:xfrm>
            <a:off x="3583440" y="45500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5" name="CustomShape 28"/>
          <p:cNvSpPr/>
          <p:nvPr/>
        </p:nvSpPr>
        <p:spPr>
          <a:xfrm flipH="1" flipV="1">
            <a:off x="3855960" y="4308840"/>
            <a:ext cx="24120" cy="424440"/>
          </a:xfrm>
          <a:prstGeom prst="curvedConnector4">
            <a:avLst>
              <a:gd name="adj1" fmla="val -928249"/>
              <a:gd name="adj2" fmla="val 71729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6" name="CustomShape 29"/>
          <p:cNvSpPr/>
          <p:nvPr/>
        </p:nvSpPr>
        <p:spPr>
          <a:xfrm flipV="1">
            <a:off x="3881520" y="4309200"/>
            <a:ext cx="347040" cy="4244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7" name="CustomShape 30"/>
          <p:cNvSpPr/>
          <p:nvPr/>
        </p:nvSpPr>
        <p:spPr>
          <a:xfrm flipV="1">
            <a:off x="3881520" y="4309200"/>
            <a:ext cx="730080" cy="4244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8" name="CustomShape 31"/>
          <p:cNvSpPr/>
          <p:nvPr/>
        </p:nvSpPr>
        <p:spPr>
          <a:xfrm flipV="1">
            <a:off x="3881520" y="4308120"/>
            <a:ext cx="1102320" cy="4262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9" name="CustomShape 32"/>
          <p:cNvSpPr/>
          <p:nvPr/>
        </p:nvSpPr>
        <p:spPr>
          <a:xfrm flipV="1">
            <a:off x="3881520" y="4307760"/>
            <a:ext cx="1474560" cy="4262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0" name="CustomShape 33"/>
          <p:cNvSpPr/>
          <p:nvPr/>
        </p:nvSpPr>
        <p:spPr>
          <a:xfrm flipV="1">
            <a:off x="3881520" y="4307760"/>
            <a:ext cx="1857240" cy="4262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1" name="CustomShape 34"/>
          <p:cNvSpPr/>
          <p:nvPr/>
        </p:nvSpPr>
        <p:spPr>
          <a:xfrm flipV="1">
            <a:off x="3881520" y="4308840"/>
            <a:ext cx="2256480" cy="4244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2" name="CustomShape 35"/>
          <p:cNvSpPr/>
          <p:nvPr/>
        </p:nvSpPr>
        <p:spPr>
          <a:xfrm flipV="1">
            <a:off x="3881520" y="4308840"/>
            <a:ext cx="2628720" cy="4244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3" name="CustomShape 36"/>
          <p:cNvSpPr/>
          <p:nvPr/>
        </p:nvSpPr>
        <p:spPr>
          <a:xfrm flipV="1">
            <a:off x="3881520" y="4308840"/>
            <a:ext cx="3011400" cy="4244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4" name="CustomShape 37"/>
          <p:cNvSpPr/>
          <p:nvPr/>
        </p:nvSpPr>
        <p:spPr>
          <a:xfrm flipV="1">
            <a:off x="3881520" y="4308840"/>
            <a:ext cx="3417480" cy="4244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5" name="CustomShape 38"/>
          <p:cNvSpPr/>
          <p:nvPr/>
        </p:nvSpPr>
        <p:spPr>
          <a:xfrm flipV="1">
            <a:off x="3881520" y="4308840"/>
            <a:ext cx="3780000" cy="4244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6" name="CustomShape 39"/>
          <p:cNvSpPr/>
          <p:nvPr/>
        </p:nvSpPr>
        <p:spPr>
          <a:xfrm>
            <a:off x="7859880" y="374544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7" name="CustomShape 40"/>
          <p:cNvSpPr/>
          <p:nvPr/>
        </p:nvSpPr>
        <p:spPr>
          <a:xfrm flipV="1">
            <a:off x="3881520" y="4307760"/>
            <a:ext cx="4183920" cy="4262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8" name="CustomShape 41"/>
          <p:cNvSpPr/>
          <p:nvPr/>
        </p:nvSpPr>
        <p:spPr>
          <a:xfrm>
            <a:off x="3651480" y="404820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&lt;1&gt;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99" name="CustomShape 42"/>
          <p:cNvSpPr/>
          <p:nvPr/>
        </p:nvSpPr>
        <p:spPr>
          <a:xfrm>
            <a:off x="4023720" y="404820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0" name="CustomShape 43"/>
          <p:cNvSpPr/>
          <p:nvPr/>
        </p:nvSpPr>
        <p:spPr>
          <a:xfrm>
            <a:off x="4406760" y="404820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&lt;3&gt;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1" name="CustomShape 44"/>
          <p:cNvSpPr/>
          <p:nvPr/>
        </p:nvSpPr>
        <p:spPr>
          <a:xfrm>
            <a:off x="4779000" y="404640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&lt;4&gt;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2" name="CustomShape 45"/>
          <p:cNvSpPr/>
          <p:nvPr/>
        </p:nvSpPr>
        <p:spPr>
          <a:xfrm>
            <a:off x="5151240" y="404640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&lt;5&gt;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3" name="CustomShape 46"/>
          <p:cNvSpPr/>
          <p:nvPr/>
        </p:nvSpPr>
        <p:spPr>
          <a:xfrm>
            <a:off x="5533920" y="404640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&lt;6&gt;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4" name="CustomShape 47"/>
          <p:cNvSpPr/>
          <p:nvPr/>
        </p:nvSpPr>
        <p:spPr>
          <a:xfrm>
            <a:off x="5933160" y="404820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&lt;7&gt;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5" name="CustomShape 48"/>
          <p:cNvSpPr/>
          <p:nvPr/>
        </p:nvSpPr>
        <p:spPr>
          <a:xfrm>
            <a:off x="6305400" y="404820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6" name="CustomShape 49"/>
          <p:cNvSpPr/>
          <p:nvPr/>
        </p:nvSpPr>
        <p:spPr>
          <a:xfrm>
            <a:off x="6688080" y="404820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&lt;9&gt;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7" name="CustomShape 50"/>
          <p:cNvSpPr/>
          <p:nvPr/>
        </p:nvSpPr>
        <p:spPr>
          <a:xfrm>
            <a:off x="7059240" y="404820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8" name="CustomShape 51"/>
          <p:cNvSpPr/>
          <p:nvPr/>
        </p:nvSpPr>
        <p:spPr>
          <a:xfrm>
            <a:off x="7423920" y="4048200"/>
            <a:ext cx="475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&lt;11&gt;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9" name="CustomShape 52"/>
          <p:cNvSpPr/>
          <p:nvPr/>
        </p:nvSpPr>
        <p:spPr>
          <a:xfrm>
            <a:off x="7825320" y="404640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10" name="CustomShape 53"/>
          <p:cNvSpPr/>
          <p:nvPr/>
        </p:nvSpPr>
        <p:spPr>
          <a:xfrm>
            <a:off x="3590280" y="5148000"/>
            <a:ext cx="5263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 – s – 1 = (&lt;12&gt; – &lt;1&gt;) /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</a:rPr>
              <a:t> sizeof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) – 1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) = 10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28" dur="indefinite" restart="never" nodeType="tmRoot">
          <p:childTnLst>
            <p:seq>
              <p:cTn id="1829" dur="indefinite" nodeType="mainSeq">
                <p:childTnLst>
                  <p:par>
                    <p:cTn id="1830" fill="hold">
                      <p:stCondLst>
                        <p:cond delay="indefinite"/>
                      </p:stCondLst>
                      <p:childTnLst>
                        <p:par>
                          <p:cTn id="1831" fill="hold">
                            <p:stCondLst>
                              <p:cond delay="0"/>
                            </p:stCondLst>
                            <p:childTnLst>
                              <p:par>
                                <p:cTn id="1832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33" dur="2000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4" fill="hold">
                      <p:stCondLst>
                        <p:cond delay="indefinite"/>
                      </p:stCondLst>
                      <p:childTnLst>
                        <p:par>
                          <p:cTn id="1835" fill="hold">
                            <p:stCondLst>
                              <p:cond delay="0"/>
                            </p:stCondLst>
                            <p:childTnLst>
                              <p:par>
                                <p:cTn id="183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37" dur="5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1" dur="5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2" fill="hold">
                      <p:stCondLst>
                        <p:cond delay="indefinite"/>
                      </p:stCondLst>
                      <p:childTnLst>
                        <p:par>
                          <p:cTn id="1843" fill="hold">
                            <p:stCondLst>
                              <p:cond delay="0"/>
                            </p:stCondLst>
                            <p:childTnLst>
                              <p:par>
                                <p:cTn id="18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6"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7" fill="hold">
                      <p:stCondLst>
                        <p:cond delay="indefinite"/>
                      </p:stCondLst>
                      <p:childTnLst>
                        <p:par>
                          <p:cTn id="1848" fill="hold">
                            <p:stCondLst>
                              <p:cond delay="0"/>
                            </p:stCondLst>
                            <p:childTnLst>
                              <p:par>
                                <p:cTn id="1849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50" dur="2000" fill="hold"/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1" fill="hold">
                      <p:stCondLst>
                        <p:cond delay="indefinite"/>
                      </p:stCondLst>
                      <p:childTnLst>
                        <p:par>
                          <p:cTn id="1852" fill="hold">
                            <p:stCondLst>
                              <p:cond delay="0"/>
                            </p:stCondLst>
                            <p:childTnLst>
                              <p:par>
                                <p:cTn id="185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54" dur="5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8" dur="5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9" fill="hold">
                      <p:stCondLst>
                        <p:cond delay="indefinite"/>
                      </p:stCondLst>
                      <p:childTnLst>
                        <p:par>
                          <p:cTn id="1860" fill="hold">
                            <p:stCondLst>
                              <p:cond delay="0"/>
                            </p:stCondLst>
                            <p:childTnLst>
                              <p:par>
                                <p:cTn id="18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3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4" fill="hold">
                      <p:stCondLst>
                        <p:cond delay="indefinite"/>
                      </p:stCondLst>
                      <p:childTnLst>
                        <p:par>
                          <p:cTn id="1865" fill="hold">
                            <p:stCondLst>
                              <p:cond delay="0"/>
                            </p:stCondLst>
                            <p:childTnLst>
                              <p:par>
                                <p:cTn id="1866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67" dur="2000" fill="hold"/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8" fill="hold">
                      <p:stCondLst>
                        <p:cond delay="indefinite"/>
                      </p:stCondLst>
                      <p:childTnLst>
                        <p:par>
                          <p:cTn id="1869" fill="hold">
                            <p:stCondLst>
                              <p:cond delay="0"/>
                            </p:stCondLst>
                            <p:childTnLst>
                              <p:par>
                                <p:cTn id="187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71" dur="5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5" dur="5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6" fill="hold">
                      <p:stCondLst>
                        <p:cond delay="indefinite"/>
                      </p:stCondLst>
                      <p:childTnLst>
                        <p:par>
                          <p:cTn id="1877" fill="hold">
                            <p:stCondLst>
                              <p:cond delay="0"/>
                            </p:stCondLst>
                            <p:childTnLst>
                              <p:par>
                                <p:cTn id="18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0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1" fill="hold">
                      <p:stCondLst>
                        <p:cond delay="indefinite"/>
                      </p:stCondLst>
                      <p:childTnLst>
                        <p:par>
                          <p:cTn id="1882" fill="hold">
                            <p:stCondLst>
                              <p:cond delay="0"/>
                            </p:stCondLst>
                            <p:childTnLst>
                              <p:par>
                                <p:cTn id="1883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84" dur="2000" fill="hold"/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5" fill="hold">
                      <p:stCondLst>
                        <p:cond delay="indefinite"/>
                      </p:stCondLst>
                      <p:childTnLst>
                        <p:par>
                          <p:cTn id="1886" fill="hold">
                            <p:stCondLst>
                              <p:cond delay="0"/>
                            </p:stCondLst>
                            <p:childTnLst>
                              <p:par>
                                <p:cTn id="188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88" dur="5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2" dur="5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3" fill="hold">
                      <p:stCondLst>
                        <p:cond delay="indefinite"/>
                      </p:stCondLst>
                      <p:childTnLst>
                        <p:par>
                          <p:cTn id="1894" fill="hold">
                            <p:stCondLst>
                              <p:cond delay="0"/>
                            </p:stCondLst>
                            <p:childTnLst>
                              <p:par>
                                <p:cTn id="18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7"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8" fill="hold">
                      <p:stCondLst>
                        <p:cond delay="indefinite"/>
                      </p:stCondLst>
                      <p:childTnLst>
                        <p:par>
                          <p:cTn id="1899" fill="hold">
                            <p:stCondLst>
                              <p:cond delay="0"/>
                            </p:stCondLst>
                            <p:childTnLst>
                              <p:par>
                                <p:cTn id="1900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01" dur="2000" fill="hold"/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2" fill="hold">
                      <p:stCondLst>
                        <p:cond delay="indefinite"/>
                      </p:stCondLst>
                      <p:childTnLst>
                        <p:par>
                          <p:cTn id="1903" fill="hold">
                            <p:stCondLst>
                              <p:cond delay="0"/>
                            </p:stCondLst>
                            <p:childTnLst>
                              <p:par>
                                <p:cTn id="190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05" dur="5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9" dur="5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0" fill="hold">
                      <p:stCondLst>
                        <p:cond delay="indefinite"/>
                      </p:stCondLst>
                      <p:childTnLst>
                        <p:par>
                          <p:cTn id="1911" fill="hold">
                            <p:stCondLst>
                              <p:cond delay="0"/>
                            </p:stCondLst>
                            <p:childTnLst>
                              <p:par>
                                <p:cTn id="19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4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5" fill="hold">
                      <p:stCondLst>
                        <p:cond delay="indefinite"/>
                      </p:stCondLst>
                      <p:childTnLst>
                        <p:par>
                          <p:cTn id="1916" fill="hold">
                            <p:stCondLst>
                              <p:cond delay="0"/>
                            </p:stCondLst>
                            <p:childTnLst>
                              <p:par>
                                <p:cTn id="1917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18" dur="2000" fill="hold"/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9" fill="hold">
                      <p:stCondLst>
                        <p:cond delay="indefinite"/>
                      </p:stCondLst>
                      <p:childTnLst>
                        <p:par>
                          <p:cTn id="1920" fill="hold">
                            <p:stCondLst>
                              <p:cond delay="0"/>
                            </p:stCondLst>
                            <p:childTnLst>
                              <p:par>
                                <p:cTn id="192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22" dur="5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6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7" fill="hold">
                      <p:stCondLst>
                        <p:cond delay="indefinite"/>
                      </p:stCondLst>
                      <p:childTnLst>
                        <p:par>
                          <p:cTn id="1928" fill="hold">
                            <p:stCondLst>
                              <p:cond delay="0"/>
                            </p:stCondLst>
                            <p:childTnLst>
                              <p:par>
                                <p:cTn id="19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1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2" fill="hold">
                      <p:stCondLst>
                        <p:cond delay="indefinite"/>
                      </p:stCondLst>
                      <p:childTnLst>
                        <p:par>
                          <p:cTn id="1933" fill="hold">
                            <p:stCondLst>
                              <p:cond delay="0"/>
                            </p:stCondLst>
                            <p:childTnLst>
                              <p:par>
                                <p:cTn id="1934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35" dur="2000" fill="hold"/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6" fill="hold">
                      <p:stCondLst>
                        <p:cond delay="indefinite"/>
                      </p:stCondLst>
                      <p:childTnLst>
                        <p:par>
                          <p:cTn id="1937" fill="hold">
                            <p:stCondLst>
                              <p:cond delay="0"/>
                            </p:stCondLst>
                            <p:childTnLst>
                              <p:par>
                                <p:cTn id="193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39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3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4" fill="hold">
                      <p:stCondLst>
                        <p:cond delay="indefinite"/>
                      </p:stCondLst>
                      <p:childTnLst>
                        <p:par>
                          <p:cTn id="1945" fill="hold">
                            <p:stCondLst>
                              <p:cond delay="0"/>
                            </p:stCondLst>
                            <p:childTnLst>
                              <p:par>
                                <p:cTn id="19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8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9" fill="hold">
                      <p:stCondLst>
                        <p:cond delay="indefinite"/>
                      </p:stCondLst>
                      <p:childTnLst>
                        <p:par>
                          <p:cTn id="1950" fill="hold">
                            <p:stCondLst>
                              <p:cond delay="0"/>
                            </p:stCondLst>
                            <p:childTnLst>
                              <p:par>
                                <p:cTn id="1951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52" dur="2000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3" fill="hold">
                      <p:stCondLst>
                        <p:cond delay="indefinite"/>
                      </p:stCondLst>
                      <p:childTnLst>
                        <p:par>
                          <p:cTn id="1954" fill="hold">
                            <p:stCondLst>
                              <p:cond delay="0"/>
                            </p:stCondLst>
                            <p:childTnLst>
                              <p:par>
                                <p:cTn id="195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56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0"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1" fill="hold">
                      <p:stCondLst>
                        <p:cond delay="indefinite"/>
                      </p:stCondLst>
                      <p:childTnLst>
                        <p:par>
                          <p:cTn id="1962" fill="hold">
                            <p:stCondLst>
                              <p:cond delay="0"/>
                            </p:stCondLst>
                            <p:childTnLst>
                              <p:par>
                                <p:cTn id="19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5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69" dur="2000" fill="hold"/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0" fill="hold">
                      <p:stCondLst>
                        <p:cond delay="indefinite"/>
                      </p:stCondLst>
                      <p:childTnLst>
                        <p:par>
                          <p:cTn id="1971" fill="hold">
                            <p:stCondLst>
                              <p:cond delay="0"/>
                            </p:stCondLst>
                            <p:childTnLst>
                              <p:par>
                                <p:cTn id="197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73"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7"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8" fill="hold">
                      <p:stCondLst>
                        <p:cond delay="indefinite"/>
                      </p:stCondLst>
                      <p:childTnLst>
                        <p:par>
                          <p:cTn id="1979" fill="hold">
                            <p:stCondLst>
                              <p:cond delay="0"/>
                            </p:stCondLst>
                            <p:childTnLst>
                              <p:par>
                                <p:cTn id="19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2"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3" fill="hold">
                      <p:stCondLst>
                        <p:cond delay="indefinite"/>
                      </p:stCondLst>
                      <p:childTnLst>
                        <p:par>
                          <p:cTn id="1984" fill="hold">
                            <p:stCondLst>
                              <p:cond delay="0"/>
                            </p:stCondLst>
                            <p:childTnLst>
                              <p:par>
                                <p:cTn id="1985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86" dur="2000" fill="hold"/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7" fill="hold">
                      <p:stCondLst>
                        <p:cond delay="indefinite"/>
                      </p:stCondLst>
                      <p:childTnLst>
                        <p:par>
                          <p:cTn id="1988" fill="hold">
                            <p:stCondLst>
                              <p:cond delay="0"/>
                            </p:stCondLst>
                            <p:childTnLst>
                              <p:par>
                                <p:cTn id="198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90"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4"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5" fill="hold">
                      <p:stCondLst>
                        <p:cond delay="indefinite"/>
                      </p:stCondLst>
                      <p:childTnLst>
                        <p:par>
                          <p:cTn id="1996" fill="hold">
                            <p:stCondLst>
                              <p:cond delay="0"/>
                            </p:stCondLst>
                            <p:childTnLst>
                              <p:par>
                                <p:cTn id="19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9" dur="5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0" fill="hold">
                      <p:stCondLst>
                        <p:cond delay="indefinite"/>
                      </p:stCondLst>
                      <p:childTnLst>
                        <p:par>
                          <p:cTn id="2001" fill="hold">
                            <p:stCondLst>
                              <p:cond delay="0"/>
                            </p:stCondLst>
                            <p:childTnLst>
                              <p:par>
                                <p:cTn id="200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03"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7" dur="5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8" fill="hold">
                      <p:stCondLst>
                        <p:cond delay="indefinite"/>
                      </p:stCondLst>
                      <p:childTnLst>
                        <p:par>
                          <p:cTn id="2009" fill="hold">
                            <p:stCondLst>
                              <p:cond delay="0"/>
                            </p:stCondLst>
                            <p:childTnLst>
                              <p:par>
                                <p:cTn id="20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2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3" fill="hold">
                      <p:stCondLst>
                        <p:cond delay="indefinite"/>
                      </p:stCondLst>
                      <p:childTnLst>
                        <p:par>
                          <p:cTn id="2014" fill="hold">
                            <p:stCondLst>
                              <p:cond delay="0"/>
                            </p:stCondLst>
                            <p:childTnLst>
                              <p:par>
                                <p:cTn id="20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7" dur="500"/>
                                        <p:tgtEl>
                                          <p:spTgt spid="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SỬ DỤNG KIỂU VECTOR&lt;T&gt;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1 cần biết số lượng phần tử sử dụng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2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F6631A6A-43F9-4EB0-9CDF-4CC7B5328D12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10" name="Table 4"/>
          <p:cNvGraphicFramePr/>
          <p:nvPr/>
        </p:nvGraphicFramePr>
        <p:xfrm>
          <a:off x="23760" y="2638440"/>
          <a:ext cx="9067320" cy="3708000"/>
        </p:xfrm>
        <a:graphic>
          <a:graphicData uri="http://schemas.openxmlformats.org/drawingml/2006/table">
            <a:tbl>
              <a:tblPr/>
              <a:tblGrid>
                <a:gridCol w="732960"/>
                <a:gridCol w="4190760"/>
                <a:gridCol w="761760"/>
                <a:gridCol w="33818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#include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&lt;iostream&gt;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x;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#include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&lt;vector&gt;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while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(cin &gt;&gt; 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using namespace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std;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a.push_back(x);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Times New Roman"/>
                        </a:rPr>
                        <a:t>// cin.clear();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arrayOutput(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const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&amp;a){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i &lt; a.size(); i++)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a;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cout &lt;&lt; a[i] &lt;&lt; “ ”;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arrayInput(a);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arrayOutput(a);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arrayInput(vector&lt;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&amp;a){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TextShape 1"/>
          <p:cNvSpPr txBox="1"/>
          <p:nvPr/>
        </p:nvSpPr>
        <p:spPr>
          <a:xfrm>
            <a:off x="1435680" y="1447920"/>
            <a:ext cx="7497720" cy="51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Kỹ thuật tìm vị trí ký tự ngắt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ký tự ngắt có thể là: khoảng trắng, dấu phẩy, ký tự tab…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2" name="TextShape 2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KỸ THUẬT ÁP DỤNG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82B1E598-A694-458A-9388-F96227E5661F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714" name="Table 4"/>
          <p:cNvGraphicFramePr/>
          <p:nvPr/>
        </p:nvGraphicFramePr>
        <p:xfrm>
          <a:off x="1298520" y="3048120"/>
          <a:ext cx="7497720" cy="741240"/>
        </p:xfrm>
        <a:graphic>
          <a:graphicData uri="http://schemas.openxmlformats.org/drawingml/2006/table">
            <a:tbl>
              <a:tblPr/>
              <a:tblGrid>
                <a:gridCol w="758880"/>
                <a:gridCol w="67388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isDelimeter(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s){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(s == ‘ ’ || s == ‘,’ || s== ‘\t’ || s == ‘\n’);}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5" name="Table 5"/>
          <p:cNvGraphicFramePr/>
          <p:nvPr/>
        </p:nvGraphicFramePr>
        <p:xfrm>
          <a:off x="1298520" y="3809880"/>
          <a:ext cx="7497720" cy="2224800"/>
        </p:xfrm>
        <a:graphic>
          <a:graphicData uri="http://schemas.openxmlformats.org/drawingml/2006/table">
            <a:tbl>
              <a:tblPr/>
              <a:tblGrid>
                <a:gridCol w="758880"/>
                <a:gridCol w="3504960"/>
                <a:gridCol w="32338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delim(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delim(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0, n = strlen(s);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p = s;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while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(i &lt; n &amp;&amp; !isDelimeter(s[i]))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while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(*p &amp;&amp; !isDelimeter(*p))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{i++;}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{p++;}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 + i;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p;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16" name="CustomShape 6"/>
          <p:cNvSpPr/>
          <p:nvPr/>
        </p:nvSpPr>
        <p:spPr>
          <a:xfrm>
            <a:off x="3090960" y="60670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7" name="CustomShape 7"/>
          <p:cNvSpPr/>
          <p:nvPr/>
        </p:nvSpPr>
        <p:spPr>
          <a:xfrm>
            <a:off x="3471840" y="60670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8" name="CustomShape 8"/>
          <p:cNvSpPr/>
          <p:nvPr/>
        </p:nvSpPr>
        <p:spPr>
          <a:xfrm>
            <a:off x="3853080" y="60670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9" name="CustomShape 9"/>
          <p:cNvSpPr/>
          <p:nvPr/>
        </p:nvSpPr>
        <p:spPr>
          <a:xfrm>
            <a:off x="4233960" y="60670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0" name="CustomShape 10"/>
          <p:cNvSpPr/>
          <p:nvPr/>
        </p:nvSpPr>
        <p:spPr>
          <a:xfrm>
            <a:off x="4614840" y="60670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1" name="CustomShape 11"/>
          <p:cNvSpPr/>
          <p:nvPr/>
        </p:nvSpPr>
        <p:spPr>
          <a:xfrm>
            <a:off x="4996080" y="60670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2" name="CustomShape 12"/>
          <p:cNvSpPr/>
          <p:nvPr/>
        </p:nvSpPr>
        <p:spPr>
          <a:xfrm>
            <a:off x="5376960" y="60670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3" name="CustomShape 13"/>
          <p:cNvSpPr/>
          <p:nvPr/>
        </p:nvSpPr>
        <p:spPr>
          <a:xfrm>
            <a:off x="5757840" y="60670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4" name="CustomShape 14"/>
          <p:cNvSpPr/>
          <p:nvPr/>
        </p:nvSpPr>
        <p:spPr>
          <a:xfrm>
            <a:off x="6139080" y="60670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5" name="CustomShape 15"/>
          <p:cNvSpPr/>
          <p:nvPr/>
        </p:nvSpPr>
        <p:spPr>
          <a:xfrm>
            <a:off x="6519960" y="60670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6" name="CustomShape 16"/>
          <p:cNvSpPr/>
          <p:nvPr/>
        </p:nvSpPr>
        <p:spPr>
          <a:xfrm>
            <a:off x="1678680" y="6307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7" name="CustomShape 17"/>
          <p:cNvSpPr/>
          <p:nvPr/>
        </p:nvSpPr>
        <p:spPr>
          <a:xfrm>
            <a:off x="1976400" y="6491880"/>
            <a:ext cx="1267560" cy="108000"/>
          </a:xfrm>
          <a:prstGeom prst="curvedConnector4">
            <a:avLst>
              <a:gd name="adj1" fmla="val 41808"/>
              <a:gd name="adj2" fmla="val 310757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8" name="CustomShape 18"/>
          <p:cNvSpPr/>
          <p:nvPr/>
        </p:nvSpPr>
        <p:spPr>
          <a:xfrm>
            <a:off x="1976400" y="6491880"/>
            <a:ext cx="1639800" cy="108360"/>
          </a:xfrm>
          <a:prstGeom prst="curvedConnector4">
            <a:avLst>
              <a:gd name="adj1" fmla="val 43667"/>
              <a:gd name="adj2" fmla="val 310466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9" name="CustomShape 19"/>
          <p:cNvSpPr/>
          <p:nvPr/>
        </p:nvSpPr>
        <p:spPr>
          <a:xfrm>
            <a:off x="1976400" y="6491880"/>
            <a:ext cx="2022480" cy="108360"/>
          </a:xfrm>
          <a:prstGeom prst="curvedConnector4">
            <a:avLst>
              <a:gd name="adj1" fmla="val 44865"/>
              <a:gd name="adj2" fmla="val 310466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0" name="CustomShape 20"/>
          <p:cNvSpPr/>
          <p:nvPr/>
        </p:nvSpPr>
        <p:spPr>
          <a:xfrm>
            <a:off x="1976400" y="6491880"/>
            <a:ext cx="2394720" cy="106560"/>
          </a:xfrm>
          <a:prstGeom prst="curvedConnector4">
            <a:avLst>
              <a:gd name="adj1" fmla="val 45663"/>
              <a:gd name="adj2" fmla="val 314037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1" name="CustomShape 21"/>
          <p:cNvSpPr/>
          <p:nvPr/>
        </p:nvSpPr>
        <p:spPr>
          <a:xfrm>
            <a:off x="1976400" y="6491880"/>
            <a:ext cx="2766960" cy="106560"/>
          </a:xfrm>
          <a:prstGeom prst="curvedConnector4">
            <a:avLst>
              <a:gd name="adj1" fmla="val 46247"/>
              <a:gd name="adj2" fmla="val 313737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2" name="CustomShape 22"/>
          <p:cNvSpPr/>
          <p:nvPr/>
        </p:nvSpPr>
        <p:spPr>
          <a:xfrm>
            <a:off x="1976400" y="6491880"/>
            <a:ext cx="3150000" cy="106560"/>
          </a:xfrm>
          <a:prstGeom prst="curvedConnector4">
            <a:avLst>
              <a:gd name="adj1" fmla="val 46703"/>
              <a:gd name="adj2" fmla="val 313737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3" name="CustomShape 23"/>
          <p:cNvSpPr/>
          <p:nvPr/>
        </p:nvSpPr>
        <p:spPr>
          <a:xfrm>
            <a:off x="7247520" y="603612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4" name="CustomShape 24"/>
          <p:cNvSpPr/>
          <p:nvPr/>
        </p:nvSpPr>
        <p:spPr>
          <a:xfrm>
            <a:off x="3039120" y="633888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&lt;1&gt;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35" name="CustomShape 25"/>
          <p:cNvSpPr/>
          <p:nvPr/>
        </p:nvSpPr>
        <p:spPr>
          <a:xfrm>
            <a:off x="3411360" y="633888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36" name="CustomShape 26"/>
          <p:cNvSpPr/>
          <p:nvPr/>
        </p:nvSpPr>
        <p:spPr>
          <a:xfrm>
            <a:off x="3794040" y="633888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&lt;3&gt;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37" name="CustomShape 27"/>
          <p:cNvSpPr/>
          <p:nvPr/>
        </p:nvSpPr>
        <p:spPr>
          <a:xfrm>
            <a:off x="4166640" y="633708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&lt;4&gt;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38" name="CustomShape 28"/>
          <p:cNvSpPr/>
          <p:nvPr/>
        </p:nvSpPr>
        <p:spPr>
          <a:xfrm>
            <a:off x="4538520" y="633708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&lt;5&gt;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39" name="CustomShape 29"/>
          <p:cNvSpPr/>
          <p:nvPr/>
        </p:nvSpPr>
        <p:spPr>
          <a:xfrm>
            <a:off x="4921560" y="633708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&lt;6&gt;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40" name="CustomShape 30"/>
          <p:cNvSpPr/>
          <p:nvPr/>
        </p:nvSpPr>
        <p:spPr>
          <a:xfrm>
            <a:off x="5320800" y="633888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&lt;7&gt;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41" name="CustomShape 31"/>
          <p:cNvSpPr/>
          <p:nvPr/>
        </p:nvSpPr>
        <p:spPr>
          <a:xfrm>
            <a:off x="5692680" y="633888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42" name="CustomShape 32"/>
          <p:cNvSpPr/>
          <p:nvPr/>
        </p:nvSpPr>
        <p:spPr>
          <a:xfrm>
            <a:off x="6075720" y="633888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&lt;9&gt;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43" name="CustomShape 33"/>
          <p:cNvSpPr/>
          <p:nvPr/>
        </p:nvSpPr>
        <p:spPr>
          <a:xfrm>
            <a:off x="6446880" y="633888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44" name="CustomShape 34"/>
          <p:cNvSpPr/>
          <p:nvPr/>
        </p:nvSpPr>
        <p:spPr>
          <a:xfrm>
            <a:off x="6811560" y="6338880"/>
            <a:ext cx="475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&lt;11&gt;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45" name="CustomShape 35"/>
          <p:cNvSpPr/>
          <p:nvPr/>
        </p:nvSpPr>
        <p:spPr>
          <a:xfrm>
            <a:off x="7212960" y="633708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46" name="CustomShape 36"/>
          <p:cNvSpPr/>
          <p:nvPr/>
        </p:nvSpPr>
        <p:spPr>
          <a:xfrm>
            <a:off x="7315200" y="606744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7" name="CustomShape 37"/>
          <p:cNvSpPr/>
          <p:nvPr/>
        </p:nvSpPr>
        <p:spPr>
          <a:xfrm>
            <a:off x="6904080" y="60660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8" name="CustomShape 38"/>
          <p:cNvSpPr/>
          <p:nvPr/>
        </p:nvSpPr>
        <p:spPr>
          <a:xfrm>
            <a:off x="1663560" y="6019920"/>
            <a:ext cx="269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9" name="CustomShape 39"/>
          <p:cNvSpPr/>
          <p:nvPr/>
        </p:nvSpPr>
        <p:spPr>
          <a:xfrm>
            <a:off x="1935720" y="6204600"/>
            <a:ext cx="1100520" cy="2646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18" dur="indefinite" restart="never" nodeType="tmRoot">
          <p:childTnLst>
            <p:seq>
              <p:cTn id="2019" dur="indefinite" nodeType="mainSeq">
                <p:childTnLst>
                  <p:par>
                    <p:cTn id="2020" fill="hold">
                      <p:stCondLst>
                        <p:cond delay="indefinite"/>
                      </p:stCondLst>
                      <p:childTnLst>
                        <p:par>
                          <p:cTn id="2021" fill="hold">
                            <p:stCondLst>
                              <p:cond delay="0"/>
                            </p:stCondLst>
                            <p:childTnLst>
                              <p:par>
                                <p:cTn id="2022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23" dur="2000" fill="hold"/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4" fill="hold">
                      <p:stCondLst>
                        <p:cond delay="indefinite"/>
                      </p:stCondLst>
                      <p:childTnLst>
                        <p:par>
                          <p:cTn id="2025" fill="hold">
                            <p:stCondLst>
                              <p:cond delay="0"/>
                            </p:stCondLst>
                            <p:childTnLst>
                              <p:par>
                                <p:cTn id="202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27"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1" dur="5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2" fill="hold">
                      <p:stCondLst>
                        <p:cond delay="indefinite"/>
                      </p:stCondLst>
                      <p:childTnLst>
                        <p:par>
                          <p:cTn id="2033" fill="hold">
                            <p:stCondLst>
                              <p:cond delay="0"/>
                            </p:stCondLst>
                            <p:childTnLst>
                              <p:par>
                                <p:cTn id="2034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35" dur="2000" fill="hold"/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6" fill="hold">
                      <p:stCondLst>
                        <p:cond delay="indefinite"/>
                      </p:stCondLst>
                      <p:childTnLst>
                        <p:par>
                          <p:cTn id="2037" fill="hold">
                            <p:stCondLst>
                              <p:cond delay="0"/>
                            </p:stCondLst>
                            <p:childTnLst>
                              <p:par>
                                <p:cTn id="203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39" dur="5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3" dur="5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4" fill="hold">
                      <p:stCondLst>
                        <p:cond delay="indefinite"/>
                      </p:stCondLst>
                      <p:childTnLst>
                        <p:par>
                          <p:cTn id="2045" fill="hold">
                            <p:stCondLst>
                              <p:cond delay="0"/>
                            </p:stCondLst>
                            <p:childTnLst>
                              <p:par>
                                <p:cTn id="2046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47" dur="2000" fill="hold"/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8" fill="hold">
                      <p:stCondLst>
                        <p:cond delay="indefinite"/>
                      </p:stCondLst>
                      <p:childTnLst>
                        <p:par>
                          <p:cTn id="2049" fill="hold">
                            <p:stCondLst>
                              <p:cond delay="0"/>
                            </p:stCondLst>
                            <p:childTnLst>
                              <p:par>
                                <p:cTn id="205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51" dur="5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5" dur="5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6" fill="hold">
                      <p:stCondLst>
                        <p:cond delay="indefinite"/>
                      </p:stCondLst>
                      <p:childTnLst>
                        <p:par>
                          <p:cTn id="2057" fill="hold">
                            <p:stCondLst>
                              <p:cond delay="0"/>
                            </p:stCondLst>
                            <p:childTnLst>
                              <p:par>
                                <p:cTn id="2058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59" dur="2000" fill="hold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0" fill="hold">
                      <p:stCondLst>
                        <p:cond delay="indefinite"/>
                      </p:stCondLst>
                      <p:childTnLst>
                        <p:par>
                          <p:cTn id="2061" fill="hold">
                            <p:stCondLst>
                              <p:cond delay="0"/>
                            </p:stCondLst>
                            <p:childTnLst>
                              <p:par>
                                <p:cTn id="206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63" dur="5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7" dur="5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8" fill="hold">
                      <p:stCondLst>
                        <p:cond delay="indefinite"/>
                      </p:stCondLst>
                      <p:childTnLst>
                        <p:par>
                          <p:cTn id="2069" fill="hold">
                            <p:stCondLst>
                              <p:cond delay="0"/>
                            </p:stCondLst>
                            <p:childTnLst>
                              <p:par>
                                <p:cTn id="2070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71" dur="2000" fill="hold"/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2" fill="hold">
                      <p:stCondLst>
                        <p:cond delay="indefinite"/>
                      </p:stCondLst>
                      <p:childTnLst>
                        <p:par>
                          <p:cTn id="2073" fill="hold">
                            <p:stCondLst>
                              <p:cond delay="0"/>
                            </p:stCondLst>
                            <p:childTnLst>
                              <p:par>
                                <p:cTn id="207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75" dur="5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9" dur="500"/>
                                        <p:tgtEl>
                                          <p:spTgt spid="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0" fill="hold">
                      <p:stCondLst>
                        <p:cond delay="indefinite"/>
                      </p:stCondLst>
                      <p:childTnLst>
                        <p:par>
                          <p:cTn id="2081" fill="hold">
                            <p:stCondLst>
                              <p:cond delay="0"/>
                            </p:stCondLst>
                            <p:childTnLst>
                              <p:par>
                                <p:cTn id="2082" nodeType="clickEffect" fill="hold" presetClass="emph" presetID="3" presetSubtype="2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2082"/>
                                    </p:cond>
                                  </p:endCondLst>
                                  <p:childTnLst>
                                    <p:animClr clrSpc="rgb">
                                      <p:cBhvr>
                                        <p:cTn id="2083" dur="2000" fill="hold"/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TextShape 1"/>
          <p:cNvSpPr txBox="1"/>
          <p:nvPr/>
        </p:nvSpPr>
        <p:spPr>
          <a:xfrm>
            <a:off x="1435680" y="1447920"/>
            <a:ext cx="7497720" cy="51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Kỹ thuật tìm vị trí ký tự ngắt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Cải tiến thuật toán dùng chỉ số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51" name="TextShape 2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KỸ THUẬT ÁP DỤNG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5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AF4F4998-C0FC-4FEF-B7F8-108EC7979DCD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753" name="Table 4"/>
          <p:cNvGraphicFramePr/>
          <p:nvPr/>
        </p:nvGraphicFramePr>
        <p:xfrm>
          <a:off x="228600" y="2880360"/>
          <a:ext cx="8704800" cy="2595600"/>
        </p:xfrm>
        <a:graphic>
          <a:graphicData uri="http://schemas.openxmlformats.org/drawingml/2006/table">
            <a:tbl>
              <a:tblPr/>
              <a:tblGrid>
                <a:gridCol w="798480"/>
                <a:gridCol w="3773160"/>
                <a:gridCol w="41331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delim(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delim(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s){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c;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while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(s[i] !=0 &amp;&amp; !isDelimeter(s[i]))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while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((c = s[i]) != 0 &amp;&amp; !isDelimeter(c))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{i++;}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{i++;}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 + i;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 + i;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54" name="CustomShape 5"/>
          <p:cNvSpPr/>
          <p:nvPr/>
        </p:nvSpPr>
        <p:spPr>
          <a:xfrm>
            <a:off x="3243240" y="57621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5" name="CustomShape 6"/>
          <p:cNvSpPr/>
          <p:nvPr/>
        </p:nvSpPr>
        <p:spPr>
          <a:xfrm>
            <a:off x="3624480" y="57621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6" name="CustomShape 7"/>
          <p:cNvSpPr/>
          <p:nvPr/>
        </p:nvSpPr>
        <p:spPr>
          <a:xfrm>
            <a:off x="4005360" y="57621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7" name="CustomShape 8"/>
          <p:cNvSpPr/>
          <p:nvPr/>
        </p:nvSpPr>
        <p:spPr>
          <a:xfrm>
            <a:off x="4386240" y="57621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8" name="CustomShape 9"/>
          <p:cNvSpPr/>
          <p:nvPr/>
        </p:nvSpPr>
        <p:spPr>
          <a:xfrm>
            <a:off x="4767480" y="57621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9" name="CustomShape 10"/>
          <p:cNvSpPr/>
          <p:nvPr/>
        </p:nvSpPr>
        <p:spPr>
          <a:xfrm>
            <a:off x="5148360" y="57621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0" name="CustomShape 11"/>
          <p:cNvSpPr/>
          <p:nvPr/>
        </p:nvSpPr>
        <p:spPr>
          <a:xfrm>
            <a:off x="5529240" y="57621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1" name="CustomShape 12"/>
          <p:cNvSpPr/>
          <p:nvPr/>
        </p:nvSpPr>
        <p:spPr>
          <a:xfrm>
            <a:off x="5910480" y="57621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2" name="CustomShape 13"/>
          <p:cNvSpPr/>
          <p:nvPr/>
        </p:nvSpPr>
        <p:spPr>
          <a:xfrm>
            <a:off x="6291360" y="57621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3" name="CustomShape 14"/>
          <p:cNvSpPr/>
          <p:nvPr/>
        </p:nvSpPr>
        <p:spPr>
          <a:xfrm>
            <a:off x="6672240" y="57621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4" name="CustomShape 15"/>
          <p:cNvSpPr/>
          <p:nvPr/>
        </p:nvSpPr>
        <p:spPr>
          <a:xfrm>
            <a:off x="7400160" y="573120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5" name="CustomShape 16"/>
          <p:cNvSpPr/>
          <p:nvPr/>
        </p:nvSpPr>
        <p:spPr>
          <a:xfrm>
            <a:off x="3191760" y="603396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&lt;1&gt;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66" name="CustomShape 17"/>
          <p:cNvSpPr/>
          <p:nvPr/>
        </p:nvSpPr>
        <p:spPr>
          <a:xfrm>
            <a:off x="3563640" y="603396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67" name="CustomShape 18"/>
          <p:cNvSpPr/>
          <p:nvPr/>
        </p:nvSpPr>
        <p:spPr>
          <a:xfrm>
            <a:off x="3946680" y="603396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&lt;3&gt;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68" name="CustomShape 19"/>
          <p:cNvSpPr/>
          <p:nvPr/>
        </p:nvSpPr>
        <p:spPr>
          <a:xfrm>
            <a:off x="4318920" y="603216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&lt;4&gt;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69" name="CustomShape 20"/>
          <p:cNvSpPr/>
          <p:nvPr/>
        </p:nvSpPr>
        <p:spPr>
          <a:xfrm>
            <a:off x="4691160" y="603252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&lt;5&gt;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70" name="CustomShape 21"/>
          <p:cNvSpPr/>
          <p:nvPr/>
        </p:nvSpPr>
        <p:spPr>
          <a:xfrm>
            <a:off x="5073840" y="603252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&lt;6&gt;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71" name="CustomShape 22"/>
          <p:cNvSpPr/>
          <p:nvPr/>
        </p:nvSpPr>
        <p:spPr>
          <a:xfrm>
            <a:off x="5473080" y="603396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&lt;7&gt;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72" name="CustomShape 23"/>
          <p:cNvSpPr/>
          <p:nvPr/>
        </p:nvSpPr>
        <p:spPr>
          <a:xfrm>
            <a:off x="5845320" y="603432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73" name="CustomShape 24"/>
          <p:cNvSpPr/>
          <p:nvPr/>
        </p:nvSpPr>
        <p:spPr>
          <a:xfrm>
            <a:off x="6228000" y="6034320"/>
            <a:ext cx="40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&lt;9&gt;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74" name="CustomShape 25"/>
          <p:cNvSpPr/>
          <p:nvPr/>
        </p:nvSpPr>
        <p:spPr>
          <a:xfrm>
            <a:off x="6599160" y="60339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75" name="CustomShape 26"/>
          <p:cNvSpPr/>
          <p:nvPr/>
        </p:nvSpPr>
        <p:spPr>
          <a:xfrm>
            <a:off x="6963840" y="6033960"/>
            <a:ext cx="475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&lt;11&gt;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76" name="CustomShape 27"/>
          <p:cNvSpPr/>
          <p:nvPr/>
        </p:nvSpPr>
        <p:spPr>
          <a:xfrm>
            <a:off x="7365600" y="60321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77" name="CustomShape 28"/>
          <p:cNvSpPr/>
          <p:nvPr/>
        </p:nvSpPr>
        <p:spPr>
          <a:xfrm>
            <a:off x="7467480" y="576252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8" name="CustomShape 29"/>
          <p:cNvSpPr/>
          <p:nvPr/>
        </p:nvSpPr>
        <p:spPr>
          <a:xfrm>
            <a:off x="7056720" y="576108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9" name="CustomShape 30"/>
          <p:cNvSpPr/>
          <p:nvPr/>
        </p:nvSpPr>
        <p:spPr>
          <a:xfrm>
            <a:off x="1815840" y="6260040"/>
            <a:ext cx="269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0" name="CustomShape 31"/>
          <p:cNvSpPr/>
          <p:nvPr/>
        </p:nvSpPr>
        <p:spPr>
          <a:xfrm flipV="1">
            <a:off x="2088360" y="6163920"/>
            <a:ext cx="1100520" cy="2797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1" name="CustomShape 32"/>
          <p:cNvSpPr/>
          <p:nvPr/>
        </p:nvSpPr>
        <p:spPr>
          <a:xfrm>
            <a:off x="3264840" y="5488200"/>
            <a:ext cx="240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82" name="CustomShape 33"/>
          <p:cNvSpPr/>
          <p:nvPr/>
        </p:nvSpPr>
        <p:spPr>
          <a:xfrm>
            <a:off x="3657600" y="54882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83" name="CustomShape 34"/>
          <p:cNvSpPr/>
          <p:nvPr/>
        </p:nvSpPr>
        <p:spPr>
          <a:xfrm>
            <a:off x="4040280" y="54882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84" name="CustomShape 35"/>
          <p:cNvSpPr/>
          <p:nvPr/>
        </p:nvSpPr>
        <p:spPr>
          <a:xfrm>
            <a:off x="4412880" y="54864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85" name="CustomShape 36"/>
          <p:cNvSpPr/>
          <p:nvPr/>
        </p:nvSpPr>
        <p:spPr>
          <a:xfrm>
            <a:off x="4788720" y="54864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86" name="CustomShape 37"/>
          <p:cNvSpPr/>
          <p:nvPr/>
        </p:nvSpPr>
        <p:spPr>
          <a:xfrm>
            <a:off x="5169600" y="54864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87" name="CustomShape 38"/>
          <p:cNvSpPr/>
          <p:nvPr/>
        </p:nvSpPr>
        <p:spPr>
          <a:xfrm>
            <a:off x="5562360" y="54882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88" name="CustomShape 39"/>
          <p:cNvSpPr/>
          <p:nvPr/>
        </p:nvSpPr>
        <p:spPr>
          <a:xfrm>
            <a:off x="5943600" y="54882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89" name="CustomShape 40"/>
          <p:cNvSpPr/>
          <p:nvPr/>
        </p:nvSpPr>
        <p:spPr>
          <a:xfrm>
            <a:off x="6337440" y="54882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90" name="CustomShape 41"/>
          <p:cNvSpPr/>
          <p:nvPr/>
        </p:nvSpPr>
        <p:spPr>
          <a:xfrm>
            <a:off x="6699960" y="54882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9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91" name="CustomShape 42"/>
          <p:cNvSpPr/>
          <p:nvPr/>
        </p:nvSpPr>
        <p:spPr>
          <a:xfrm>
            <a:off x="7030440" y="548820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10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84" dur="indefinite" restart="never" nodeType="tmRoot">
          <p:childTnLst>
            <p:seq>
              <p:cTn id="2085" dur="indefinite" nodeType="mainSeq">
                <p:childTnLst>
                  <p:par>
                    <p:cTn id="2086" fill="hold">
                      <p:stCondLst>
                        <p:cond delay="indefinite"/>
                      </p:stCondLst>
                      <p:childTnLst>
                        <p:par>
                          <p:cTn id="2087" fill="hold">
                            <p:stCondLst>
                              <p:cond delay="0"/>
                            </p:stCondLst>
                            <p:childTnLst>
                              <p:par>
                                <p:cTn id="2088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89" dur="500" fill="hold"/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0" fill="hold">
                            <p:stCondLst>
                              <p:cond delay="500"/>
                            </p:stCondLst>
                            <p:childTnLst>
                              <p:par>
                                <p:cTn id="2091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92" dur="500" fill="hold"/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3" fill="hold">
                      <p:stCondLst>
                        <p:cond delay="indefinite"/>
                      </p:stCondLst>
                      <p:childTnLst>
                        <p:par>
                          <p:cTn id="2094" fill="hold">
                            <p:stCondLst>
                              <p:cond delay="0"/>
                            </p:stCondLst>
                            <p:childTnLst>
                              <p:par>
                                <p:cTn id="2095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96" dur="500" fill="hold"/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7" fill="hold">
                            <p:stCondLst>
                              <p:cond delay="500"/>
                            </p:stCondLst>
                            <p:childTnLst>
                              <p:par>
                                <p:cTn id="2098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99" dur="5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0" fill="hold">
                      <p:stCondLst>
                        <p:cond delay="indefinite"/>
                      </p:stCondLst>
                      <p:childTnLst>
                        <p:par>
                          <p:cTn id="2101" fill="hold">
                            <p:stCondLst>
                              <p:cond delay="0"/>
                            </p:stCondLst>
                            <p:childTnLst>
                              <p:par>
                                <p:cTn id="2102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03" dur="500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4" fill="hold">
                            <p:stCondLst>
                              <p:cond delay="500"/>
                            </p:stCondLst>
                            <p:childTnLst>
                              <p:par>
                                <p:cTn id="2105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06" dur="500" fill="hold"/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7" fill="hold">
                      <p:stCondLst>
                        <p:cond delay="indefinite"/>
                      </p:stCondLst>
                      <p:childTnLst>
                        <p:par>
                          <p:cTn id="2108" fill="hold">
                            <p:stCondLst>
                              <p:cond delay="0"/>
                            </p:stCondLst>
                            <p:childTnLst>
                              <p:par>
                                <p:cTn id="2109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10" dur="500" fill="hold"/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12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13" dur="500" fill="hold"/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4" fill="hold">
                      <p:stCondLst>
                        <p:cond delay="indefinite"/>
                      </p:stCondLst>
                      <p:childTnLst>
                        <p:par>
                          <p:cTn id="2115" fill="hold">
                            <p:stCondLst>
                              <p:cond delay="0"/>
                            </p:stCondLst>
                            <p:childTnLst>
                              <p:par>
                                <p:cTn id="2116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17" dur="500" fill="hold"/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19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20" dur="5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1" fill="hold">
                      <p:stCondLst>
                        <p:cond delay="indefinite"/>
                      </p:stCondLst>
                      <p:childTnLst>
                        <p:par>
                          <p:cTn id="2122" fill="hold">
                            <p:stCondLst>
                              <p:cond delay="0"/>
                            </p:stCondLst>
                            <p:childTnLst>
                              <p:par>
                                <p:cTn id="2123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24" dur="500" fill="hold"/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5" fill="hold">
                            <p:stCondLst>
                              <p:cond delay="500"/>
                            </p:stCondLst>
                            <p:childTnLst>
                              <p:par>
                                <p:cTn id="2126" nodeType="afterEffect" fill="hold" presetClass="emph" presetID="3" presetSubtype="2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2126"/>
                                    </p:cond>
                                  </p:endCondLst>
                                  <p:childTnLst>
                                    <p:animClr clrSpc="rgb">
                                      <p:cBhvr>
                                        <p:cTn id="2127" dur="500" fill="hold"/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8" fill="hold">
                      <p:stCondLst>
                        <p:cond delay="indefinite"/>
                      </p:stCondLst>
                      <p:childTnLst>
                        <p:par>
                          <p:cTn id="2129" fill="hold">
                            <p:stCondLst>
                              <p:cond delay="0"/>
                            </p:stCondLst>
                            <p:childTnLst>
                              <p:par>
                                <p:cTn id="2130" nodeType="clickEffect" fill="hold" presetClass="emph" presetID="34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animMotion origin="layout" path="M 0 0 L 0 -0.07213 E">
                                      <p:cBhvr>
                                        <p:cTn id="21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3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3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3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3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KỸ THUẬT ÁP DỤNG 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93" name="TextShape 2"/>
          <p:cNvSpPr txBox="1"/>
          <p:nvPr/>
        </p:nvSpPr>
        <p:spPr>
          <a:xfrm>
            <a:off x="1435680" y="1447920"/>
            <a:ext cx="7497720" cy="51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5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Một số nguyên tắc khi dùng con trỏ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Khi khai báo con trỏ, giá trị của nó sẽ là rác (địa chỉ của chương trình trước đó)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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nên gán NULL trực tiếp, ví dụ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 = NULL;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Nên kiểm tra giá trị biến con trỏ trước khi dùng, ví dụ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(p != NULL) {…}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Con trỏ ở vị trí tham số của hàm có nghĩa là nó đã được gán địa chỉ ở nơi gọi nó, ví dụ: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abc(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p){…};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main(){ abc(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new 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);}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Khi dịch chuyển con trỏ nên trong phạm vi vùng nhớ mà nó đang quản lý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Khi dời địa chỉ con trỏ bằng phép toán ‘+’ hay ‘-’ thì nhớ phải dựa vào kiểu dữ liệu con trỏ, ví dụ: con trỏ int khi ‘+’ một đơn vị sẽ dời 4 byte, con trỏ short khi ‘+’ hai đơn vị sẽ dời 4 byte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9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790E09D0-9EAE-43FE-B19C-EB42A5269B43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SỬ DỤNG KIỂU VECTOR&lt;T&gt;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Một số phương thức cơ bản của kiểu vector&lt;T&gt;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size(): trả về số phần tử hiện có của mảng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resize(int): thay đổi kích thước mảng, tự động thêm/xóa bớt phần tử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push_back(T): thêm một phần tử vào sau mảng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pop_back(): xóa phần tử cuối mảng, kích thước mảng giảm đi một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D990FAB-A38A-43BB-AF02-E046D138D72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SỬ DỤNG KIỂU VECTOR&lt;T&gt;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một số hàm cơ bản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tạo vector từ một mảng số nguyên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8A065825-3C33-4034-AB9E-FB0A5DD136A6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17" name="Table 4"/>
          <p:cNvGraphicFramePr/>
          <p:nvPr/>
        </p:nvGraphicFramePr>
        <p:xfrm>
          <a:off x="152280" y="2758320"/>
          <a:ext cx="5714640" cy="3337200"/>
        </p:xfrm>
        <a:graphic>
          <a:graphicData uri="http://schemas.openxmlformats.org/drawingml/2006/table">
            <a:tbl>
              <a:tblPr/>
              <a:tblGrid>
                <a:gridCol w="857160"/>
                <a:gridCol w="48574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intArrayMake(vector&lt;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&amp;a,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e[],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a.resize(0);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while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(i &lt; n){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a.push_back(e[i]);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i++;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CustomShape 5"/>
          <p:cNvSpPr/>
          <p:nvPr/>
        </p:nvSpPr>
        <p:spPr>
          <a:xfrm>
            <a:off x="6284160" y="38253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6"/>
          <p:cNvSpPr/>
          <p:nvPr/>
        </p:nvSpPr>
        <p:spPr>
          <a:xfrm>
            <a:off x="8678520" y="373716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6588720" y="38253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8"/>
          <p:cNvSpPr/>
          <p:nvPr/>
        </p:nvSpPr>
        <p:spPr>
          <a:xfrm>
            <a:off x="6893640" y="38253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9"/>
          <p:cNvSpPr/>
          <p:nvPr/>
        </p:nvSpPr>
        <p:spPr>
          <a:xfrm>
            <a:off x="7198560" y="38253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0"/>
          <p:cNvSpPr/>
          <p:nvPr/>
        </p:nvSpPr>
        <p:spPr>
          <a:xfrm>
            <a:off x="7503120" y="38253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1"/>
          <p:cNvSpPr/>
          <p:nvPr/>
        </p:nvSpPr>
        <p:spPr>
          <a:xfrm>
            <a:off x="7808040" y="38253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2"/>
          <p:cNvSpPr/>
          <p:nvPr/>
        </p:nvSpPr>
        <p:spPr>
          <a:xfrm>
            <a:off x="8112960" y="38253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3"/>
          <p:cNvSpPr/>
          <p:nvPr/>
        </p:nvSpPr>
        <p:spPr>
          <a:xfrm>
            <a:off x="8417520" y="38253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4"/>
          <p:cNvSpPr/>
          <p:nvPr/>
        </p:nvSpPr>
        <p:spPr>
          <a:xfrm>
            <a:off x="6270480" y="344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15"/>
          <p:cNvSpPr/>
          <p:nvPr/>
        </p:nvSpPr>
        <p:spPr>
          <a:xfrm>
            <a:off x="6583680" y="344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16"/>
          <p:cNvSpPr/>
          <p:nvPr/>
        </p:nvSpPr>
        <p:spPr>
          <a:xfrm>
            <a:off x="6900480" y="344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17"/>
          <p:cNvSpPr/>
          <p:nvPr/>
        </p:nvSpPr>
        <p:spPr>
          <a:xfrm>
            <a:off x="7205400" y="344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18"/>
          <p:cNvSpPr/>
          <p:nvPr/>
        </p:nvSpPr>
        <p:spPr>
          <a:xfrm>
            <a:off x="7501680" y="344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19"/>
          <p:cNvSpPr/>
          <p:nvPr/>
        </p:nvSpPr>
        <p:spPr>
          <a:xfrm>
            <a:off x="7814880" y="344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0"/>
          <p:cNvSpPr/>
          <p:nvPr/>
        </p:nvSpPr>
        <p:spPr>
          <a:xfrm>
            <a:off x="8131680" y="344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21"/>
          <p:cNvSpPr/>
          <p:nvPr/>
        </p:nvSpPr>
        <p:spPr>
          <a:xfrm>
            <a:off x="8436240" y="344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22"/>
          <p:cNvSpPr/>
          <p:nvPr/>
        </p:nvSpPr>
        <p:spPr>
          <a:xfrm>
            <a:off x="5937480" y="376092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23"/>
          <p:cNvSpPr/>
          <p:nvPr/>
        </p:nvSpPr>
        <p:spPr>
          <a:xfrm>
            <a:off x="5954760" y="513216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24"/>
          <p:cNvSpPr/>
          <p:nvPr/>
        </p:nvSpPr>
        <p:spPr>
          <a:xfrm>
            <a:off x="6276960" y="51969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5"/>
          <p:cNvSpPr/>
          <p:nvPr/>
        </p:nvSpPr>
        <p:spPr>
          <a:xfrm>
            <a:off x="8671680" y="510876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6"/>
          <p:cNvSpPr/>
          <p:nvPr/>
        </p:nvSpPr>
        <p:spPr>
          <a:xfrm>
            <a:off x="6581880" y="51969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7"/>
          <p:cNvSpPr/>
          <p:nvPr/>
        </p:nvSpPr>
        <p:spPr>
          <a:xfrm>
            <a:off x="6886800" y="51969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8"/>
          <p:cNvSpPr/>
          <p:nvPr/>
        </p:nvSpPr>
        <p:spPr>
          <a:xfrm>
            <a:off x="7191360" y="51969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9"/>
          <p:cNvSpPr/>
          <p:nvPr/>
        </p:nvSpPr>
        <p:spPr>
          <a:xfrm>
            <a:off x="7496280" y="51969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0"/>
          <p:cNvSpPr/>
          <p:nvPr/>
        </p:nvSpPr>
        <p:spPr>
          <a:xfrm>
            <a:off x="7801200" y="51969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1"/>
          <p:cNvSpPr/>
          <p:nvPr/>
        </p:nvSpPr>
        <p:spPr>
          <a:xfrm>
            <a:off x="8105760" y="51969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2"/>
          <p:cNvSpPr/>
          <p:nvPr/>
        </p:nvSpPr>
        <p:spPr>
          <a:xfrm>
            <a:off x="8410680" y="51969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3"/>
          <p:cNvSpPr/>
          <p:nvPr/>
        </p:nvSpPr>
        <p:spPr>
          <a:xfrm rot="5400000">
            <a:off x="5900040" y="4659840"/>
            <a:ext cx="106632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4"/>
          <p:cNvSpPr/>
          <p:nvPr/>
        </p:nvSpPr>
        <p:spPr>
          <a:xfrm rot="5400000">
            <a:off x="6204960" y="4659840"/>
            <a:ext cx="106632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5"/>
          <p:cNvSpPr/>
          <p:nvPr/>
        </p:nvSpPr>
        <p:spPr>
          <a:xfrm rot="5400000">
            <a:off x="6509520" y="4659840"/>
            <a:ext cx="106632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6"/>
          <p:cNvSpPr/>
          <p:nvPr/>
        </p:nvSpPr>
        <p:spPr>
          <a:xfrm rot="5400000">
            <a:off x="6814440" y="4659840"/>
            <a:ext cx="106632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7"/>
          <p:cNvSpPr/>
          <p:nvPr/>
        </p:nvSpPr>
        <p:spPr>
          <a:xfrm rot="5400000">
            <a:off x="7119360" y="4659840"/>
            <a:ext cx="106632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8"/>
          <p:cNvSpPr/>
          <p:nvPr/>
        </p:nvSpPr>
        <p:spPr>
          <a:xfrm rot="5400000">
            <a:off x="7423920" y="4659840"/>
            <a:ext cx="106632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39"/>
          <p:cNvSpPr/>
          <p:nvPr/>
        </p:nvSpPr>
        <p:spPr>
          <a:xfrm rot="5400000">
            <a:off x="7728840" y="4659840"/>
            <a:ext cx="106632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0"/>
          <p:cNvSpPr/>
          <p:nvPr/>
        </p:nvSpPr>
        <p:spPr>
          <a:xfrm rot="5400000">
            <a:off x="8033760" y="4659840"/>
            <a:ext cx="106632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SỬ DỤNG KIỂU VECTOR&lt;T&gt;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một số hàm cơ bản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xuất vector ra thiết bị xuất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6F641A9C-64D2-46CC-A1CE-57D5D39ABB14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57" name="Table 4"/>
          <p:cNvGraphicFramePr/>
          <p:nvPr/>
        </p:nvGraphicFramePr>
        <p:xfrm>
          <a:off x="1828800" y="2666880"/>
          <a:ext cx="6095520" cy="2224800"/>
        </p:xfrm>
        <a:graphic>
          <a:graphicData uri="http://schemas.openxmlformats.org/drawingml/2006/table">
            <a:tbl>
              <a:tblPr/>
              <a:tblGrid>
                <a:gridCol w="812520"/>
                <a:gridCol w="52830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intArrayOut(vector&lt;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&amp;a, ostream&amp; outDev){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i &lt; a.size(); i++)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outDev &lt;&lt; a[i] &lt;&lt; </a:t>
                      </a:r>
                      <a:r>
                        <a:rPr b="0" lang="en-US" sz="18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 ”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outDev &lt;&lt; endl;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CustomShape 5"/>
          <p:cNvSpPr/>
          <p:nvPr/>
        </p:nvSpPr>
        <p:spPr>
          <a:xfrm>
            <a:off x="5117400" y="57150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6"/>
          <p:cNvSpPr/>
          <p:nvPr/>
        </p:nvSpPr>
        <p:spPr>
          <a:xfrm>
            <a:off x="7511760" y="562680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5421960" y="57150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5726880" y="57150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6031800" y="57150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6336360" y="57150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1"/>
          <p:cNvSpPr/>
          <p:nvPr/>
        </p:nvSpPr>
        <p:spPr>
          <a:xfrm>
            <a:off x="6641280" y="57150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2"/>
          <p:cNvSpPr/>
          <p:nvPr/>
        </p:nvSpPr>
        <p:spPr>
          <a:xfrm>
            <a:off x="6946200" y="57150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3"/>
          <p:cNvSpPr/>
          <p:nvPr/>
        </p:nvSpPr>
        <p:spPr>
          <a:xfrm>
            <a:off x="7250760" y="571500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4"/>
          <p:cNvSpPr/>
          <p:nvPr/>
        </p:nvSpPr>
        <p:spPr>
          <a:xfrm>
            <a:off x="5103720" y="533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15"/>
          <p:cNvSpPr/>
          <p:nvPr/>
        </p:nvSpPr>
        <p:spPr>
          <a:xfrm>
            <a:off x="5416920" y="533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16"/>
          <p:cNvSpPr/>
          <p:nvPr/>
        </p:nvSpPr>
        <p:spPr>
          <a:xfrm>
            <a:off x="5733720" y="533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17"/>
          <p:cNvSpPr/>
          <p:nvPr/>
        </p:nvSpPr>
        <p:spPr>
          <a:xfrm>
            <a:off x="6038640" y="533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18"/>
          <p:cNvSpPr/>
          <p:nvPr/>
        </p:nvSpPr>
        <p:spPr>
          <a:xfrm>
            <a:off x="6334920" y="533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19"/>
          <p:cNvSpPr/>
          <p:nvPr/>
        </p:nvSpPr>
        <p:spPr>
          <a:xfrm>
            <a:off x="6648120" y="533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20"/>
          <p:cNvSpPr/>
          <p:nvPr/>
        </p:nvSpPr>
        <p:spPr>
          <a:xfrm>
            <a:off x="6964920" y="533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21"/>
          <p:cNvSpPr/>
          <p:nvPr/>
        </p:nvSpPr>
        <p:spPr>
          <a:xfrm>
            <a:off x="7269480" y="533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22"/>
          <p:cNvSpPr/>
          <p:nvPr/>
        </p:nvSpPr>
        <p:spPr>
          <a:xfrm>
            <a:off x="7872840" y="565056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23"/>
          <p:cNvSpPr/>
          <p:nvPr/>
        </p:nvSpPr>
        <p:spPr>
          <a:xfrm rot="10800000">
            <a:off x="3582000" y="5867640"/>
            <a:ext cx="15354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7" name="Picture 41" descr="kgpvqlqjenpzccnqxlmf.png"/>
          <p:cNvPicPr/>
          <p:nvPr/>
        </p:nvPicPr>
        <p:blipFill>
          <a:blip r:embed="rId1"/>
          <a:stretch/>
        </p:blipFill>
        <p:spPr>
          <a:xfrm>
            <a:off x="2514600" y="5334120"/>
            <a:ext cx="1066320" cy="106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SỬ DỤNG KIỂU VECTOR&lt;T&gt;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một số hàm cơ bản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nối hai vector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0A7625D2-E5E0-48D5-80C5-D0DA97655A74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81" name="Table 4"/>
          <p:cNvGraphicFramePr/>
          <p:nvPr/>
        </p:nvGraphicFramePr>
        <p:xfrm>
          <a:off x="152280" y="2758320"/>
          <a:ext cx="6324120" cy="3708000"/>
        </p:xfrm>
        <a:graphic>
          <a:graphicData uri="http://schemas.openxmlformats.org/drawingml/2006/table">
            <a:tbl>
              <a:tblPr/>
              <a:tblGrid>
                <a:gridCol w="948600"/>
                <a:gridCol w="5375880"/>
              </a:tblGrid>
              <a:tr h="345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7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intArrayCat(vector&lt;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&amp;dest, vector&lt;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&amp;src){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5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s1 = dest.size(), s2 = src.size();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5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idx = s1, newsize = s1 + s2, i = 0;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5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dest.resize(newsize);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5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while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(i &lt; s2){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5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dest[idx] = src[i];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5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idx++; i++;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5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5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CustomShape 5"/>
          <p:cNvSpPr/>
          <p:nvPr/>
        </p:nvSpPr>
        <p:spPr>
          <a:xfrm>
            <a:off x="6949800" y="38253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"/>
          <p:cNvSpPr/>
          <p:nvPr/>
        </p:nvSpPr>
        <p:spPr>
          <a:xfrm>
            <a:off x="7254720" y="38253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7"/>
          <p:cNvSpPr/>
          <p:nvPr/>
        </p:nvSpPr>
        <p:spPr>
          <a:xfrm>
            <a:off x="7559640" y="38253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8"/>
          <p:cNvSpPr/>
          <p:nvPr/>
        </p:nvSpPr>
        <p:spPr>
          <a:xfrm>
            <a:off x="7864200" y="38253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9"/>
          <p:cNvSpPr/>
          <p:nvPr/>
        </p:nvSpPr>
        <p:spPr>
          <a:xfrm>
            <a:off x="6936480" y="344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10"/>
          <p:cNvSpPr/>
          <p:nvPr/>
        </p:nvSpPr>
        <p:spPr>
          <a:xfrm>
            <a:off x="7249680" y="344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7566480" y="344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12"/>
          <p:cNvSpPr/>
          <p:nvPr/>
        </p:nvSpPr>
        <p:spPr>
          <a:xfrm>
            <a:off x="7871040" y="344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13"/>
          <p:cNvSpPr/>
          <p:nvPr/>
        </p:nvSpPr>
        <p:spPr>
          <a:xfrm>
            <a:off x="6480000" y="3760920"/>
            <a:ext cx="44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src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14"/>
          <p:cNvSpPr/>
          <p:nvPr/>
        </p:nvSpPr>
        <p:spPr>
          <a:xfrm>
            <a:off x="6480360" y="5132160"/>
            <a:ext cx="549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15"/>
          <p:cNvSpPr/>
          <p:nvPr/>
        </p:nvSpPr>
        <p:spPr>
          <a:xfrm>
            <a:off x="7022160" y="51969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6"/>
          <p:cNvSpPr/>
          <p:nvPr/>
        </p:nvSpPr>
        <p:spPr>
          <a:xfrm>
            <a:off x="7327080" y="51969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7"/>
          <p:cNvSpPr/>
          <p:nvPr/>
        </p:nvSpPr>
        <p:spPr>
          <a:xfrm>
            <a:off x="7632000" y="51969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8"/>
          <p:cNvSpPr/>
          <p:nvPr/>
        </p:nvSpPr>
        <p:spPr>
          <a:xfrm>
            <a:off x="7936560" y="51969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9"/>
          <p:cNvSpPr/>
          <p:nvPr/>
        </p:nvSpPr>
        <p:spPr>
          <a:xfrm>
            <a:off x="8241480" y="51969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0"/>
          <p:cNvSpPr/>
          <p:nvPr/>
        </p:nvSpPr>
        <p:spPr>
          <a:xfrm>
            <a:off x="8546400" y="5196960"/>
            <a:ext cx="304560" cy="30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1"/>
          <p:cNvSpPr/>
          <p:nvPr/>
        </p:nvSpPr>
        <p:spPr>
          <a:xfrm flipH="1" rot="16200000">
            <a:off x="6909480" y="4322160"/>
            <a:ext cx="1066320" cy="68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22"/>
          <p:cNvSpPr/>
          <p:nvPr/>
        </p:nvSpPr>
        <p:spPr>
          <a:xfrm flipH="1" rot="16200000">
            <a:off x="7214400" y="4322160"/>
            <a:ext cx="1066320" cy="68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3"/>
          <p:cNvSpPr/>
          <p:nvPr/>
        </p:nvSpPr>
        <p:spPr>
          <a:xfrm flipH="1" rot="16200000">
            <a:off x="7518960" y="4322160"/>
            <a:ext cx="1066320" cy="68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4"/>
          <p:cNvSpPr/>
          <p:nvPr/>
        </p:nvSpPr>
        <p:spPr>
          <a:xfrm flipH="1" rot="16200000">
            <a:off x="7823880" y="4322160"/>
            <a:ext cx="1066320" cy="68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5"/>
          <p:cNvSpPr/>
          <p:nvPr/>
        </p:nvSpPr>
        <p:spPr>
          <a:xfrm>
            <a:off x="7020720" y="5433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26"/>
          <p:cNvSpPr/>
          <p:nvPr/>
        </p:nvSpPr>
        <p:spPr>
          <a:xfrm>
            <a:off x="7333920" y="5433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27"/>
          <p:cNvSpPr/>
          <p:nvPr/>
        </p:nvSpPr>
        <p:spPr>
          <a:xfrm>
            <a:off x="7650720" y="5433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28"/>
          <p:cNvSpPr/>
          <p:nvPr/>
        </p:nvSpPr>
        <p:spPr>
          <a:xfrm>
            <a:off x="7955280" y="5433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29"/>
          <p:cNvSpPr/>
          <p:nvPr/>
        </p:nvSpPr>
        <p:spPr>
          <a:xfrm>
            <a:off x="8248320" y="5433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30"/>
          <p:cNvSpPr/>
          <p:nvPr/>
        </p:nvSpPr>
        <p:spPr>
          <a:xfrm>
            <a:off x="8553240" y="5433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2032</TotalTime>
  <Application>LibreOffice/6.3.2.2$Linux_X86_64 LibreOffice_project/98b30e735bda24bc04ab42594c85f7fd8be07b9c</Application>
  <Words>7369</Words>
  <Paragraphs>2084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Thinh Truong</dc:creator>
  <dc:description/>
  <dc:language>en-US</dc:language>
  <cp:lastModifiedBy>Thinh Truong</cp:lastModifiedBy>
  <dcterms:modified xsi:type="dcterms:W3CDTF">2020-04-28T04:52:49Z</dcterms:modified>
  <cp:revision>689</cp:revision>
  <dc:subject/>
  <dc:title>GIỚI THIỆU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52</vt:i4>
  </property>
</Properties>
</file>