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media/image8.png" ContentType="image/png"/>
  <Override PartName="/ppt/media/image7.png" ContentType="image/png"/>
  <Override PartName="/ppt/media/image6.png" ContentType="image/png"/>
  <Override PartName="/ppt/media/image5.png" ContentType="image/png"/>
  <Override PartName="/ppt/slides/_rels/slide1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6.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1435680" y="14479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5" name="PlaceHolder 3"/>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7"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8"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9"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0" name="PlaceHolder 5"/>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42" name="PlaceHolder 2"/>
          <p:cNvSpPr>
            <a:spLocks noGrp="1"/>
          </p:cNvSpPr>
          <p:nvPr>
            <p:ph type="body"/>
          </p:nvPr>
        </p:nvSpPr>
        <p:spPr>
          <a:xfrm>
            <a:off x="14356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3" name="PlaceHolder 3"/>
          <p:cNvSpPr>
            <a:spLocks noGrp="1"/>
          </p:cNvSpPr>
          <p:nvPr>
            <p:ph type="body"/>
          </p:nvPr>
        </p:nvSpPr>
        <p:spPr>
          <a:xfrm>
            <a:off x="397080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4" name="PlaceHolder 4"/>
          <p:cNvSpPr>
            <a:spLocks noGrp="1"/>
          </p:cNvSpPr>
          <p:nvPr>
            <p:ph type="body"/>
          </p:nvPr>
        </p:nvSpPr>
        <p:spPr>
          <a:xfrm>
            <a:off x="65062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5" name="PlaceHolder 5"/>
          <p:cNvSpPr>
            <a:spLocks noGrp="1"/>
          </p:cNvSpPr>
          <p:nvPr>
            <p:ph type="body"/>
          </p:nvPr>
        </p:nvSpPr>
        <p:spPr>
          <a:xfrm>
            <a:off x="14356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6" name="PlaceHolder 6"/>
          <p:cNvSpPr>
            <a:spLocks noGrp="1"/>
          </p:cNvSpPr>
          <p:nvPr>
            <p:ph type="body"/>
          </p:nvPr>
        </p:nvSpPr>
        <p:spPr>
          <a:xfrm>
            <a:off x="397080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7" name="PlaceHolder 7"/>
          <p:cNvSpPr>
            <a:spLocks noGrp="1"/>
          </p:cNvSpPr>
          <p:nvPr>
            <p:ph type="body"/>
          </p:nvPr>
        </p:nvSpPr>
        <p:spPr>
          <a:xfrm>
            <a:off x="65062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59" name="PlaceHolder 2"/>
          <p:cNvSpPr>
            <a:spLocks noGrp="1"/>
          </p:cNvSpPr>
          <p:nvPr>
            <p:ph type="subTitle"/>
          </p:nvPr>
        </p:nvSpPr>
        <p:spPr>
          <a:xfrm>
            <a:off x="1435680" y="1447920"/>
            <a:ext cx="749772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1" name="PlaceHolder 2"/>
          <p:cNvSpPr>
            <a:spLocks noGrp="1"/>
          </p:cNvSpPr>
          <p:nvPr>
            <p:ph type="body"/>
          </p:nvPr>
        </p:nvSpPr>
        <p:spPr>
          <a:xfrm>
            <a:off x="1435680" y="1447920"/>
            <a:ext cx="749772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3"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64"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69"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0"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1435680" y="1447920"/>
            <a:ext cx="749772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3"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4" name="PlaceHolder 4"/>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7"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8" name="PlaceHolder 4"/>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0" name="PlaceHolder 2"/>
          <p:cNvSpPr>
            <a:spLocks noGrp="1"/>
          </p:cNvSpPr>
          <p:nvPr>
            <p:ph type="body"/>
          </p:nvPr>
        </p:nvSpPr>
        <p:spPr>
          <a:xfrm>
            <a:off x="1435680" y="14479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1" name="PlaceHolder 3"/>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3"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4"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5"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6" name="PlaceHolder 5"/>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8" name="PlaceHolder 2"/>
          <p:cNvSpPr>
            <a:spLocks noGrp="1"/>
          </p:cNvSpPr>
          <p:nvPr>
            <p:ph type="body"/>
          </p:nvPr>
        </p:nvSpPr>
        <p:spPr>
          <a:xfrm>
            <a:off x="14356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9" name="PlaceHolder 3"/>
          <p:cNvSpPr>
            <a:spLocks noGrp="1"/>
          </p:cNvSpPr>
          <p:nvPr>
            <p:ph type="body"/>
          </p:nvPr>
        </p:nvSpPr>
        <p:spPr>
          <a:xfrm>
            <a:off x="397080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0" name="PlaceHolder 4"/>
          <p:cNvSpPr>
            <a:spLocks noGrp="1"/>
          </p:cNvSpPr>
          <p:nvPr>
            <p:ph type="body"/>
          </p:nvPr>
        </p:nvSpPr>
        <p:spPr>
          <a:xfrm>
            <a:off x="65062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1" name="PlaceHolder 5"/>
          <p:cNvSpPr>
            <a:spLocks noGrp="1"/>
          </p:cNvSpPr>
          <p:nvPr>
            <p:ph type="body"/>
          </p:nvPr>
        </p:nvSpPr>
        <p:spPr>
          <a:xfrm>
            <a:off x="14356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2" name="PlaceHolder 6"/>
          <p:cNvSpPr>
            <a:spLocks noGrp="1"/>
          </p:cNvSpPr>
          <p:nvPr>
            <p:ph type="body"/>
          </p:nvPr>
        </p:nvSpPr>
        <p:spPr>
          <a:xfrm>
            <a:off x="397080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3" name="PlaceHolder 7"/>
          <p:cNvSpPr>
            <a:spLocks noGrp="1"/>
          </p:cNvSpPr>
          <p:nvPr>
            <p:ph type="body"/>
          </p:nvPr>
        </p:nvSpPr>
        <p:spPr>
          <a:xfrm>
            <a:off x="65062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5" name="PlaceHolder 2"/>
          <p:cNvSpPr>
            <a:spLocks noGrp="1"/>
          </p:cNvSpPr>
          <p:nvPr>
            <p:ph type="body"/>
          </p:nvPr>
        </p:nvSpPr>
        <p:spPr>
          <a:xfrm>
            <a:off x="1435680" y="1447920"/>
            <a:ext cx="749772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7"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22"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4"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26"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 name="PlaceHolder 4"/>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1"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2" name="PlaceHolder 4"/>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720" cy="170172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cap="rnd" w="7200">
            <a:solidFill>
              <a:schemeClr val="bg2">
                <a:shade val="60000"/>
                <a:satMod val="220000"/>
                <a:alpha val="100000"/>
              </a:schemeClr>
            </a:solidFill>
            <a:round/>
          </a:ln>
          <a:effectLst>
            <a:outerShdw algn="tl" blurRad="127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rIns="90000" tIns="45000" bIns="45000" anchor="b">
            <a:noAutofit/>
          </a:bodyPr>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noAutofit/>
          </a:bodyPr>
          <a:p>
            <a:pPr algn="r">
              <a:lnSpc>
                <a:spcPct val="100000"/>
              </a:lnSpc>
            </a:pPr>
            <a:fld id="{5686A9CF-9587-47E9-8B07-8AE14E422176}" type="datetime1">
              <a:rPr b="0" lang="en-US" sz="1200" spc="-1" strike="noStrike">
                <a:solidFill>
                  <a:srgbClr val="b5a989"/>
                </a:solidFill>
                <a:latin typeface="Gill Sans MT"/>
              </a:rPr>
              <a:t>03/17/2021</a:t>
            </a:fld>
            <a:endParaRPr b="0" lang="en-US" sz="1200" spc="-1" strike="noStrike">
              <a:latin typeface="Times New Roman"/>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noAutofit/>
          </a:bodyPr>
          <a:p>
            <a:pPr>
              <a:lnSpc>
                <a:spcPct val="100000"/>
              </a:lnSpc>
            </a:pPr>
            <a:r>
              <a:rPr b="0" lang="en-US" sz="1200" spc="-1" strike="noStrike">
                <a:solidFill>
                  <a:srgbClr val="b5a989"/>
                </a:solidFill>
                <a:latin typeface="Gill Sans MT"/>
              </a:rPr>
              <a:t>GVHD: Trương Toàn Thịnh</a:t>
            </a:r>
            <a:endParaRPr b="0" lang="en-US" sz="1200" spc="-1" strike="noStrike">
              <a:latin typeface="Times New Roman"/>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noAutofit/>
          </a:bodyPr>
          <a:p>
            <a:pPr algn="ctr">
              <a:lnSpc>
                <a:spcPct val="100000"/>
              </a:lnSpc>
            </a:pPr>
            <a:fld id="{911953B0-071E-4ECD-AB86-F991B688FE49}"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9" name="CustomShape 10"/>
          <p:cNvSpPr/>
          <p:nvPr/>
        </p:nvSpPr>
        <p:spPr>
          <a:xfrm>
            <a:off x="921600" y="1413720"/>
            <a:ext cx="209880" cy="209880"/>
          </a:xfrm>
          <a:prstGeom prst="ellipse">
            <a:avLst/>
          </a:prstGeom>
          <a:gradFill rotWithShape="0">
            <a:gsLst>
              <a:gs pos="0">
                <a:srgbClr val="daf5fe"/>
              </a:gs>
              <a:gs pos="100000">
                <a:srgbClr val="00aad4"/>
              </a:gs>
            </a:gsLst>
            <a:path path="circle"/>
          </a:gradFill>
          <a:ln cap="rnd" w="2160">
            <a:solidFill>
              <a:schemeClr val="accent1">
                <a:shade val="90000"/>
                <a:satMod val="110000"/>
                <a:alpha val="60000"/>
              </a:schemeClr>
            </a:solidFill>
            <a:round/>
          </a:ln>
          <a:effectLst>
            <a:outerShdw blurRad="63500" dir="5400000" dist="2556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cap="rnd" w="12600">
            <a:solidFill>
              <a:schemeClr val="accent1">
                <a:shade val="75000"/>
                <a:alpha val="60000"/>
              </a:schemeClr>
            </a:solidFill>
            <a:round/>
          </a:ln>
          <a:effectLst>
            <a:outerShdw blurRad="63500" dir="5400000" dist="2556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Click to edit the outline text format</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p:cNvSpPr/>
          <p:nvPr/>
        </p:nvSpPr>
        <p:spPr>
          <a:xfrm>
            <a:off x="168840" y="21240"/>
            <a:ext cx="1701720" cy="170172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cap="rnd" w="7200">
            <a:solidFill>
              <a:schemeClr val="bg2">
                <a:shade val="60000"/>
                <a:satMod val="220000"/>
                <a:alpha val="100000"/>
              </a:schemeClr>
            </a:solidFill>
            <a:round/>
          </a:ln>
          <a:effectLst>
            <a:outerShdw algn="tl" blurRad="127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p:cNvSpPr/>
          <p:nvPr/>
        </p:nvSpPr>
        <p:spPr>
          <a:xfrm>
            <a:off x="1013040" y="0"/>
            <a:ext cx="8130600" cy="6857640"/>
          </a:xfrm>
          <a:prstGeom prst="rect">
            <a:avLst/>
          </a:prstGeom>
          <a:solidFill>
            <a:schemeClr val="bg1"/>
          </a:solidFill>
          <a:ln>
            <a:noFill/>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p:cNvSpPr/>
          <p:nvPr/>
        </p:nvSpPr>
        <p:spPr>
          <a:xfrm>
            <a:off x="1014840" y="0"/>
            <a:ext cx="72720" cy="685764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6"/>
          <p:cNvSpPr>
            <a:spLocks noGrp="1"/>
          </p:cNvSpPr>
          <p:nvPr>
            <p:ph type="title"/>
          </p:nvPr>
        </p:nvSpPr>
        <p:spPr>
          <a:xfrm>
            <a:off x="1435680" y="274680"/>
            <a:ext cx="7497720" cy="1142640"/>
          </a:xfrm>
          <a:prstGeom prst="rect">
            <a:avLst/>
          </a:prstGeom>
        </p:spPr>
        <p:txBody>
          <a:bodyPr lIns="90000" rIns="90000" tIns="45000" bIns="45000" anchor="ctr">
            <a:noAutofit/>
          </a:bodyPr>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54" name="PlaceHolder 7"/>
          <p:cNvSpPr>
            <a:spLocks noGrp="1"/>
          </p:cNvSpPr>
          <p:nvPr>
            <p:ph type="body"/>
          </p:nvPr>
        </p:nvSpPr>
        <p:spPr>
          <a:xfrm>
            <a:off x="1435680" y="1447920"/>
            <a:ext cx="7497720" cy="4800240"/>
          </a:xfrm>
          <a:prstGeom prst="rect">
            <a:avLst/>
          </a:prstGeom>
        </p:spPr>
        <p:txBody>
          <a:bodyPr lIns="90000" rIns="90000" tIns="45000" bIns="45000">
            <a:no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Click to edit Master text styles</a:t>
            </a:r>
            <a:endParaRPr b="0" lang="en-US" sz="32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800" spc="-1" strike="noStrike">
                <a:solidFill>
                  <a:srgbClr val="000000"/>
                </a:solidFill>
                <a:latin typeface="Gill Sans MT"/>
              </a:rPr>
              <a:t>Second level</a:t>
            </a:r>
            <a:endParaRPr b="0" lang="en-US" sz="2800" spc="-1" strike="noStrike">
              <a:solidFill>
                <a:srgbClr val="000000"/>
              </a:solidFill>
              <a:latin typeface="Gill Sans MT"/>
            </a:endParaRPr>
          </a:p>
          <a:p>
            <a:pPr lvl="2" marL="887040" indent="-228240">
              <a:lnSpc>
                <a:spcPct val="100000"/>
              </a:lnSpc>
              <a:spcBef>
                <a:spcPts val="479"/>
              </a:spcBef>
              <a:buClr>
                <a:srgbClr val="feb80a"/>
              </a:buClr>
              <a:buFont typeface="Wingdings 2" charset="2"/>
              <a:buChar char=""/>
            </a:pPr>
            <a:r>
              <a:rPr b="0" lang="en-US" sz="2400" spc="-1" strike="noStrike">
                <a:solidFill>
                  <a:srgbClr val="000000"/>
                </a:solidFill>
                <a:latin typeface="Gill Sans MT"/>
              </a:rPr>
              <a:t>Third level</a:t>
            </a:r>
            <a:endParaRPr b="0" lang="en-US" sz="2400" spc="-1" strike="noStrike">
              <a:solidFill>
                <a:srgbClr val="000000"/>
              </a:solidFill>
              <a:latin typeface="Gill Sans MT"/>
            </a:endParaRPr>
          </a:p>
          <a:p>
            <a:pPr lvl="3" marL="1097280" indent="-173520">
              <a:lnSpc>
                <a:spcPct val="100000"/>
              </a:lnSpc>
              <a:spcBef>
                <a:spcPts val="400"/>
              </a:spcBef>
              <a:buClr>
                <a:srgbClr val="c32d2e"/>
              </a:buClr>
              <a:buFont typeface="Wingdings 2" charset="2"/>
              <a:buChar char=""/>
            </a:pPr>
            <a:r>
              <a:rPr b="0" lang="en-US" sz="2000" spc="-1" strike="noStrike">
                <a:solidFill>
                  <a:srgbClr val="000000"/>
                </a:solidFill>
                <a:latin typeface="Gill Sans MT"/>
              </a:rPr>
              <a:t>Fourth level</a:t>
            </a:r>
            <a:endParaRPr b="0" lang="en-US" sz="2000" spc="-1" strike="noStrike">
              <a:solidFill>
                <a:srgbClr val="000000"/>
              </a:solidFill>
              <a:latin typeface="Gill Sans MT"/>
            </a:endParaRPr>
          </a:p>
          <a:p>
            <a:pPr lvl="4" marL="1298520" indent="-182520">
              <a:lnSpc>
                <a:spcPct val="100000"/>
              </a:lnSpc>
              <a:spcBef>
                <a:spcPts val="400"/>
              </a:spcBef>
              <a:buClr>
                <a:srgbClr val="84aa33"/>
              </a:buClr>
              <a:buFont typeface="Wingdings 2" charset="2"/>
              <a:buChar char=""/>
            </a:pPr>
            <a:r>
              <a:rPr b="0" lang="en-US" sz="2000" spc="-1" strike="noStrike">
                <a:solidFill>
                  <a:srgbClr val="000000"/>
                </a:solidFill>
                <a:latin typeface="Gill Sans MT"/>
              </a:rPr>
              <a:t>Fifth level</a:t>
            </a:r>
            <a:endParaRPr b="0" lang="en-US" sz="2000" spc="-1" strike="noStrike">
              <a:solidFill>
                <a:srgbClr val="000000"/>
              </a:solidFill>
              <a:latin typeface="Gill Sans MT"/>
            </a:endParaRPr>
          </a:p>
        </p:txBody>
      </p:sp>
      <p:sp>
        <p:nvSpPr>
          <p:cNvPr id="55" name="PlaceHolder 8"/>
          <p:cNvSpPr>
            <a:spLocks noGrp="1"/>
          </p:cNvSpPr>
          <p:nvPr>
            <p:ph type="dt"/>
          </p:nvPr>
        </p:nvSpPr>
        <p:spPr>
          <a:xfrm>
            <a:off x="3581280" y="6305400"/>
            <a:ext cx="2133360" cy="475920"/>
          </a:xfrm>
          <a:prstGeom prst="rect">
            <a:avLst/>
          </a:prstGeom>
        </p:spPr>
        <p:txBody>
          <a:bodyPr lIns="90000" rIns="90000" tIns="45000" bIns="45000" anchor="b">
            <a:noAutofit/>
          </a:bodyPr>
          <a:p>
            <a:pPr algn="r">
              <a:lnSpc>
                <a:spcPct val="100000"/>
              </a:lnSpc>
            </a:pPr>
            <a:fld id="{23DA749F-EFA8-4B7F-9462-8EC22DAAFB3D}" type="datetime1">
              <a:rPr b="0" lang="en-US" sz="1200" spc="-1" strike="noStrike">
                <a:solidFill>
                  <a:srgbClr val="b5a989"/>
                </a:solidFill>
                <a:latin typeface="Gill Sans MT"/>
              </a:rPr>
              <a:t>03/17/2021</a:t>
            </a:fld>
            <a:endParaRPr b="0" lang="en-US" sz="1200" spc="-1" strike="noStrike">
              <a:latin typeface="Times New Roman"/>
            </a:endParaRPr>
          </a:p>
        </p:txBody>
      </p:sp>
      <p:sp>
        <p:nvSpPr>
          <p:cNvPr id="56" name="PlaceHolder 9"/>
          <p:cNvSpPr>
            <a:spLocks noGrp="1"/>
          </p:cNvSpPr>
          <p:nvPr>
            <p:ph type="ftr"/>
          </p:nvPr>
        </p:nvSpPr>
        <p:spPr>
          <a:xfrm>
            <a:off x="5715000" y="6305400"/>
            <a:ext cx="2895120" cy="475920"/>
          </a:xfrm>
          <a:prstGeom prst="rect">
            <a:avLst/>
          </a:prstGeom>
        </p:spPr>
        <p:txBody>
          <a:bodyPr lIns="90000" rIns="90000" tIns="45000" bIns="45000" anchor="b">
            <a:noAutofit/>
          </a:bodyPr>
          <a:p>
            <a:pPr>
              <a:lnSpc>
                <a:spcPct val="100000"/>
              </a:lnSpc>
            </a:pPr>
            <a:r>
              <a:rPr b="0" lang="en-US" sz="1200" spc="-1" strike="noStrike">
                <a:solidFill>
                  <a:srgbClr val="b5a989"/>
                </a:solidFill>
                <a:latin typeface="Gill Sans MT"/>
              </a:rPr>
              <a:t>GVHD: Trương Toàn Thịnh</a:t>
            </a:r>
            <a:endParaRPr b="0" lang="en-US" sz="1200" spc="-1" strike="noStrike">
              <a:latin typeface="Times New Roman"/>
            </a:endParaRPr>
          </a:p>
        </p:txBody>
      </p:sp>
      <p:sp>
        <p:nvSpPr>
          <p:cNvPr id="57" name="PlaceHolder 10"/>
          <p:cNvSpPr>
            <a:spLocks noGrp="1"/>
          </p:cNvSpPr>
          <p:nvPr>
            <p:ph type="sldNum"/>
          </p:nvPr>
        </p:nvSpPr>
        <p:spPr>
          <a:xfrm>
            <a:off x="8613720" y="6305400"/>
            <a:ext cx="456840" cy="475920"/>
          </a:xfrm>
          <a:prstGeom prst="rect">
            <a:avLst/>
          </a:prstGeom>
        </p:spPr>
        <p:txBody>
          <a:bodyPr lIns="90000" rIns="90000" tIns="45000" bIns="45000" anchor="b">
            <a:noAutofit/>
          </a:bodyPr>
          <a:p>
            <a:pPr algn="ctr">
              <a:lnSpc>
                <a:spcPct val="100000"/>
              </a:lnSpc>
            </a:pPr>
            <a:fld id="{36394CA3-113B-433D-AFB3-58E64DD848A7}" type="slidenum">
              <a:rPr b="0" lang="en-US" sz="1200" spc="-1" strike="noStrike">
                <a:solidFill>
                  <a:srgbClr val="b5a989"/>
                </a:solidFill>
                <a:latin typeface="Gill Sans MT"/>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432440" y="360000"/>
            <a:ext cx="7406280" cy="1471680"/>
          </a:xfrm>
          <a:prstGeom prst="rect">
            <a:avLst/>
          </a:prstGeom>
          <a:noFill/>
          <a:ln>
            <a:noFill/>
          </a:ln>
        </p:spPr>
        <p:txBody>
          <a:bodyPr lIns="90000" rIns="90000" tIns="45000" bIns="45000" anchor="b">
            <a:normAutofit/>
          </a:bodyPr>
          <a:p>
            <a:pPr>
              <a:lnSpc>
                <a:spcPct val="100000"/>
              </a:lnSpc>
            </a:pPr>
            <a:r>
              <a:rPr b="0" lang="en-US" sz="4300" spc="-1" strike="noStrike">
                <a:solidFill>
                  <a:srgbClr val="572314"/>
                </a:solidFill>
                <a:latin typeface="Times New Roman"/>
              </a:rPr>
              <a:t>BÀI TOÁN TÌM KIẾM</a:t>
            </a:r>
            <a:endParaRPr b="0" lang="en-US" sz="4300" spc="-1" strike="noStrike">
              <a:solidFill>
                <a:srgbClr val="000000"/>
              </a:solidFill>
              <a:latin typeface="Gill Sans MT"/>
            </a:endParaRPr>
          </a:p>
        </p:txBody>
      </p:sp>
      <p:sp>
        <p:nvSpPr>
          <p:cNvPr id="95" name="TextShape 2"/>
          <p:cNvSpPr txBox="1"/>
          <p:nvPr/>
        </p:nvSpPr>
        <p:spPr>
          <a:xfrm>
            <a:off x="1432440" y="1850040"/>
            <a:ext cx="7406280" cy="1752120"/>
          </a:xfrm>
          <a:prstGeom prst="rect">
            <a:avLst/>
          </a:prstGeom>
          <a:noFill/>
          <a:ln>
            <a:noFill/>
          </a:ln>
        </p:spPr>
        <p:txBody>
          <a:bodyPr lIns="90000" rIns="90000" tIns="0" bIns="45000">
            <a:normAutofit/>
          </a:bodyPr>
          <a:p>
            <a:pPr marL="27360">
              <a:lnSpc>
                <a:spcPct val="100000"/>
              </a:lnSpc>
              <a:spcBef>
                <a:spcPts val="601"/>
              </a:spcBef>
            </a:pPr>
            <a:r>
              <a:rPr b="0" lang="en-US" sz="2600" spc="-1" strike="noStrike">
                <a:solidFill>
                  <a:srgbClr val="361309"/>
                </a:solidFill>
                <a:latin typeface="Times New Roman"/>
              </a:rPr>
              <a:t>KỸ THUẬT LẬP TRÌNH</a:t>
            </a:r>
            <a:endParaRPr b="0" lang="en-US" sz="2600" spc="-1" strike="noStrike">
              <a:latin typeface="Arial"/>
            </a:endParaRPr>
          </a:p>
          <a:p>
            <a:pPr marL="27360">
              <a:lnSpc>
                <a:spcPct val="100000"/>
              </a:lnSpc>
              <a:spcBef>
                <a:spcPts val="601"/>
              </a:spcBef>
            </a:pPr>
            <a:r>
              <a:rPr b="0" lang="en-US" sz="2600" spc="-1" strike="noStrike">
                <a:solidFill>
                  <a:srgbClr val="361309"/>
                </a:solidFill>
                <a:latin typeface="Times New Roman"/>
              </a:rPr>
              <a:t>GVHD: Trương Toàn Thịnh</a:t>
            </a:r>
            <a:endParaRPr b="0" lang="en-US" sz="2600" spc="-1" strike="noStrike">
              <a:latin typeface="Arial"/>
            </a:endParaRPr>
          </a:p>
        </p:txBody>
      </p:sp>
      <p:sp>
        <p:nvSpPr>
          <p:cNvPr id="96"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73E9DE9-7AD5-4D14-B772-0DDC9CB5071D}" type="slidenum">
              <a:rPr b="0" lang="en-US" sz="1200" spc="-1" strike="noStrike">
                <a:solidFill>
                  <a:srgbClr val="b5a989"/>
                </a:solidFill>
                <a:latin typeface="Gill Sans MT"/>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cấu trúc một chiều)</a:t>
            </a:r>
            <a:endParaRPr b="0" lang="en-US" sz="4300" spc="-1" strike="noStrike">
              <a:solidFill>
                <a:srgbClr val="000000"/>
              </a:solidFill>
              <a:latin typeface="Gill Sans MT"/>
            </a:endParaRPr>
          </a:p>
        </p:txBody>
      </p:sp>
      <p:sp>
        <p:nvSpPr>
          <p:cNvPr id="131" name="TextShape 2"/>
          <p:cNvSpPr txBox="1"/>
          <p:nvPr/>
        </p:nvSpPr>
        <p:spPr>
          <a:xfrm>
            <a:off x="1435680" y="1447920"/>
            <a:ext cx="7497720" cy="5562360"/>
          </a:xfrm>
          <a:prstGeom prst="rect">
            <a:avLst/>
          </a:prstGeom>
          <a:noFill/>
          <a:ln>
            <a:noFill/>
          </a:ln>
        </p:spPr>
        <p:txBody>
          <a:bodyPr lIns="90000" rIns="90000" tIns="45000" bIns="45000">
            <a:normAutofit fontScale="5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6: Cho mảng sp gồm n sản phẩm. Viết hàm xác định tên sản phẩm có đơn giá thấp nhất</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ràng buộc: tồn tại tên sản phẩm cần tra cứu </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đơn giá cao nhất</a:t>
            </a:r>
            <a:endParaRPr b="0" lang="en-US" sz="2800" spc="-1" strike="noStrike">
              <a:solidFill>
                <a:srgbClr val="000000"/>
              </a:solidFill>
              <a:latin typeface="Gill Sans MT"/>
            </a:endParaRPr>
          </a:p>
        </p:txBody>
      </p:sp>
      <p:sp>
        <p:nvSpPr>
          <p:cNvPr id="13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FB8EC45C-C181-4D62-91AA-3E77E1124619}"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33" name="Table 4"/>
          <p:cNvGraphicFramePr/>
          <p:nvPr/>
        </p:nvGraphicFramePr>
        <p:xfrm>
          <a:off x="991800" y="2136240"/>
          <a:ext cx="8136720" cy="3337200"/>
        </p:xfrm>
        <a:graphic>
          <a:graphicData uri="http://schemas.openxmlformats.org/drawingml/2006/table">
            <a:tbl>
              <a:tblPr/>
              <a:tblGrid>
                <a:gridCol w="461160"/>
                <a:gridCol w="767556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float </a:t>
                      </a:r>
                      <a:r>
                        <a:rPr b="0" lang="en-US" sz="1800" spc="-1" strike="noStrike">
                          <a:solidFill>
                            <a:srgbClr val="000000"/>
                          </a:solidFill>
                          <a:latin typeface="Times New Roman"/>
                        </a:rPr>
                        <a:t>findProduct(PRODUCT sp[], </a:t>
                      </a:r>
                      <a:r>
                        <a:rPr b="0" lang="en-US" sz="1800" spc="-1" strike="noStrike">
                          <a:solidFill>
                            <a:srgbClr val="0070c0"/>
                          </a:solidFill>
                          <a:latin typeface="Times New Roman"/>
                        </a:rPr>
                        <a:t>int</a:t>
                      </a:r>
                      <a:r>
                        <a:rPr b="0" lang="en-US" sz="1800" spc="-1" strike="noStrike">
                          <a:solidFill>
                            <a:srgbClr val="000000"/>
                          </a:solidFill>
                          <a:latin typeface="Times New Roman"/>
                        </a:rPr>
                        <a:t> n, </a:t>
                      </a:r>
                      <a:r>
                        <a:rPr b="0" lang="en-US" sz="1800" spc="-1" strike="noStrike">
                          <a:solidFill>
                            <a:srgbClr val="0070c0"/>
                          </a:solidFill>
                          <a:latin typeface="Times New Roman"/>
                        </a:rPr>
                        <a:t>char</a:t>
                      </a:r>
                      <a:r>
                        <a:rPr b="0" lang="en-US" sz="1800" spc="-1" strike="noStrike">
                          <a:solidFill>
                            <a:srgbClr val="000000"/>
                          </a:solidFill>
                          <a:latin typeface="Times New Roman"/>
                        </a:rPr>
                        <a:t>* strQuery, </a:t>
                      </a:r>
                      <a:r>
                        <a:rPr b="0" lang="en-US" sz="1800" spc="-1" strike="noStrike">
                          <a:solidFill>
                            <a:srgbClr val="0070c0"/>
                          </a:solidFill>
                          <a:latin typeface="Times New Roman"/>
                        </a:rPr>
                        <a:t>char</a:t>
                      </a:r>
                      <a:r>
                        <a:rPr b="0" lang="en-US" sz="1800" spc="-1" strike="noStrike">
                          <a:solidFill>
                            <a:srgbClr val="000000"/>
                          </a:solidFill>
                          <a:latin typeface="Times New Roman"/>
                        </a:rPr>
                        <a:t>* strProductName){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strcpy(strProductName, </a:t>
                      </a:r>
                      <a:r>
                        <a:rPr b="0" lang="en-US" sz="1800" spc="-1" strike="noStrike">
                          <a:solidFill>
                            <a:srgbClr val="c00000"/>
                          </a:solidFill>
                          <a:latin typeface="Times New Roman"/>
                        </a:rPr>
                        <a:t>“”</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idx = -1; </a:t>
                      </a:r>
                      <a:r>
                        <a:rPr b="0" lang="en-US" sz="1800" spc="-1" strike="noStrike">
                          <a:solidFill>
                            <a:srgbClr val="0070c0"/>
                          </a:solidFill>
                          <a:latin typeface="Times New Roman"/>
                        </a:rPr>
                        <a:t>float</a:t>
                      </a:r>
                      <a:r>
                        <a:rPr b="0" lang="en-US" sz="1800" spc="-1" strike="noStrike">
                          <a:solidFill>
                            <a:srgbClr val="000000"/>
                          </a:solidFill>
                          <a:latin typeface="Times New Roman"/>
                        </a:rPr>
                        <a:t> minP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0;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(strstr(sp[i].Name, strQuery) != NULL &amp;&amp; (idx == -1 || minP &gt; sp[i].Price)){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idx = i; minP = sp[i].Price;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(idx != -1) strcpy(strProductName, sp[idx].Name);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vector cấu trúc)</a:t>
            </a:r>
            <a:endParaRPr b="0" lang="en-US" sz="4300" spc="-1" strike="noStrike">
              <a:solidFill>
                <a:srgbClr val="000000"/>
              </a:solidFill>
              <a:latin typeface="Gill Sans MT"/>
            </a:endParaRPr>
          </a:p>
        </p:txBody>
      </p:sp>
      <p:sp>
        <p:nvSpPr>
          <p:cNvPr id="135" name="TextShape 2"/>
          <p:cNvSpPr txBox="1"/>
          <p:nvPr/>
        </p:nvSpPr>
        <p:spPr>
          <a:xfrm>
            <a:off x="1435680" y="1447920"/>
            <a:ext cx="7497720" cy="5562360"/>
          </a:xfrm>
          <a:prstGeom prst="rect">
            <a:avLst/>
          </a:prstGeom>
          <a:noFill/>
          <a:ln>
            <a:noFill/>
          </a:ln>
        </p:spPr>
        <p:txBody>
          <a:bodyPr lIns="90000" rIns="90000" tIns="45000" bIns="45000">
            <a:normAutofit fontScale="4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7: Cho mảng plist gồm n bài hát. Mỗi bài hát gồm tên, ca sĩ thể hiện, thể loại và số điểm. Viết hàm chọn những bài hát có số điểm cao nhất</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 </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đơn giá cao nhất</a:t>
            </a:r>
            <a:endParaRPr b="0" lang="en-US" sz="2800" spc="-1" strike="noStrike">
              <a:solidFill>
                <a:srgbClr val="000000"/>
              </a:solidFill>
              <a:latin typeface="Gill Sans MT"/>
            </a:endParaRPr>
          </a:p>
        </p:txBody>
      </p:sp>
      <p:sp>
        <p:nvSpPr>
          <p:cNvPr id="136"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513049B-839B-48AD-9A60-EC1690FA32BE}"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37" name="Table 4"/>
          <p:cNvGraphicFramePr/>
          <p:nvPr/>
        </p:nvGraphicFramePr>
        <p:xfrm>
          <a:off x="1006920" y="2241000"/>
          <a:ext cx="2040840" cy="2595600"/>
        </p:xfrm>
        <a:graphic>
          <a:graphicData uri="http://schemas.openxmlformats.org/drawingml/2006/table">
            <a:tbl>
              <a:tblPr/>
              <a:tblGrid>
                <a:gridCol w="364680"/>
                <a:gridCol w="167616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struct</a:t>
                      </a:r>
                      <a:r>
                        <a:rPr b="0" lang="en-US" sz="1800" spc="-1" strike="noStrike">
                          <a:solidFill>
                            <a:srgbClr val="000000"/>
                          </a:solidFill>
                          <a:latin typeface="Times New Roman"/>
                        </a:rPr>
                        <a:t> SONG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string</a:t>
                      </a:r>
                      <a:r>
                        <a:rPr b="0" lang="en-US" sz="1800" spc="-1" strike="noStrike">
                          <a:solidFill>
                            <a:srgbClr val="000000"/>
                          </a:solidFill>
                          <a:latin typeface="Times New Roman"/>
                        </a:rPr>
                        <a:t> name;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string</a:t>
                      </a:r>
                      <a:r>
                        <a:rPr b="0" lang="en-US" sz="1800" spc="-1" strike="noStrike">
                          <a:solidFill>
                            <a:srgbClr val="000000"/>
                          </a:solidFill>
                          <a:latin typeface="Times New Roman"/>
                        </a:rPr>
                        <a:t> Artist;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string</a:t>
                      </a:r>
                      <a:r>
                        <a:rPr b="0" lang="en-US" sz="1800" spc="-1" strike="noStrike">
                          <a:solidFill>
                            <a:srgbClr val="000000"/>
                          </a:solidFill>
                          <a:latin typeface="Times New Roman"/>
                        </a:rPr>
                        <a:t> Genre;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float</a:t>
                      </a:r>
                      <a:r>
                        <a:rPr b="0" lang="en-US" sz="1800" spc="-1" strike="noStrike">
                          <a:solidFill>
                            <a:srgbClr val="000000"/>
                          </a:solidFill>
                          <a:latin typeface="Times New Roman"/>
                        </a:rPr>
                        <a:t> Rating;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38" name="Table 5"/>
          <p:cNvGraphicFramePr/>
          <p:nvPr/>
        </p:nvGraphicFramePr>
        <p:xfrm>
          <a:off x="3049200" y="2241000"/>
          <a:ext cx="6068520" cy="3708000"/>
        </p:xfrm>
        <a:graphic>
          <a:graphicData uri="http://schemas.openxmlformats.org/drawingml/2006/table">
            <a:tbl>
              <a:tblPr/>
              <a:tblGrid>
                <a:gridCol w="583920"/>
                <a:gridCol w="548460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vector</a:t>
                      </a:r>
                      <a:r>
                        <a:rPr b="0" lang="en-US" sz="1800" spc="-1" strike="noStrike">
                          <a:solidFill>
                            <a:srgbClr val="000000"/>
                          </a:solidFill>
                          <a:latin typeface="Times New Roman"/>
                        </a:rPr>
                        <a:t>&lt;SONG&gt; FindBestSong(</a:t>
                      </a:r>
                      <a:r>
                        <a:rPr b="0" lang="en-US" sz="1800" spc="-1" strike="noStrike">
                          <a:solidFill>
                            <a:srgbClr val="0070c0"/>
                          </a:solidFill>
                          <a:latin typeface="Times New Roman"/>
                        </a:rPr>
                        <a:t>vectot</a:t>
                      </a:r>
                      <a:r>
                        <a:rPr b="0" lang="en-US" sz="1800" spc="-1" strike="noStrike">
                          <a:solidFill>
                            <a:srgbClr val="000000"/>
                          </a:solidFill>
                          <a:latin typeface="Times New Roman"/>
                        </a:rPr>
                        <a:t>&lt;SONG&gt;&amp; pList){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vector</a:t>
                      </a:r>
                      <a:r>
                        <a:rPr b="0" lang="en-US" sz="1800" spc="-1" strike="noStrike">
                          <a:solidFill>
                            <a:srgbClr val="000000"/>
                          </a:solidFill>
                          <a:latin typeface="Times New Roman"/>
                        </a:rPr>
                        <a:t>&lt;SONG&gt; res; </a:t>
                      </a:r>
                      <a:r>
                        <a:rPr b="0" lang="en-US" sz="1800" spc="-1" strike="noStrike">
                          <a:solidFill>
                            <a:srgbClr val="0070c0"/>
                          </a:solidFill>
                          <a:latin typeface="Times New Roman"/>
                        </a:rPr>
                        <a:t>float</a:t>
                      </a:r>
                      <a:r>
                        <a:rPr b="0" lang="en-US" sz="1800" spc="-1" strike="noStrike">
                          <a:solidFill>
                            <a:srgbClr val="000000"/>
                          </a:solidFill>
                          <a:latin typeface="Times New Roman"/>
                        </a:rPr>
                        <a:t> bestR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0; i &lt; pList.size();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(bestR &lt; pList[i].Rating)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bestR = pList[i].Rating;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(i = 0; i &lt; pList.size();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(bestR == pList[i].Rating)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res.push_back(pList[i]);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res;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39" name="CustomShape 6"/>
          <p:cNvSpPr/>
          <p:nvPr/>
        </p:nvSpPr>
        <p:spPr>
          <a:xfrm>
            <a:off x="952200" y="4816800"/>
            <a:ext cx="2142360" cy="1155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Chú ý: </a:t>
            </a:r>
            <a:r>
              <a:rPr b="1" lang="en-US" sz="1400" spc="-1" strike="noStrike">
                <a:solidFill>
                  <a:srgbClr val="0070c0"/>
                </a:solidFill>
                <a:latin typeface="Times New Roman"/>
              </a:rPr>
              <a:t>string</a:t>
            </a:r>
            <a:r>
              <a:rPr b="1" lang="en-US" sz="1400" spc="-1" strike="noStrike">
                <a:solidFill>
                  <a:srgbClr val="000000"/>
                </a:solidFill>
                <a:latin typeface="Times New Roman"/>
              </a:rPr>
              <a:t> trong </a:t>
            </a:r>
            <a:r>
              <a:rPr b="1" lang="en-US" sz="1400" spc="-1" strike="noStrike">
                <a:solidFill>
                  <a:srgbClr val="0070c0"/>
                </a:solidFill>
                <a:latin typeface="Times New Roman"/>
              </a:rPr>
              <a:t>struct</a:t>
            </a:r>
            <a:endParaRPr b="0" lang="en-US" sz="1400" spc="-1" strike="noStrike">
              <a:latin typeface="Arial"/>
            </a:endParaRPr>
          </a:p>
          <a:p>
            <a:pPr>
              <a:lnSpc>
                <a:spcPct val="100000"/>
              </a:lnSpc>
            </a:pPr>
            <a:r>
              <a:rPr b="1" lang="en-US" sz="1400" spc="-1" strike="noStrike">
                <a:solidFill>
                  <a:srgbClr val="000000"/>
                </a:solidFill>
                <a:latin typeface="Times New Roman"/>
              </a:rPr>
              <a:t>Các khai báo sau hợp lệ:</a:t>
            </a:r>
            <a:endParaRPr b="0" lang="en-US" sz="1400" spc="-1" strike="noStrike">
              <a:latin typeface="Arial"/>
            </a:endParaRPr>
          </a:p>
          <a:p>
            <a:pPr>
              <a:lnSpc>
                <a:spcPct val="100000"/>
              </a:lnSpc>
            </a:pPr>
            <a:r>
              <a:rPr b="1" lang="en-US" sz="1400" spc="-1" strike="noStrike">
                <a:solidFill>
                  <a:srgbClr val="000000"/>
                </a:solidFill>
                <a:latin typeface="Times New Roman"/>
              </a:rPr>
              <a:t>SONG s;</a:t>
            </a:r>
            <a:endParaRPr b="0" lang="en-US" sz="1400" spc="-1" strike="noStrike">
              <a:latin typeface="Arial"/>
            </a:endParaRPr>
          </a:p>
          <a:p>
            <a:pPr>
              <a:lnSpc>
                <a:spcPct val="100000"/>
              </a:lnSpc>
            </a:pPr>
            <a:r>
              <a:rPr b="1" lang="en-US" sz="1400" spc="-1" strike="noStrike">
                <a:solidFill>
                  <a:srgbClr val="000000"/>
                </a:solidFill>
                <a:latin typeface="Times New Roman"/>
              </a:rPr>
              <a:t>Hoặc </a:t>
            </a:r>
            <a:endParaRPr b="0" lang="en-US" sz="1400" spc="-1" strike="noStrike">
              <a:latin typeface="Arial"/>
            </a:endParaRPr>
          </a:p>
          <a:p>
            <a:pPr>
              <a:lnSpc>
                <a:spcPct val="100000"/>
              </a:lnSpc>
            </a:pPr>
            <a:r>
              <a:rPr b="1" lang="en-US" sz="1400" spc="-1" strike="noStrike">
                <a:solidFill>
                  <a:srgbClr val="000000"/>
                </a:solidFill>
                <a:latin typeface="Times New Roman"/>
              </a:rPr>
              <a:t>SONG* s = </a:t>
            </a:r>
            <a:r>
              <a:rPr b="1" lang="en-US" sz="1400" spc="-1" strike="noStrike">
                <a:solidFill>
                  <a:srgbClr val="0070c0"/>
                </a:solidFill>
                <a:latin typeface="Times New Roman"/>
              </a:rPr>
              <a:t>new</a:t>
            </a:r>
            <a:r>
              <a:rPr b="1" lang="en-US" sz="1400" spc="-1" strike="noStrike">
                <a:solidFill>
                  <a:srgbClr val="000000"/>
                </a:solidFill>
                <a:latin typeface="Times New Roman"/>
              </a:rPr>
              <a:t> SONG();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danh sách liên kết)</a:t>
            </a:r>
            <a:endParaRPr b="0" lang="en-US" sz="4300" spc="-1" strike="noStrike">
              <a:solidFill>
                <a:srgbClr val="000000"/>
              </a:solidFill>
              <a:latin typeface="Gill Sans MT"/>
            </a:endParaRPr>
          </a:p>
        </p:txBody>
      </p:sp>
      <p:sp>
        <p:nvSpPr>
          <p:cNvPr id="141" name="TextShape 2"/>
          <p:cNvSpPr txBox="1"/>
          <p:nvPr/>
        </p:nvSpPr>
        <p:spPr>
          <a:xfrm>
            <a:off x="1435680" y="1447920"/>
            <a:ext cx="7497720" cy="5562360"/>
          </a:xfrm>
          <a:prstGeom prst="rect">
            <a:avLst/>
          </a:prstGeom>
          <a:noFill/>
          <a:ln>
            <a:noFill/>
          </a:ln>
        </p:spPr>
        <p:txBody>
          <a:bodyPr lIns="90000" rIns="90000" tIns="45000" bIns="45000">
            <a:normAutofit fontScale="5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8: Cho danh sách liên kết các sản phẩm. Mỗi sản phẩm gồm: mã số, tên và đơn giá. Viết hàm xác định đơn giá cao nhất trong danh sách</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đơn giá cao nhất</a:t>
            </a:r>
            <a:endParaRPr b="0" lang="en-US" sz="2800" spc="-1" strike="noStrike">
              <a:solidFill>
                <a:srgbClr val="000000"/>
              </a:solidFill>
              <a:latin typeface="Gill Sans MT"/>
            </a:endParaRPr>
          </a:p>
        </p:txBody>
      </p:sp>
      <p:sp>
        <p:nvSpPr>
          <p:cNvPr id="14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4462489-5A2B-4D19-8441-7BDA961CC8D2}"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43" name="Table 4"/>
          <p:cNvGraphicFramePr/>
          <p:nvPr/>
        </p:nvGraphicFramePr>
        <p:xfrm>
          <a:off x="685800" y="2437200"/>
          <a:ext cx="2437920" cy="2595600"/>
        </p:xfrm>
        <a:graphic>
          <a:graphicData uri="http://schemas.openxmlformats.org/drawingml/2006/table">
            <a:tbl>
              <a:tblPr/>
              <a:tblGrid>
                <a:gridCol w="315720"/>
                <a:gridCol w="212256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struct</a:t>
                      </a:r>
                      <a:r>
                        <a:rPr b="0" lang="en-US" sz="1800" spc="-1" strike="noStrike">
                          <a:solidFill>
                            <a:srgbClr val="000000"/>
                          </a:solidFill>
                          <a:latin typeface="Times New Roman"/>
                        </a:rPr>
                        <a:t> PRODUCT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char</a:t>
                      </a:r>
                      <a:r>
                        <a:rPr b="0" lang="en-US" sz="1800" spc="-1" strike="noStrike">
                          <a:solidFill>
                            <a:srgbClr val="000000"/>
                          </a:solidFill>
                          <a:latin typeface="Times New Roman"/>
                        </a:rPr>
                        <a:t> name[4];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float</a:t>
                      </a:r>
                      <a:r>
                        <a:rPr b="0" lang="en-US" sz="1800" spc="-1" strike="noStrike">
                          <a:solidFill>
                            <a:srgbClr val="000000"/>
                          </a:solidFill>
                          <a:latin typeface="Times New Roman"/>
                        </a:rPr>
                        <a:t> 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PRODUCT* next;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44" name="Table 5"/>
          <p:cNvGraphicFramePr/>
          <p:nvPr/>
        </p:nvGraphicFramePr>
        <p:xfrm>
          <a:off x="3124080" y="2437200"/>
          <a:ext cx="5946120" cy="3337200"/>
        </p:xfrm>
        <a:graphic>
          <a:graphicData uri="http://schemas.openxmlformats.org/drawingml/2006/table">
            <a:tbl>
              <a:tblPr/>
              <a:tblGrid>
                <a:gridCol w="572040"/>
                <a:gridCol w="537408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float </a:t>
                      </a:r>
                      <a:r>
                        <a:rPr b="0" lang="en-US" sz="1800" spc="-1" strike="noStrike">
                          <a:solidFill>
                            <a:srgbClr val="000000"/>
                          </a:solidFill>
                          <a:latin typeface="Times New Roman"/>
                        </a:rPr>
                        <a:t>findMaxPrice(PRODUCT* sp){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PRODUCT* p = sp; </a:t>
                      </a:r>
                      <a:r>
                        <a:rPr b="0" lang="en-US" sz="1800" spc="-1" strike="noStrike">
                          <a:solidFill>
                            <a:srgbClr val="0070c0"/>
                          </a:solidFill>
                          <a:latin typeface="Times New Roman"/>
                        </a:rPr>
                        <a:t>float</a:t>
                      </a:r>
                      <a:r>
                        <a:rPr b="0" lang="en-US" sz="1800" spc="-1" strike="noStrike">
                          <a:solidFill>
                            <a:srgbClr val="000000"/>
                          </a:solidFill>
                          <a:latin typeface="Times New Roman"/>
                        </a:rPr>
                        <a:t> maxPrice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while</a:t>
                      </a:r>
                      <a:r>
                        <a:rPr b="0" lang="en-US" sz="1800" spc="-1" strike="noStrike">
                          <a:solidFill>
                            <a:srgbClr val="000000"/>
                          </a:solidFill>
                          <a:latin typeface="Times New Roman"/>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(maxPrice &lt; sp-&gt;price)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maxPrice = sp-&gt;price;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  </a:t>
                      </a:r>
                      <a:r>
                        <a:rPr b="0" lang="en-US" sz="1800" spc="-1" strike="noStrike">
                          <a:solidFill>
                            <a:srgbClr val="000000"/>
                          </a:solidFill>
                          <a:latin typeface="Times New Roman"/>
                        </a:rPr>
                        <a:t>p = p-&gt;next;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maxPrice;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danh sách liên kết)</a:t>
            </a:r>
            <a:endParaRPr b="0" lang="en-US" sz="4300" spc="-1" strike="noStrike">
              <a:solidFill>
                <a:srgbClr val="000000"/>
              </a:solidFill>
              <a:latin typeface="Gill Sans MT"/>
            </a:endParaRPr>
          </a:p>
        </p:txBody>
      </p:sp>
      <p:sp>
        <p:nvSpPr>
          <p:cNvPr id="146" name="TextShape 2"/>
          <p:cNvSpPr txBox="1"/>
          <p:nvPr/>
        </p:nvSpPr>
        <p:spPr>
          <a:xfrm>
            <a:off x="1435680" y="1447920"/>
            <a:ext cx="7497720" cy="556236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8: Nhắc lại cấu trúc PRODUCT</a:t>
            </a:r>
            <a:endParaRPr b="0" lang="en-US" sz="3200" spc="-1" strike="noStrike">
              <a:solidFill>
                <a:srgbClr val="000000"/>
              </a:solidFill>
              <a:latin typeface="Gill Sans MT"/>
            </a:endParaRPr>
          </a:p>
        </p:txBody>
      </p:sp>
      <p:sp>
        <p:nvSpPr>
          <p:cNvPr id="147" name="TextShape 3"/>
          <p:cNvSpPr txBox="1"/>
          <p:nvPr/>
        </p:nvSpPr>
        <p:spPr>
          <a:xfrm>
            <a:off x="8538840" y="6305400"/>
            <a:ext cx="456840" cy="475920"/>
          </a:xfrm>
          <a:prstGeom prst="rect">
            <a:avLst/>
          </a:prstGeom>
          <a:noFill/>
          <a:ln>
            <a:noFill/>
          </a:ln>
        </p:spPr>
        <p:txBody>
          <a:bodyPr lIns="90000" rIns="90000" tIns="45000" bIns="45000" anchor="b">
            <a:noAutofit/>
          </a:bodyPr>
          <a:p>
            <a:pPr algn="ctr">
              <a:lnSpc>
                <a:spcPct val="100000"/>
              </a:lnSpc>
            </a:pPr>
            <a:fld id="{61C43326-F733-49D3-A1A7-45AE875989C3}"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48" name="Table 4"/>
          <p:cNvGraphicFramePr/>
          <p:nvPr/>
        </p:nvGraphicFramePr>
        <p:xfrm>
          <a:off x="1828800" y="2209680"/>
          <a:ext cx="2437920" cy="2595600"/>
        </p:xfrm>
        <a:graphic>
          <a:graphicData uri="http://schemas.openxmlformats.org/drawingml/2006/table">
            <a:tbl>
              <a:tblPr/>
              <a:tblGrid>
                <a:gridCol w="315720"/>
                <a:gridCol w="212256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struct</a:t>
                      </a:r>
                      <a:r>
                        <a:rPr b="0" lang="en-US" sz="1800" spc="-1" strike="noStrike">
                          <a:solidFill>
                            <a:srgbClr val="000000"/>
                          </a:solidFill>
                          <a:latin typeface="Times New Roman"/>
                        </a:rPr>
                        <a:t> PRODUCT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char</a:t>
                      </a:r>
                      <a:r>
                        <a:rPr b="0" lang="en-US" sz="1800" spc="-1" strike="noStrike">
                          <a:solidFill>
                            <a:srgbClr val="000000"/>
                          </a:solidFill>
                          <a:latin typeface="Times New Roman"/>
                        </a:rPr>
                        <a:t> name[4];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float</a:t>
                      </a:r>
                      <a:r>
                        <a:rPr b="0" lang="en-US" sz="1800" spc="-1" strike="noStrike">
                          <a:solidFill>
                            <a:srgbClr val="000000"/>
                          </a:solidFill>
                          <a:latin typeface="Times New Roman"/>
                        </a:rPr>
                        <a:t> 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PRODUCT* next;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49" name="CustomShape 5"/>
          <p:cNvSpPr/>
          <p:nvPr/>
        </p:nvSpPr>
        <p:spPr>
          <a:xfrm>
            <a:off x="38880" y="5834160"/>
            <a:ext cx="897120" cy="456840"/>
          </a:xfrm>
          <a:prstGeom prst="rect">
            <a:avLst/>
          </a:prstGeom>
          <a:ln>
            <a:round/>
          </a:ln>
        </p:spPr>
        <p:style>
          <a:lnRef idx="2">
            <a:schemeClr val="accent6"/>
          </a:lnRef>
          <a:fillRef idx="1">
            <a:schemeClr val="lt1"/>
          </a:fillRef>
          <a:effectRef idx="0">
            <a:schemeClr val="accent6"/>
          </a:effectRef>
          <a:fontRef idx="minor"/>
        </p:style>
      </p:sp>
      <p:sp>
        <p:nvSpPr>
          <p:cNvPr id="150" name="CustomShape 6"/>
          <p:cNvSpPr/>
          <p:nvPr/>
        </p:nvSpPr>
        <p:spPr>
          <a:xfrm>
            <a:off x="3240" y="59716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51" name="CustomShape 7"/>
          <p:cNvSpPr/>
          <p:nvPr/>
        </p:nvSpPr>
        <p:spPr>
          <a:xfrm>
            <a:off x="48960" y="5502600"/>
            <a:ext cx="937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&lt;61ff1c&gt;</a:t>
            </a:r>
            <a:endParaRPr b="0" lang="en-US" sz="1600" spc="-1" strike="noStrike">
              <a:latin typeface="Arial"/>
            </a:endParaRPr>
          </a:p>
        </p:txBody>
      </p:sp>
      <p:sp>
        <p:nvSpPr>
          <p:cNvPr id="152" name="CustomShape 8"/>
          <p:cNvSpPr/>
          <p:nvPr/>
        </p:nvSpPr>
        <p:spPr>
          <a:xfrm>
            <a:off x="124920" y="5883480"/>
            <a:ext cx="780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2750f38</a:t>
            </a:r>
            <a:endParaRPr b="0" lang="en-US" sz="1400" spc="-1" strike="noStrike">
              <a:latin typeface="Arial"/>
            </a:endParaRPr>
          </a:p>
        </p:txBody>
      </p:sp>
      <p:sp>
        <p:nvSpPr>
          <p:cNvPr id="153" name="CustomShape 9"/>
          <p:cNvSpPr/>
          <p:nvPr/>
        </p:nvSpPr>
        <p:spPr>
          <a:xfrm>
            <a:off x="1117440" y="5838840"/>
            <a:ext cx="897120" cy="456840"/>
          </a:xfrm>
          <a:prstGeom prst="rect">
            <a:avLst/>
          </a:prstGeom>
          <a:ln>
            <a:round/>
          </a:ln>
        </p:spPr>
        <p:style>
          <a:lnRef idx="2">
            <a:schemeClr val="accent6"/>
          </a:lnRef>
          <a:fillRef idx="1">
            <a:schemeClr val="lt1"/>
          </a:fillRef>
          <a:effectRef idx="0">
            <a:schemeClr val="accent6"/>
          </a:effectRef>
          <a:fontRef idx="minor"/>
        </p:style>
      </p:sp>
      <p:sp>
        <p:nvSpPr>
          <p:cNvPr id="154" name="CustomShape 10"/>
          <p:cNvSpPr/>
          <p:nvPr/>
        </p:nvSpPr>
        <p:spPr>
          <a:xfrm>
            <a:off x="1101600" y="6033240"/>
            <a:ext cx="321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id</a:t>
            </a:r>
            <a:endParaRPr b="0" lang="en-US" sz="1400" spc="-1" strike="noStrike">
              <a:latin typeface="Arial"/>
            </a:endParaRPr>
          </a:p>
        </p:txBody>
      </p:sp>
      <p:sp>
        <p:nvSpPr>
          <p:cNvPr id="155" name="CustomShape 11"/>
          <p:cNvSpPr/>
          <p:nvPr/>
        </p:nvSpPr>
        <p:spPr>
          <a:xfrm>
            <a:off x="1057320" y="626076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&lt;2750f38&gt;</a:t>
            </a:r>
            <a:endParaRPr b="0" lang="en-US" sz="1600" spc="-1" strike="noStrike">
              <a:latin typeface="Arial"/>
            </a:endParaRPr>
          </a:p>
        </p:txBody>
      </p:sp>
      <p:sp>
        <p:nvSpPr>
          <p:cNvPr id="156" name="CustomShape 12"/>
          <p:cNvSpPr/>
          <p:nvPr/>
        </p:nvSpPr>
        <p:spPr>
          <a:xfrm>
            <a:off x="2018160" y="5838840"/>
            <a:ext cx="308520" cy="456840"/>
          </a:xfrm>
          <a:prstGeom prst="rect">
            <a:avLst/>
          </a:prstGeom>
          <a:ln>
            <a:round/>
          </a:ln>
        </p:spPr>
        <p:style>
          <a:lnRef idx="2">
            <a:schemeClr val="accent6"/>
          </a:lnRef>
          <a:fillRef idx="1">
            <a:schemeClr val="lt1"/>
          </a:fillRef>
          <a:effectRef idx="0">
            <a:schemeClr val="accent6"/>
          </a:effectRef>
          <a:fontRef idx="minor"/>
        </p:style>
      </p:sp>
      <p:sp>
        <p:nvSpPr>
          <p:cNvPr id="157" name="CustomShape 13"/>
          <p:cNvSpPr/>
          <p:nvPr/>
        </p:nvSpPr>
        <p:spPr>
          <a:xfrm>
            <a:off x="2316960" y="5837400"/>
            <a:ext cx="308520" cy="456840"/>
          </a:xfrm>
          <a:prstGeom prst="rect">
            <a:avLst/>
          </a:prstGeom>
          <a:ln>
            <a:round/>
          </a:ln>
        </p:spPr>
        <p:style>
          <a:lnRef idx="2">
            <a:schemeClr val="accent6"/>
          </a:lnRef>
          <a:fillRef idx="1">
            <a:schemeClr val="lt1"/>
          </a:fillRef>
          <a:effectRef idx="0">
            <a:schemeClr val="accent6"/>
          </a:effectRef>
          <a:fontRef idx="minor"/>
        </p:style>
      </p:sp>
      <p:sp>
        <p:nvSpPr>
          <p:cNvPr id="158" name="CustomShape 14"/>
          <p:cNvSpPr/>
          <p:nvPr/>
        </p:nvSpPr>
        <p:spPr>
          <a:xfrm>
            <a:off x="2620440" y="5838840"/>
            <a:ext cx="308520" cy="456840"/>
          </a:xfrm>
          <a:prstGeom prst="rect">
            <a:avLst/>
          </a:prstGeom>
          <a:ln>
            <a:round/>
          </a:ln>
        </p:spPr>
        <p:style>
          <a:lnRef idx="2">
            <a:schemeClr val="accent6"/>
          </a:lnRef>
          <a:fillRef idx="1">
            <a:schemeClr val="lt1"/>
          </a:fillRef>
          <a:effectRef idx="0">
            <a:schemeClr val="accent6"/>
          </a:effectRef>
          <a:fontRef idx="minor"/>
        </p:style>
      </p:sp>
      <p:sp>
        <p:nvSpPr>
          <p:cNvPr id="159" name="CustomShape 15"/>
          <p:cNvSpPr/>
          <p:nvPr/>
        </p:nvSpPr>
        <p:spPr>
          <a:xfrm>
            <a:off x="2941560" y="5837400"/>
            <a:ext cx="308520" cy="456840"/>
          </a:xfrm>
          <a:prstGeom prst="rect">
            <a:avLst/>
          </a:prstGeom>
          <a:ln>
            <a:round/>
          </a:ln>
        </p:spPr>
        <p:style>
          <a:lnRef idx="2">
            <a:schemeClr val="accent6"/>
          </a:lnRef>
          <a:fillRef idx="1">
            <a:schemeClr val="lt1"/>
          </a:fillRef>
          <a:effectRef idx="0">
            <a:schemeClr val="accent6"/>
          </a:effectRef>
          <a:fontRef idx="minor"/>
        </p:style>
      </p:sp>
      <p:sp>
        <p:nvSpPr>
          <p:cNvPr id="160" name="CustomShape 16"/>
          <p:cNvSpPr/>
          <p:nvPr/>
        </p:nvSpPr>
        <p:spPr>
          <a:xfrm>
            <a:off x="1643040" y="5517720"/>
            <a:ext cx="10771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&lt;2750f3c&gt;</a:t>
            </a:r>
            <a:endParaRPr b="0" lang="en-US" sz="1600" spc="-1" strike="noStrike">
              <a:latin typeface="Arial"/>
            </a:endParaRPr>
          </a:p>
        </p:txBody>
      </p:sp>
      <p:sp>
        <p:nvSpPr>
          <p:cNvPr id="161" name="CustomShape 17"/>
          <p:cNvSpPr/>
          <p:nvPr/>
        </p:nvSpPr>
        <p:spPr>
          <a:xfrm>
            <a:off x="3479400" y="5197680"/>
            <a:ext cx="897120" cy="456840"/>
          </a:xfrm>
          <a:prstGeom prst="rect">
            <a:avLst/>
          </a:prstGeom>
          <a:ln>
            <a:round/>
          </a:ln>
        </p:spPr>
        <p:style>
          <a:lnRef idx="2">
            <a:schemeClr val="accent6"/>
          </a:lnRef>
          <a:fillRef idx="1">
            <a:schemeClr val="lt1"/>
          </a:fillRef>
          <a:effectRef idx="0">
            <a:schemeClr val="accent6"/>
          </a:effectRef>
          <a:fontRef idx="minor"/>
        </p:style>
      </p:sp>
      <p:sp>
        <p:nvSpPr>
          <p:cNvPr id="162" name="CustomShape 18"/>
          <p:cNvSpPr/>
          <p:nvPr/>
        </p:nvSpPr>
        <p:spPr>
          <a:xfrm>
            <a:off x="3445200" y="5320440"/>
            <a:ext cx="677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name</a:t>
            </a:r>
            <a:endParaRPr b="0" lang="en-US" sz="1800" spc="-1" strike="noStrike">
              <a:latin typeface="Arial"/>
            </a:endParaRPr>
          </a:p>
        </p:txBody>
      </p:sp>
      <p:sp>
        <p:nvSpPr>
          <p:cNvPr id="163" name="CustomShape 19"/>
          <p:cNvSpPr/>
          <p:nvPr/>
        </p:nvSpPr>
        <p:spPr>
          <a:xfrm>
            <a:off x="3686760" y="4878000"/>
            <a:ext cx="746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&lt;???&gt;</a:t>
            </a:r>
            <a:endParaRPr b="0" lang="en-US" sz="1800" spc="-1" strike="noStrike">
              <a:latin typeface="Arial"/>
            </a:endParaRPr>
          </a:p>
        </p:txBody>
      </p:sp>
      <p:sp>
        <p:nvSpPr>
          <p:cNvPr id="164" name="CustomShape 20"/>
          <p:cNvSpPr/>
          <p:nvPr/>
        </p:nvSpPr>
        <p:spPr>
          <a:xfrm>
            <a:off x="3544560" y="5212800"/>
            <a:ext cx="7693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2750f3c</a:t>
            </a:r>
            <a:endParaRPr b="0" lang="en-US" sz="1400" spc="-1" strike="noStrike">
              <a:latin typeface="Arial"/>
            </a:endParaRPr>
          </a:p>
        </p:txBody>
      </p:sp>
      <p:sp>
        <p:nvSpPr>
          <p:cNvPr id="165" name="CustomShape 21"/>
          <p:cNvSpPr/>
          <p:nvPr/>
        </p:nvSpPr>
        <p:spPr>
          <a:xfrm flipV="1" rot="10800000">
            <a:off x="3441960" y="5686200"/>
            <a:ext cx="709560" cy="1818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66" name="CustomShape 22"/>
          <p:cNvSpPr/>
          <p:nvPr/>
        </p:nvSpPr>
        <p:spPr>
          <a:xfrm>
            <a:off x="906120" y="6037560"/>
            <a:ext cx="145800" cy="3924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67" name="CustomShape 23"/>
          <p:cNvSpPr/>
          <p:nvPr/>
        </p:nvSpPr>
        <p:spPr>
          <a:xfrm>
            <a:off x="3252240" y="5837400"/>
            <a:ext cx="897120" cy="456840"/>
          </a:xfrm>
          <a:prstGeom prst="rect">
            <a:avLst/>
          </a:prstGeom>
          <a:ln>
            <a:round/>
          </a:ln>
        </p:spPr>
        <p:style>
          <a:lnRef idx="2">
            <a:schemeClr val="accent6"/>
          </a:lnRef>
          <a:fillRef idx="1">
            <a:schemeClr val="lt1"/>
          </a:fillRef>
          <a:effectRef idx="0">
            <a:schemeClr val="accent6"/>
          </a:effectRef>
          <a:fontRef idx="minor"/>
        </p:style>
      </p:sp>
      <p:sp>
        <p:nvSpPr>
          <p:cNvPr id="168" name="CustomShape 24"/>
          <p:cNvSpPr/>
          <p:nvPr/>
        </p:nvSpPr>
        <p:spPr>
          <a:xfrm>
            <a:off x="3207240" y="5986800"/>
            <a:ext cx="539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price</a:t>
            </a:r>
            <a:endParaRPr b="0" lang="en-US" sz="1400" spc="-1" strike="noStrike">
              <a:latin typeface="Arial"/>
            </a:endParaRPr>
          </a:p>
        </p:txBody>
      </p:sp>
      <p:sp>
        <p:nvSpPr>
          <p:cNvPr id="169" name="CustomShape 25"/>
          <p:cNvSpPr/>
          <p:nvPr/>
        </p:nvSpPr>
        <p:spPr>
          <a:xfrm>
            <a:off x="3117240" y="625968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&lt;2750f40&gt;</a:t>
            </a:r>
            <a:endParaRPr b="0" lang="en-US" sz="1600" spc="-1" strike="noStrike">
              <a:latin typeface="Arial"/>
            </a:endParaRPr>
          </a:p>
        </p:txBody>
      </p:sp>
      <p:sp>
        <p:nvSpPr>
          <p:cNvPr id="170" name="CustomShape 26"/>
          <p:cNvSpPr/>
          <p:nvPr/>
        </p:nvSpPr>
        <p:spPr>
          <a:xfrm>
            <a:off x="4150440" y="5837400"/>
            <a:ext cx="897120" cy="456840"/>
          </a:xfrm>
          <a:prstGeom prst="rect">
            <a:avLst/>
          </a:prstGeom>
          <a:ln>
            <a:round/>
          </a:ln>
        </p:spPr>
        <p:style>
          <a:lnRef idx="2">
            <a:schemeClr val="accent6"/>
          </a:lnRef>
          <a:fillRef idx="1">
            <a:schemeClr val="lt1"/>
          </a:fillRef>
          <a:effectRef idx="0">
            <a:schemeClr val="accent6"/>
          </a:effectRef>
          <a:fontRef idx="minor"/>
        </p:style>
      </p:sp>
      <p:sp>
        <p:nvSpPr>
          <p:cNvPr id="171" name="CustomShape 27"/>
          <p:cNvSpPr/>
          <p:nvPr/>
        </p:nvSpPr>
        <p:spPr>
          <a:xfrm>
            <a:off x="4236120" y="5871960"/>
            <a:ext cx="780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2750f50</a:t>
            </a:r>
            <a:endParaRPr b="0" lang="en-US" sz="1400" spc="-1" strike="noStrike">
              <a:latin typeface="Arial"/>
            </a:endParaRPr>
          </a:p>
        </p:txBody>
      </p:sp>
      <p:sp>
        <p:nvSpPr>
          <p:cNvPr id="172" name="CustomShape 28"/>
          <p:cNvSpPr/>
          <p:nvPr/>
        </p:nvSpPr>
        <p:spPr>
          <a:xfrm>
            <a:off x="4093560" y="6004800"/>
            <a:ext cx="4903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next</a:t>
            </a:r>
            <a:endParaRPr b="0" lang="en-US" sz="1400" spc="-1" strike="noStrike">
              <a:latin typeface="Arial"/>
            </a:endParaRPr>
          </a:p>
        </p:txBody>
      </p:sp>
      <p:sp>
        <p:nvSpPr>
          <p:cNvPr id="173" name="CustomShape 29"/>
          <p:cNvSpPr/>
          <p:nvPr/>
        </p:nvSpPr>
        <p:spPr>
          <a:xfrm>
            <a:off x="4044240" y="626472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&lt;2750f44&gt;</a:t>
            </a:r>
            <a:endParaRPr b="0" lang="en-US" sz="1600" spc="-1" strike="noStrike">
              <a:latin typeface="Arial"/>
            </a:endParaRPr>
          </a:p>
        </p:txBody>
      </p:sp>
      <p:sp>
        <p:nvSpPr>
          <p:cNvPr id="174" name="CustomShape 30"/>
          <p:cNvSpPr/>
          <p:nvPr/>
        </p:nvSpPr>
        <p:spPr>
          <a:xfrm>
            <a:off x="5204160" y="5837400"/>
            <a:ext cx="897120" cy="456840"/>
          </a:xfrm>
          <a:prstGeom prst="rect">
            <a:avLst/>
          </a:prstGeom>
          <a:ln>
            <a:round/>
          </a:ln>
        </p:spPr>
        <p:style>
          <a:lnRef idx="2">
            <a:schemeClr val="accent6"/>
          </a:lnRef>
          <a:fillRef idx="1">
            <a:schemeClr val="lt1"/>
          </a:fillRef>
          <a:effectRef idx="0">
            <a:schemeClr val="accent6"/>
          </a:effectRef>
          <a:fontRef idx="minor"/>
        </p:style>
      </p:sp>
      <p:sp>
        <p:nvSpPr>
          <p:cNvPr id="175" name="CustomShape 31"/>
          <p:cNvSpPr/>
          <p:nvPr/>
        </p:nvSpPr>
        <p:spPr>
          <a:xfrm>
            <a:off x="5188320" y="6031800"/>
            <a:ext cx="321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id</a:t>
            </a:r>
            <a:endParaRPr b="0" lang="en-US" sz="1400" spc="-1" strike="noStrike">
              <a:latin typeface="Arial"/>
            </a:endParaRPr>
          </a:p>
        </p:txBody>
      </p:sp>
      <p:sp>
        <p:nvSpPr>
          <p:cNvPr id="176" name="CustomShape 32"/>
          <p:cNvSpPr/>
          <p:nvPr/>
        </p:nvSpPr>
        <p:spPr>
          <a:xfrm>
            <a:off x="5144040" y="625968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&lt;2750f50&gt;</a:t>
            </a:r>
            <a:endParaRPr b="0" lang="en-US" sz="1600" spc="-1" strike="noStrike">
              <a:latin typeface="Arial"/>
            </a:endParaRPr>
          </a:p>
        </p:txBody>
      </p:sp>
      <p:sp>
        <p:nvSpPr>
          <p:cNvPr id="177" name="CustomShape 33"/>
          <p:cNvSpPr/>
          <p:nvPr/>
        </p:nvSpPr>
        <p:spPr>
          <a:xfrm>
            <a:off x="6104880" y="5837400"/>
            <a:ext cx="308520" cy="456840"/>
          </a:xfrm>
          <a:prstGeom prst="rect">
            <a:avLst/>
          </a:prstGeom>
          <a:ln>
            <a:round/>
          </a:ln>
        </p:spPr>
        <p:style>
          <a:lnRef idx="2">
            <a:schemeClr val="accent6"/>
          </a:lnRef>
          <a:fillRef idx="1">
            <a:schemeClr val="lt1"/>
          </a:fillRef>
          <a:effectRef idx="0">
            <a:schemeClr val="accent6"/>
          </a:effectRef>
          <a:fontRef idx="minor"/>
        </p:style>
      </p:sp>
      <p:sp>
        <p:nvSpPr>
          <p:cNvPr id="178" name="CustomShape 34"/>
          <p:cNvSpPr/>
          <p:nvPr/>
        </p:nvSpPr>
        <p:spPr>
          <a:xfrm>
            <a:off x="6403680" y="5836320"/>
            <a:ext cx="308520" cy="456840"/>
          </a:xfrm>
          <a:prstGeom prst="rect">
            <a:avLst/>
          </a:prstGeom>
          <a:ln>
            <a:round/>
          </a:ln>
        </p:spPr>
        <p:style>
          <a:lnRef idx="2">
            <a:schemeClr val="accent6"/>
          </a:lnRef>
          <a:fillRef idx="1">
            <a:schemeClr val="lt1"/>
          </a:fillRef>
          <a:effectRef idx="0">
            <a:schemeClr val="accent6"/>
          </a:effectRef>
          <a:fontRef idx="minor"/>
        </p:style>
      </p:sp>
      <p:sp>
        <p:nvSpPr>
          <p:cNvPr id="179" name="CustomShape 35"/>
          <p:cNvSpPr/>
          <p:nvPr/>
        </p:nvSpPr>
        <p:spPr>
          <a:xfrm>
            <a:off x="6707160" y="5837400"/>
            <a:ext cx="308520" cy="456840"/>
          </a:xfrm>
          <a:prstGeom prst="rect">
            <a:avLst/>
          </a:prstGeom>
          <a:ln>
            <a:round/>
          </a:ln>
        </p:spPr>
        <p:style>
          <a:lnRef idx="2">
            <a:schemeClr val="accent6"/>
          </a:lnRef>
          <a:fillRef idx="1">
            <a:schemeClr val="lt1"/>
          </a:fillRef>
          <a:effectRef idx="0">
            <a:schemeClr val="accent6"/>
          </a:effectRef>
          <a:fontRef idx="minor"/>
        </p:style>
      </p:sp>
      <p:sp>
        <p:nvSpPr>
          <p:cNvPr id="180" name="CustomShape 36"/>
          <p:cNvSpPr/>
          <p:nvPr/>
        </p:nvSpPr>
        <p:spPr>
          <a:xfrm>
            <a:off x="7028280" y="5836320"/>
            <a:ext cx="308520" cy="456840"/>
          </a:xfrm>
          <a:prstGeom prst="rect">
            <a:avLst/>
          </a:prstGeom>
          <a:ln>
            <a:round/>
          </a:ln>
        </p:spPr>
        <p:style>
          <a:lnRef idx="2">
            <a:schemeClr val="accent6"/>
          </a:lnRef>
          <a:fillRef idx="1">
            <a:schemeClr val="lt1"/>
          </a:fillRef>
          <a:effectRef idx="0">
            <a:schemeClr val="accent6"/>
          </a:effectRef>
          <a:fontRef idx="minor"/>
        </p:style>
      </p:sp>
      <p:sp>
        <p:nvSpPr>
          <p:cNvPr id="181" name="CustomShape 37"/>
          <p:cNvSpPr/>
          <p:nvPr/>
        </p:nvSpPr>
        <p:spPr>
          <a:xfrm>
            <a:off x="5723640" y="551628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&lt;2750f54&gt;</a:t>
            </a:r>
            <a:endParaRPr b="0" lang="en-US" sz="1600" spc="-1" strike="noStrike">
              <a:latin typeface="Arial"/>
            </a:endParaRPr>
          </a:p>
        </p:txBody>
      </p:sp>
      <p:sp>
        <p:nvSpPr>
          <p:cNvPr id="182" name="CustomShape 38"/>
          <p:cNvSpPr/>
          <p:nvPr/>
        </p:nvSpPr>
        <p:spPr>
          <a:xfrm>
            <a:off x="7566120" y="5196600"/>
            <a:ext cx="897120" cy="456840"/>
          </a:xfrm>
          <a:prstGeom prst="rect">
            <a:avLst/>
          </a:prstGeom>
          <a:ln>
            <a:round/>
          </a:ln>
        </p:spPr>
        <p:style>
          <a:lnRef idx="2">
            <a:schemeClr val="accent6"/>
          </a:lnRef>
          <a:fillRef idx="1">
            <a:schemeClr val="lt1"/>
          </a:fillRef>
          <a:effectRef idx="0">
            <a:schemeClr val="accent6"/>
          </a:effectRef>
          <a:fontRef idx="minor"/>
        </p:style>
      </p:sp>
      <p:sp>
        <p:nvSpPr>
          <p:cNvPr id="183" name="CustomShape 39"/>
          <p:cNvSpPr/>
          <p:nvPr/>
        </p:nvSpPr>
        <p:spPr>
          <a:xfrm>
            <a:off x="7531920" y="5319000"/>
            <a:ext cx="677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name</a:t>
            </a:r>
            <a:endParaRPr b="0" lang="en-US" sz="1800" spc="-1" strike="noStrike">
              <a:latin typeface="Arial"/>
            </a:endParaRPr>
          </a:p>
        </p:txBody>
      </p:sp>
      <p:sp>
        <p:nvSpPr>
          <p:cNvPr id="184" name="CustomShape 40"/>
          <p:cNvSpPr/>
          <p:nvPr/>
        </p:nvSpPr>
        <p:spPr>
          <a:xfrm>
            <a:off x="7653600" y="4876920"/>
            <a:ext cx="746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&lt;???&gt;</a:t>
            </a:r>
            <a:endParaRPr b="0" lang="en-US" sz="1800" spc="-1" strike="noStrike">
              <a:latin typeface="Arial"/>
            </a:endParaRPr>
          </a:p>
        </p:txBody>
      </p:sp>
      <p:sp>
        <p:nvSpPr>
          <p:cNvPr id="185" name="CustomShape 41"/>
          <p:cNvSpPr/>
          <p:nvPr/>
        </p:nvSpPr>
        <p:spPr>
          <a:xfrm>
            <a:off x="7630920" y="5211720"/>
            <a:ext cx="780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2750f54</a:t>
            </a:r>
            <a:endParaRPr b="0" lang="en-US" sz="1400" spc="-1" strike="noStrike">
              <a:latin typeface="Arial"/>
            </a:endParaRPr>
          </a:p>
        </p:txBody>
      </p:sp>
      <p:sp>
        <p:nvSpPr>
          <p:cNvPr id="186" name="CustomShape 42"/>
          <p:cNvSpPr/>
          <p:nvPr/>
        </p:nvSpPr>
        <p:spPr>
          <a:xfrm flipV="1" rot="10800000">
            <a:off x="7528680" y="5684760"/>
            <a:ext cx="709560" cy="1818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87" name="CustomShape 43"/>
          <p:cNvSpPr/>
          <p:nvPr/>
        </p:nvSpPr>
        <p:spPr>
          <a:xfrm>
            <a:off x="7338960" y="5836320"/>
            <a:ext cx="897120" cy="456840"/>
          </a:xfrm>
          <a:prstGeom prst="rect">
            <a:avLst/>
          </a:prstGeom>
          <a:ln>
            <a:round/>
          </a:ln>
        </p:spPr>
        <p:style>
          <a:lnRef idx="2">
            <a:schemeClr val="accent6"/>
          </a:lnRef>
          <a:fillRef idx="1">
            <a:schemeClr val="lt1"/>
          </a:fillRef>
          <a:effectRef idx="0">
            <a:schemeClr val="accent6"/>
          </a:effectRef>
          <a:fontRef idx="minor"/>
        </p:style>
      </p:sp>
      <p:sp>
        <p:nvSpPr>
          <p:cNvPr id="188" name="CustomShape 44"/>
          <p:cNvSpPr/>
          <p:nvPr/>
        </p:nvSpPr>
        <p:spPr>
          <a:xfrm>
            <a:off x="7293960" y="5985720"/>
            <a:ext cx="539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price</a:t>
            </a:r>
            <a:endParaRPr b="0" lang="en-US" sz="1400" spc="-1" strike="noStrike">
              <a:latin typeface="Arial"/>
            </a:endParaRPr>
          </a:p>
        </p:txBody>
      </p:sp>
      <p:sp>
        <p:nvSpPr>
          <p:cNvPr id="189" name="CustomShape 45"/>
          <p:cNvSpPr/>
          <p:nvPr/>
        </p:nvSpPr>
        <p:spPr>
          <a:xfrm>
            <a:off x="7203960" y="6258240"/>
            <a:ext cx="1089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&lt;2750f58&gt;</a:t>
            </a:r>
            <a:endParaRPr b="0" lang="en-US" sz="1600" spc="-1" strike="noStrike">
              <a:latin typeface="Arial"/>
            </a:endParaRPr>
          </a:p>
        </p:txBody>
      </p:sp>
      <p:sp>
        <p:nvSpPr>
          <p:cNvPr id="190" name="CustomShape 46"/>
          <p:cNvSpPr/>
          <p:nvPr/>
        </p:nvSpPr>
        <p:spPr>
          <a:xfrm>
            <a:off x="8237160" y="5836320"/>
            <a:ext cx="897120" cy="456840"/>
          </a:xfrm>
          <a:prstGeom prst="rect">
            <a:avLst/>
          </a:prstGeom>
          <a:ln>
            <a:round/>
          </a:ln>
        </p:spPr>
        <p:style>
          <a:lnRef idx="2">
            <a:schemeClr val="accent6"/>
          </a:lnRef>
          <a:fillRef idx="1">
            <a:schemeClr val="lt1"/>
          </a:fillRef>
          <a:effectRef idx="0">
            <a:schemeClr val="accent6"/>
          </a:effectRef>
          <a:fontRef idx="minor"/>
        </p:style>
      </p:sp>
      <p:sp>
        <p:nvSpPr>
          <p:cNvPr id="191" name="CustomShape 47"/>
          <p:cNvSpPr/>
          <p:nvPr/>
        </p:nvSpPr>
        <p:spPr>
          <a:xfrm>
            <a:off x="8427240" y="5870880"/>
            <a:ext cx="4615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null</a:t>
            </a:r>
            <a:endParaRPr b="0" lang="en-US" sz="1400" spc="-1" strike="noStrike">
              <a:latin typeface="Arial"/>
            </a:endParaRPr>
          </a:p>
        </p:txBody>
      </p:sp>
      <p:sp>
        <p:nvSpPr>
          <p:cNvPr id="192" name="CustomShape 48"/>
          <p:cNvSpPr/>
          <p:nvPr/>
        </p:nvSpPr>
        <p:spPr>
          <a:xfrm>
            <a:off x="8180280" y="6003720"/>
            <a:ext cx="4903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next</a:t>
            </a:r>
            <a:endParaRPr b="0" lang="en-US" sz="1400" spc="-1" strike="noStrike">
              <a:latin typeface="Arial"/>
            </a:endParaRPr>
          </a:p>
        </p:txBody>
      </p:sp>
      <p:sp>
        <p:nvSpPr>
          <p:cNvPr id="193" name="CustomShape 49"/>
          <p:cNvSpPr/>
          <p:nvPr/>
        </p:nvSpPr>
        <p:spPr>
          <a:xfrm>
            <a:off x="5017680" y="6026040"/>
            <a:ext cx="121320" cy="4028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graphicFrame>
        <p:nvGraphicFramePr>
          <p:cNvPr id="194" name="Table 50"/>
          <p:cNvGraphicFramePr/>
          <p:nvPr/>
        </p:nvGraphicFramePr>
        <p:xfrm>
          <a:off x="4267080" y="2209680"/>
          <a:ext cx="4271040" cy="2595600"/>
        </p:xfrm>
        <a:graphic>
          <a:graphicData uri="http://schemas.openxmlformats.org/drawingml/2006/table">
            <a:tbl>
              <a:tblPr/>
              <a:tblGrid>
                <a:gridCol w="457200"/>
                <a:gridCol w="381420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void</a:t>
                      </a:r>
                      <a:r>
                        <a:rPr b="0" lang="en-US" sz="1800" spc="-1" strike="noStrike">
                          <a:solidFill>
                            <a:srgbClr val="000000"/>
                          </a:solidFill>
                          <a:latin typeface="Times New Roman"/>
                        </a:rPr>
                        <a:t> main()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PRODUCT* h = </a:t>
                      </a:r>
                      <a:r>
                        <a:rPr b="0" lang="en-US" sz="1800" spc="-1" strike="noStrike">
                          <a:solidFill>
                            <a:srgbClr val="0070c0"/>
                          </a:solidFill>
                          <a:latin typeface="Times New Roman"/>
                        </a:rPr>
                        <a:t>new</a:t>
                      </a:r>
                      <a:r>
                        <a:rPr b="0" lang="en-US" sz="1800" spc="-1" strike="noStrike">
                          <a:solidFill>
                            <a:srgbClr val="000000"/>
                          </a:solidFill>
                          <a:latin typeface="Times New Roman"/>
                        </a:rPr>
                        <a:t> PRODUCT;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0000"/>
                          </a:solidFill>
                          <a:latin typeface="Times New Roman"/>
                        </a:rPr>
                        <a:t>h-&gt;next = </a:t>
                      </a:r>
                      <a:r>
                        <a:rPr b="0" lang="en-US" sz="1800" spc="-1" strike="noStrike">
                          <a:solidFill>
                            <a:srgbClr val="0070c0"/>
                          </a:solidFill>
                          <a:latin typeface="Times New Roman"/>
                        </a:rPr>
                        <a:t>new</a:t>
                      </a:r>
                      <a:r>
                        <a:rPr b="0" lang="en-US" sz="1800" spc="-1" strike="noStrike">
                          <a:solidFill>
                            <a:srgbClr val="000000"/>
                          </a:solidFill>
                          <a:latin typeface="Times New Roman"/>
                        </a:rPr>
                        <a:t> PRODUCT;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0000"/>
                          </a:solidFill>
                          <a:latin typeface="Times New Roman"/>
                        </a:rPr>
                        <a:t>h-&gt;next-&gt;next = NULL;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b050"/>
                          </a:solidFill>
                          <a:latin typeface="Times New Roman"/>
                        </a:rPr>
                        <a:t>//cout&lt;&lt;…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danh sách liên kết)</a:t>
            </a:r>
            <a:endParaRPr b="0" lang="en-US" sz="4300" spc="-1" strike="noStrike">
              <a:solidFill>
                <a:srgbClr val="000000"/>
              </a:solidFill>
              <a:latin typeface="Gill Sans MT"/>
            </a:endParaRPr>
          </a:p>
        </p:txBody>
      </p:sp>
      <p:sp>
        <p:nvSpPr>
          <p:cNvPr id="196" name="TextShape 2"/>
          <p:cNvSpPr txBox="1"/>
          <p:nvPr/>
        </p:nvSpPr>
        <p:spPr>
          <a:xfrm>
            <a:off x="1435680" y="1447920"/>
            <a:ext cx="7497720" cy="5562360"/>
          </a:xfrm>
          <a:prstGeom prst="rect">
            <a:avLst/>
          </a:prstGeom>
          <a:noFill/>
          <a:ln>
            <a:noFill/>
          </a:ln>
        </p:spPr>
        <p:txBody>
          <a:bodyPr lIns="90000" rIns="90000" tIns="45000" bIns="45000">
            <a:normAutofit fontScale="3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9: Cho danh sách liên kết các sinh viên. Mỗi sinh viên gồm: mã số, tên, khoa và điểm trung bình. Viết hàm đếm số sinh viên có điểm trung bình trong đoạn [min, max]</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rang buộc: tồn tại tên khoa cần tra cứu</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trong đoạn [min, max]</a:t>
            </a:r>
            <a:endParaRPr b="0" lang="en-US" sz="2800" spc="-1" strike="noStrike">
              <a:solidFill>
                <a:srgbClr val="000000"/>
              </a:solidFill>
              <a:latin typeface="Gill Sans MT"/>
            </a:endParaRPr>
          </a:p>
        </p:txBody>
      </p:sp>
      <p:sp>
        <p:nvSpPr>
          <p:cNvPr id="19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1FA19ED-31D8-4C3D-9F08-6910E4E0DF95}"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98" name="Table 4"/>
          <p:cNvGraphicFramePr/>
          <p:nvPr/>
        </p:nvGraphicFramePr>
        <p:xfrm>
          <a:off x="244800" y="2302200"/>
          <a:ext cx="2802960" cy="3337200"/>
        </p:xfrm>
        <a:graphic>
          <a:graphicData uri="http://schemas.openxmlformats.org/drawingml/2006/table">
            <a:tbl>
              <a:tblPr/>
              <a:tblGrid>
                <a:gridCol w="274680"/>
                <a:gridCol w="252828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#define</a:t>
                      </a:r>
                      <a:r>
                        <a:rPr b="0" lang="en-US" sz="1600" spc="-1" strike="noStrike">
                          <a:solidFill>
                            <a:srgbClr val="000000"/>
                          </a:solidFill>
                          <a:latin typeface="Times New Roman"/>
                        </a:rPr>
                        <a:t> DEPT 50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#define</a:t>
                      </a:r>
                      <a:r>
                        <a:rPr b="0" lang="en-US" sz="1600" spc="-1" strike="noStrike">
                          <a:solidFill>
                            <a:srgbClr val="000000"/>
                          </a:solidFill>
                          <a:latin typeface="Times New Roman"/>
                        </a:rPr>
                        <a:t> NAME 100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STUDENT{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ID;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strDept[DEPT+1];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strName[NAME+1];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float</a:t>
                      </a:r>
                      <a:r>
                        <a:rPr b="0" lang="en-US" sz="1600" spc="-1" strike="noStrike">
                          <a:solidFill>
                            <a:srgbClr val="000000"/>
                          </a:solidFill>
                          <a:latin typeface="Times New Roman"/>
                        </a:rPr>
                        <a:t> GPA;</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STUDENT* next;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99" name="Table 5"/>
          <p:cNvGraphicFramePr/>
          <p:nvPr/>
        </p:nvGraphicFramePr>
        <p:xfrm>
          <a:off x="3048120" y="2302200"/>
          <a:ext cx="5943240" cy="3337200"/>
        </p:xfrm>
        <a:graphic>
          <a:graphicData uri="http://schemas.openxmlformats.org/drawingml/2006/table">
            <a:tbl>
              <a:tblPr/>
              <a:tblGrid>
                <a:gridCol w="429480"/>
                <a:gridCol w="5513760"/>
              </a:tblGrid>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float </a:t>
                      </a:r>
                      <a:r>
                        <a:rPr b="0" lang="en-US" sz="1600" spc="-1" strike="noStrike">
                          <a:solidFill>
                            <a:srgbClr val="000000"/>
                          </a:solidFill>
                          <a:latin typeface="Times New Roman"/>
                        </a:rPr>
                        <a:t>count(STUDENT* s, </a:t>
                      </a:r>
                      <a:r>
                        <a:rPr b="0" lang="en-US" sz="1600" spc="-1" strike="noStrike">
                          <a:solidFill>
                            <a:srgbClr val="0070c0"/>
                          </a:solidFill>
                          <a:latin typeface="Times New Roman"/>
                        </a:rPr>
                        <a:t>char</a:t>
                      </a:r>
                      <a:r>
                        <a:rPr b="0" lang="en-US" sz="1600" spc="-1" strike="noStrike">
                          <a:solidFill>
                            <a:srgbClr val="000000"/>
                          </a:solidFill>
                          <a:latin typeface="Times New Roman"/>
                        </a:rPr>
                        <a:t>* strDept, </a:t>
                      </a:r>
                      <a:r>
                        <a:rPr b="0" lang="en-US" sz="1600" spc="-1" strike="noStrike">
                          <a:solidFill>
                            <a:srgbClr val="0070c0"/>
                          </a:solidFill>
                          <a:latin typeface="Times New Roman"/>
                        </a:rPr>
                        <a:t>float</a:t>
                      </a:r>
                      <a:r>
                        <a:rPr b="0" lang="en-US" sz="1600" spc="-1" strike="noStrike">
                          <a:solidFill>
                            <a:srgbClr val="000000"/>
                          </a:solidFill>
                          <a:latin typeface="Times New Roman"/>
                        </a:rPr>
                        <a:t> min, </a:t>
                      </a:r>
                      <a:r>
                        <a:rPr b="0" lang="en-US" sz="1600" spc="-1" strike="noStrike">
                          <a:solidFill>
                            <a:srgbClr val="0070c0"/>
                          </a:solidFill>
                          <a:latin typeface="Times New Roman"/>
                        </a:rPr>
                        <a:t>float</a:t>
                      </a:r>
                      <a:r>
                        <a:rPr b="0" lang="en-US" sz="1600" spc="-1" strike="noStrike">
                          <a:solidFill>
                            <a:srgbClr val="000000"/>
                          </a:solidFill>
                          <a:latin typeface="Times New Roman"/>
                        </a:rPr>
                        <a:t> max){</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STUDENT* t = s; </a:t>
                      </a:r>
                      <a:r>
                        <a:rPr b="0" lang="en-US" sz="1600" spc="-1" strike="noStrike">
                          <a:solidFill>
                            <a:srgbClr val="0070c0"/>
                          </a:solidFill>
                          <a:latin typeface="Times New Roman"/>
                        </a:rPr>
                        <a:t>int</a:t>
                      </a:r>
                      <a:r>
                        <a:rPr b="0" lang="en-US" sz="1600" spc="-1" strike="noStrike">
                          <a:solidFill>
                            <a:srgbClr val="000000"/>
                          </a:solidFill>
                          <a:latin typeface="Times New Roman"/>
                        </a:rPr>
                        <a:t> c = 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(strcmp(t-&gt;strDept, strDept) ==0 )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(t-&gt;GPA&gt;=min &amp;&amp; t-&gt;GPA&lt;=max) 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  </a:t>
                      </a:r>
                      <a:r>
                        <a:rPr b="0" lang="en-US" sz="1600" spc="-1" strike="noStrike">
                          <a:solidFill>
                            <a:srgbClr val="000000"/>
                          </a:solidFill>
                          <a:latin typeface="Times New Roman"/>
                        </a:rPr>
                        <a:t>t = t-&gt;next;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cấu trúc phân cấp)</a:t>
            </a:r>
            <a:endParaRPr b="0" lang="en-US" sz="4300" spc="-1" strike="noStrike">
              <a:solidFill>
                <a:srgbClr val="000000"/>
              </a:solidFill>
              <a:latin typeface="Gill Sans MT"/>
            </a:endParaRPr>
          </a:p>
        </p:txBody>
      </p:sp>
      <p:sp>
        <p:nvSpPr>
          <p:cNvPr id="201" name="TextShape 2"/>
          <p:cNvSpPr txBox="1"/>
          <p:nvPr/>
        </p:nvSpPr>
        <p:spPr>
          <a:xfrm>
            <a:off x="1435680" y="1447920"/>
            <a:ext cx="7497720" cy="5562360"/>
          </a:xfrm>
          <a:prstGeom prst="rect">
            <a:avLst/>
          </a:prstGeom>
          <a:noFill/>
          <a:ln>
            <a:noFill/>
          </a:ln>
        </p:spPr>
        <p:txBody>
          <a:bodyPr lIns="90000" rIns="90000" tIns="45000" bIns="45000">
            <a:normAutofit fontScale="49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10: Hãy đếm xem trong một thư mục cho trước có tổng cộng bao nhiều tập tin có kích thước lớn hơn hay bằng kích thước tối thiểu minSize</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cỡ n tập tin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cây đa nhánh</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lớn hơn hay bằng minSize</a:t>
            </a:r>
            <a:endParaRPr b="0" lang="en-US" sz="2800" spc="-1" strike="noStrike">
              <a:solidFill>
                <a:srgbClr val="000000"/>
              </a:solidFill>
              <a:latin typeface="Gill Sans MT"/>
            </a:endParaRPr>
          </a:p>
        </p:txBody>
      </p:sp>
      <p:sp>
        <p:nvSpPr>
          <p:cNvPr id="20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CC0B3325-D172-404F-A8F7-CEB51F37D71A}"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03" name="Table 4"/>
          <p:cNvGraphicFramePr/>
          <p:nvPr/>
        </p:nvGraphicFramePr>
        <p:xfrm>
          <a:off x="244800" y="2332080"/>
          <a:ext cx="2802960" cy="3337200"/>
        </p:xfrm>
        <a:graphic>
          <a:graphicData uri="http://schemas.openxmlformats.org/drawingml/2006/table">
            <a:tbl>
              <a:tblPr/>
              <a:tblGrid>
                <a:gridCol w="274680"/>
                <a:gridCol w="252828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File{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string 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Folder{</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string 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vector&lt;Folder&gt; Folders;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vector&lt;File&gt; Files;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04" name="Table 5"/>
          <p:cNvGraphicFramePr/>
          <p:nvPr/>
        </p:nvGraphicFramePr>
        <p:xfrm>
          <a:off x="3048120" y="2332080"/>
          <a:ext cx="5943240" cy="3337200"/>
        </p:xfrm>
        <a:graphic>
          <a:graphicData uri="http://schemas.openxmlformats.org/drawingml/2006/table">
            <a:tbl>
              <a:tblPr/>
              <a:tblGrid>
                <a:gridCol w="429480"/>
                <a:gridCol w="5513760"/>
              </a:tblGrid>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int </a:t>
                      </a:r>
                      <a:r>
                        <a:rPr b="0" lang="en-US" sz="1600" spc="-1" strike="noStrike">
                          <a:solidFill>
                            <a:srgbClr val="000000"/>
                          </a:solidFill>
                          <a:latin typeface="Times New Roman"/>
                        </a:rPr>
                        <a:t>count(</a:t>
                      </a:r>
                      <a:r>
                        <a:rPr b="0" lang="en-US" sz="1600" spc="-1" strike="noStrike">
                          <a:solidFill>
                            <a:srgbClr val="0070c0"/>
                          </a:solidFill>
                          <a:latin typeface="Times New Roman"/>
                        </a:rPr>
                        <a:t>const</a:t>
                      </a:r>
                      <a:r>
                        <a:rPr b="0" lang="en-US" sz="1600" spc="-1" strike="noStrike">
                          <a:solidFill>
                            <a:srgbClr val="000000"/>
                          </a:solidFill>
                          <a:latin typeface="Times New Roman"/>
                        </a:rPr>
                        <a:t> Folder&amp; f, </a:t>
                      </a:r>
                      <a:r>
                        <a:rPr b="0" lang="en-US" sz="1600" spc="-1" strike="noStrike">
                          <a:solidFill>
                            <a:srgbClr val="0070c0"/>
                          </a:solidFill>
                          <a:latin typeface="Times New Roman"/>
                        </a:rPr>
                        <a:t>int</a:t>
                      </a:r>
                      <a:r>
                        <a:rPr b="0" lang="en-US" sz="1600" spc="-1" strike="noStrike">
                          <a:solidFill>
                            <a:srgbClr val="000000"/>
                          </a:solidFill>
                          <a:latin typeface="Times New Roman"/>
                        </a:rPr>
                        <a:t> minSize){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i, c = 0, nFiles = f.Files.size(), nFolders = f.Folders.size();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(i = 0; i &lt; nFiles;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(f.Files[i].Size &gt;= minSize)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(i = 0; i &lt; nFolders; i++)  </a:t>
                      </a:r>
                      <a:r>
                        <a:rPr b="0" lang="en-US" sz="1600" spc="-1" strike="noStrike">
                          <a:solidFill>
                            <a:srgbClr val="0070c0"/>
                          </a:solidFill>
                          <a:latin typeface="Times New Roman"/>
                        </a:rPr>
                        <a:t>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c+=count(f.Folders[i], minSize);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cấu trúc phân cấp)</a:t>
            </a:r>
            <a:endParaRPr b="0" lang="en-US" sz="4300" spc="-1" strike="noStrike">
              <a:solidFill>
                <a:srgbClr val="000000"/>
              </a:solidFill>
              <a:latin typeface="Gill Sans MT"/>
            </a:endParaRPr>
          </a:p>
        </p:txBody>
      </p:sp>
      <p:sp>
        <p:nvSpPr>
          <p:cNvPr id="206" name="TextShape 2"/>
          <p:cNvSpPr txBox="1"/>
          <p:nvPr/>
        </p:nvSpPr>
        <p:spPr>
          <a:xfrm>
            <a:off x="1435680" y="1447920"/>
            <a:ext cx="7497720" cy="2514240"/>
          </a:xfrm>
          <a:prstGeom prst="rect">
            <a:avLst/>
          </a:prstGeom>
          <a:noFill/>
          <a:ln>
            <a:noFill/>
          </a:ln>
        </p:spPr>
        <p:txBody>
          <a:bodyPr lIns="90000" rIns="90000" tIns="45000" bIns="45000">
            <a:normAutofit fontScale="6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11: Hãy tìm tất cả các tập tin có tên chứa một chuỗi ký tự strPat cho trước. Kết quả trả ra là một danh sách tên (có kèm đường dẫn) của các tập tin tìm được</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cỡ n tập tin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cây đa nhánh</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tập tin có tên cần tìm</a:t>
            </a:r>
            <a:endParaRPr b="0" lang="en-US" sz="2800" spc="-1" strike="noStrike">
              <a:solidFill>
                <a:srgbClr val="000000"/>
              </a:solidFill>
              <a:latin typeface="Gill Sans MT"/>
            </a:endParaRPr>
          </a:p>
        </p:txBody>
      </p:sp>
      <p:sp>
        <p:nvSpPr>
          <p:cNvPr id="20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7F1C277F-CC21-454E-982E-47B4DD3E5CD6}" type="slidenum">
              <a:rPr b="0" lang="en-US" sz="1200" spc="-1" strike="noStrike">
                <a:solidFill>
                  <a:srgbClr val="b5a989"/>
                </a:solidFill>
                <a:latin typeface="Gill Sans MT"/>
              </a:rPr>
              <a:t>&lt;number&gt;</a:t>
            </a:fld>
            <a:endParaRPr b="0" lang="en-US" sz="1200" spc="-1" strike="noStrike">
              <a:latin typeface="Times New Roman"/>
            </a:endParaRPr>
          </a:p>
        </p:txBody>
      </p:sp>
      <p:pic>
        <p:nvPicPr>
          <p:cNvPr id="208" name="Picture 8" descr=""/>
          <p:cNvPicPr/>
          <p:nvPr/>
        </p:nvPicPr>
        <p:blipFill>
          <a:blip r:embed="rId1"/>
          <a:stretch/>
        </p:blipFill>
        <p:spPr>
          <a:xfrm>
            <a:off x="4922640" y="4152240"/>
            <a:ext cx="523440" cy="523440"/>
          </a:xfrm>
          <a:prstGeom prst="rect">
            <a:avLst/>
          </a:prstGeom>
          <a:ln>
            <a:noFill/>
          </a:ln>
        </p:spPr>
      </p:pic>
      <p:pic>
        <p:nvPicPr>
          <p:cNvPr id="209" name="Picture 9" descr=""/>
          <p:cNvPicPr/>
          <p:nvPr/>
        </p:nvPicPr>
        <p:blipFill>
          <a:blip r:embed="rId2"/>
          <a:stretch/>
        </p:blipFill>
        <p:spPr>
          <a:xfrm>
            <a:off x="7467480" y="5355360"/>
            <a:ext cx="523440" cy="523440"/>
          </a:xfrm>
          <a:prstGeom prst="rect">
            <a:avLst/>
          </a:prstGeom>
          <a:ln>
            <a:noFill/>
          </a:ln>
        </p:spPr>
      </p:pic>
      <p:pic>
        <p:nvPicPr>
          <p:cNvPr id="210" name="Picture 10" descr=""/>
          <p:cNvPicPr/>
          <p:nvPr/>
        </p:nvPicPr>
        <p:blipFill>
          <a:blip r:embed="rId3"/>
          <a:stretch/>
        </p:blipFill>
        <p:spPr>
          <a:xfrm>
            <a:off x="6342120" y="5355360"/>
            <a:ext cx="523440" cy="523440"/>
          </a:xfrm>
          <a:prstGeom prst="rect">
            <a:avLst/>
          </a:prstGeom>
          <a:ln>
            <a:noFill/>
          </a:ln>
        </p:spPr>
      </p:pic>
      <p:sp>
        <p:nvSpPr>
          <p:cNvPr id="211" name="CustomShape 4"/>
          <p:cNvSpPr/>
          <p:nvPr/>
        </p:nvSpPr>
        <p:spPr>
          <a:xfrm>
            <a:off x="4727520" y="3859560"/>
            <a:ext cx="91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Học tập </a:t>
            </a:r>
            <a:endParaRPr b="0" lang="en-US" sz="1800" spc="-1" strike="noStrike">
              <a:latin typeface="Arial"/>
            </a:endParaRPr>
          </a:p>
        </p:txBody>
      </p:sp>
      <p:sp>
        <p:nvSpPr>
          <p:cNvPr id="212" name="CustomShape 5"/>
          <p:cNvSpPr/>
          <p:nvPr/>
        </p:nvSpPr>
        <p:spPr>
          <a:xfrm>
            <a:off x="5974200" y="5019480"/>
            <a:ext cx="11883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Readme.</a:t>
            </a:r>
            <a:r>
              <a:rPr b="0" lang="en-US" sz="1400" spc="-1" strike="noStrike">
                <a:solidFill>
                  <a:srgbClr val="0070c0"/>
                </a:solidFill>
                <a:latin typeface="Times New Roman"/>
              </a:rPr>
              <a:t>docx</a:t>
            </a:r>
            <a:endParaRPr b="0" lang="en-US" sz="1400" spc="-1" strike="noStrike">
              <a:latin typeface="Arial"/>
            </a:endParaRPr>
          </a:p>
        </p:txBody>
      </p:sp>
      <p:sp>
        <p:nvSpPr>
          <p:cNvPr id="213" name="CustomShape 6"/>
          <p:cNvSpPr/>
          <p:nvPr/>
        </p:nvSpPr>
        <p:spPr>
          <a:xfrm>
            <a:off x="7285320" y="5009760"/>
            <a:ext cx="9140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TKB.png</a:t>
            </a:r>
            <a:endParaRPr b="0" lang="en-US" sz="1400" spc="-1" strike="noStrike">
              <a:latin typeface="Arial"/>
            </a:endParaRPr>
          </a:p>
        </p:txBody>
      </p:sp>
      <p:pic>
        <p:nvPicPr>
          <p:cNvPr id="214" name="Picture 13" descr=""/>
          <p:cNvPicPr/>
          <p:nvPr/>
        </p:nvPicPr>
        <p:blipFill>
          <a:blip r:embed="rId4"/>
          <a:stretch/>
        </p:blipFill>
        <p:spPr>
          <a:xfrm>
            <a:off x="2206080" y="5262480"/>
            <a:ext cx="523440" cy="523440"/>
          </a:xfrm>
          <a:prstGeom prst="rect">
            <a:avLst/>
          </a:prstGeom>
          <a:ln>
            <a:noFill/>
          </a:ln>
        </p:spPr>
      </p:pic>
      <p:sp>
        <p:nvSpPr>
          <p:cNvPr id="215" name="CustomShape 7"/>
          <p:cNvSpPr/>
          <p:nvPr/>
        </p:nvSpPr>
        <p:spPr>
          <a:xfrm>
            <a:off x="2057400" y="5031720"/>
            <a:ext cx="91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NMLT</a:t>
            </a:r>
            <a:endParaRPr b="0" lang="en-US" sz="1800" spc="-1" strike="noStrike">
              <a:latin typeface="Arial"/>
            </a:endParaRPr>
          </a:p>
        </p:txBody>
      </p:sp>
      <p:pic>
        <p:nvPicPr>
          <p:cNvPr id="216" name="Picture 15" descr=""/>
          <p:cNvPicPr/>
          <p:nvPr/>
        </p:nvPicPr>
        <p:blipFill>
          <a:blip r:embed="rId5"/>
          <a:stretch/>
        </p:blipFill>
        <p:spPr>
          <a:xfrm>
            <a:off x="2195640" y="6304680"/>
            <a:ext cx="523440" cy="523440"/>
          </a:xfrm>
          <a:prstGeom prst="rect">
            <a:avLst/>
          </a:prstGeom>
          <a:ln>
            <a:noFill/>
          </a:ln>
        </p:spPr>
      </p:pic>
      <p:sp>
        <p:nvSpPr>
          <p:cNvPr id="217" name="CustomShape 8"/>
          <p:cNvSpPr/>
          <p:nvPr/>
        </p:nvSpPr>
        <p:spPr>
          <a:xfrm>
            <a:off x="2010960" y="6061680"/>
            <a:ext cx="9140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Bai1.</a:t>
            </a:r>
            <a:r>
              <a:rPr b="0" lang="en-US" sz="1400" spc="-1" strike="noStrike">
                <a:solidFill>
                  <a:srgbClr val="0070c0"/>
                </a:solidFill>
                <a:latin typeface="Times New Roman"/>
              </a:rPr>
              <a:t>docx</a:t>
            </a:r>
            <a:endParaRPr b="0" lang="en-US" sz="1400" spc="-1" strike="noStrike">
              <a:latin typeface="Arial"/>
            </a:endParaRPr>
          </a:p>
        </p:txBody>
      </p:sp>
      <p:pic>
        <p:nvPicPr>
          <p:cNvPr id="218" name="Picture 17" descr=""/>
          <p:cNvPicPr/>
          <p:nvPr/>
        </p:nvPicPr>
        <p:blipFill>
          <a:blip r:embed="rId6"/>
          <a:stretch/>
        </p:blipFill>
        <p:spPr>
          <a:xfrm>
            <a:off x="3669120" y="5254560"/>
            <a:ext cx="523440" cy="523440"/>
          </a:xfrm>
          <a:prstGeom prst="rect">
            <a:avLst/>
          </a:prstGeom>
          <a:ln>
            <a:noFill/>
          </a:ln>
        </p:spPr>
      </p:pic>
      <p:sp>
        <p:nvSpPr>
          <p:cNvPr id="219" name="CustomShape 9"/>
          <p:cNvSpPr/>
          <p:nvPr/>
        </p:nvSpPr>
        <p:spPr>
          <a:xfrm>
            <a:off x="3520440" y="5024160"/>
            <a:ext cx="8226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KTLT</a:t>
            </a:r>
            <a:endParaRPr b="0" lang="en-US" sz="1800" spc="-1" strike="noStrike">
              <a:latin typeface="Arial"/>
            </a:endParaRPr>
          </a:p>
        </p:txBody>
      </p:sp>
      <p:sp>
        <p:nvSpPr>
          <p:cNvPr id="220" name="CustomShape 10"/>
          <p:cNvSpPr/>
          <p:nvPr/>
        </p:nvSpPr>
        <p:spPr>
          <a:xfrm rot="5400000">
            <a:off x="3672000" y="3519000"/>
            <a:ext cx="355680" cy="266976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21" name="CustomShape 11"/>
          <p:cNvSpPr/>
          <p:nvPr/>
        </p:nvSpPr>
        <p:spPr>
          <a:xfrm rot="5400000">
            <a:off x="4384440" y="4223520"/>
            <a:ext cx="347760" cy="125244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22" name="CustomShape 12"/>
          <p:cNvSpPr/>
          <p:nvPr/>
        </p:nvSpPr>
        <p:spPr>
          <a:xfrm flipH="1" rot="16200000">
            <a:off x="5704200" y="4155840"/>
            <a:ext cx="343440" cy="138348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23" name="CustomShape 13"/>
          <p:cNvSpPr/>
          <p:nvPr/>
        </p:nvSpPr>
        <p:spPr>
          <a:xfrm flipH="1" rot="16200000">
            <a:off x="6296040" y="3564000"/>
            <a:ext cx="333720" cy="255780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24" name="CustomShape 14"/>
          <p:cNvSpPr/>
          <p:nvPr/>
        </p:nvSpPr>
        <p:spPr>
          <a:xfrm>
            <a:off x="2468160" y="5785920"/>
            <a:ext cx="360" cy="2754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25" name="CustomShape 15"/>
          <p:cNvSpPr/>
          <p:nvPr/>
        </p:nvSpPr>
        <p:spPr>
          <a:xfrm>
            <a:off x="5396040" y="4220280"/>
            <a:ext cx="2468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curPath = “HocTap”</a:t>
            </a:r>
            <a:endParaRPr b="0" lang="en-US" sz="1800" spc="-1" strike="noStrike">
              <a:latin typeface="Arial"/>
            </a:endParaRPr>
          </a:p>
        </p:txBody>
      </p:sp>
      <p:sp>
        <p:nvSpPr>
          <p:cNvPr id="226" name="CustomShape 16"/>
          <p:cNvSpPr/>
          <p:nvPr/>
        </p:nvSpPr>
        <p:spPr>
          <a:xfrm>
            <a:off x="-46440" y="5361120"/>
            <a:ext cx="22856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currPath = “HocTap\\NMLT”</a:t>
            </a:r>
            <a:endParaRPr b="0" lang="en-US" sz="1400" spc="-1" strike="noStrike">
              <a:latin typeface="Arial"/>
            </a:endParaRPr>
          </a:p>
        </p:txBody>
      </p:sp>
      <p:sp>
        <p:nvSpPr>
          <p:cNvPr id="227" name="CustomShape 17"/>
          <p:cNvSpPr/>
          <p:nvPr/>
        </p:nvSpPr>
        <p:spPr>
          <a:xfrm>
            <a:off x="4147200" y="5365080"/>
            <a:ext cx="22856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currPath = “HocTap\\KTLT”</a:t>
            </a:r>
            <a:endParaRPr b="0" lang="en-US" sz="1400" spc="-1" strike="noStrike">
              <a:latin typeface="Arial"/>
            </a:endParaRPr>
          </a:p>
        </p:txBody>
      </p:sp>
      <p:sp>
        <p:nvSpPr>
          <p:cNvPr id="228" name="CustomShape 18"/>
          <p:cNvSpPr/>
          <p:nvPr/>
        </p:nvSpPr>
        <p:spPr>
          <a:xfrm>
            <a:off x="76320" y="3855240"/>
            <a:ext cx="4023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Main(){ find(…,</a:t>
            </a:r>
            <a:r>
              <a:rPr b="0" lang="en-US" sz="1800" spc="-1" strike="noStrike">
                <a:solidFill>
                  <a:srgbClr val="c00000"/>
                </a:solidFill>
                <a:latin typeface="Times New Roman"/>
              </a:rPr>
              <a:t>“HocTap”</a:t>
            </a:r>
            <a:r>
              <a:rPr b="0" lang="en-US" sz="1800" spc="-1" strike="noStrike">
                <a:solidFill>
                  <a:srgbClr val="000000"/>
                </a:solidFill>
                <a:latin typeface="Times New Roman"/>
              </a:rPr>
              <a:t>, </a:t>
            </a:r>
            <a:r>
              <a:rPr b="0" lang="en-US" sz="1800" spc="-1" strike="noStrike">
                <a:solidFill>
                  <a:srgbClr val="c00000"/>
                </a:solidFill>
                <a:latin typeface="Times New Roman"/>
              </a:rPr>
              <a:t>“docx”</a:t>
            </a:r>
            <a:r>
              <a:rPr b="0" lang="en-US" sz="1800" spc="-1" strike="noStrike">
                <a:solidFill>
                  <a:srgbClr val="000000"/>
                </a:solidFill>
                <a:latin typeface="Times New Roman"/>
              </a:rPr>
              <a:t>,…);}</a:t>
            </a:r>
            <a:endParaRPr b="0" lang="en-US" sz="1800" spc="-1" strike="noStrike">
              <a:latin typeface="Arial"/>
            </a:endParaRPr>
          </a:p>
        </p:txBody>
      </p:sp>
      <p:sp>
        <p:nvSpPr>
          <p:cNvPr id="229" name="CustomShape 19"/>
          <p:cNvSpPr/>
          <p:nvPr/>
        </p:nvSpPr>
        <p:spPr>
          <a:xfrm>
            <a:off x="4206600" y="3916080"/>
            <a:ext cx="413280" cy="277920"/>
          </a:xfrm>
          <a:prstGeom prst="rightArrow">
            <a:avLst>
              <a:gd name="adj1" fmla="val 50000"/>
              <a:gd name="adj2"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p:style>
      </p:sp>
      <p:sp>
        <p:nvSpPr>
          <p:cNvPr id="230" name="CustomShape 20"/>
          <p:cNvSpPr/>
          <p:nvPr/>
        </p:nvSpPr>
        <p:spPr>
          <a:xfrm>
            <a:off x="2859480" y="6488640"/>
            <a:ext cx="3134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res = [</a:t>
            </a:r>
            <a:r>
              <a:rPr b="0" lang="en-US" sz="1800" spc="-1" strike="noStrike">
                <a:solidFill>
                  <a:srgbClr val="c00000"/>
                </a:solidFill>
                <a:latin typeface="Times New Roman"/>
              </a:rPr>
              <a:t>“HocTap\\Readme.docx”</a:t>
            </a:r>
            <a:r>
              <a:rPr b="0" lang="en-US" sz="1800" spc="-1" strike="noStrike">
                <a:solidFill>
                  <a:srgbClr val="000000"/>
                </a:solidFill>
                <a:latin typeface="Times New Roman"/>
              </a:rPr>
              <a:t> </a:t>
            </a:r>
            <a:endParaRPr b="0" lang="en-US" sz="1800" spc="-1" strike="noStrike">
              <a:latin typeface="Arial"/>
            </a:endParaRPr>
          </a:p>
        </p:txBody>
      </p:sp>
      <p:sp>
        <p:nvSpPr>
          <p:cNvPr id="231" name="CustomShape 21"/>
          <p:cNvSpPr/>
          <p:nvPr/>
        </p:nvSpPr>
        <p:spPr>
          <a:xfrm>
            <a:off x="5709600" y="6488640"/>
            <a:ext cx="3116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 </a:t>
            </a:r>
            <a:r>
              <a:rPr b="0" lang="en-US" sz="1800" spc="-1" strike="noStrike">
                <a:solidFill>
                  <a:srgbClr val="c00000"/>
                </a:solidFill>
                <a:latin typeface="Times New Roman"/>
              </a:rPr>
              <a:t>“HocTap\\NMLT\\Bai1.docx”</a:t>
            </a:r>
            <a:r>
              <a:rPr b="0" lang="en-US" sz="1800" spc="-1" strike="noStrike">
                <a:solidFill>
                  <a:srgbClr val="000000"/>
                </a:solidFill>
                <a:latin typeface="Times New Roman"/>
              </a:rPr>
              <a:t>]</a:t>
            </a:r>
            <a:endParaRPr b="0" lang="en-US" sz="1800" spc="-1" strike="noStrike">
              <a:latin typeface="Arial"/>
            </a:endParaRPr>
          </a:p>
        </p:txBody>
      </p:sp>
      <p:sp>
        <p:nvSpPr>
          <p:cNvPr id="232" name="CustomShape 22"/>
          <p:cNvSpPr/>
          <p:nvPr/>
        </p:nvSpPr>
        <p:spPr>
          <a:xfrm>
            <a:off x="5713560" y="6492600"/>
            <a:ext cx="257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28"/>
                                        </p:tgtEl>
                                        <p:attrNameLst>
                                          <p:attrName>style.visibility</p:attrName>
                                        </p:attrNameLst>
                                      </p:cBhvr>
                                      <p:to>
                                        <p:strVal val="visible"/>
                                      </p:to>
                                    </p:set>
                                    <p:animEffect filter="fade" transition="in">
                                      <p:cBhvr additive="repl">
                                        <p:cTn id="7" dur="500"/>
                                        <p:tgtEl>
                                          <p:spTgt spid="228"/>
                                        </p:tgtEl>
                                      </p:cBhvr>
                                    </p:animEffect>
                                  </p:childTnLst>
                                </p:cTn>
                              </p:par>
                              <p:par>
                                <p:cTn id="8" nodeType="withEffect" fill="hold" presetClass="entr" presetID="10">
                                  <p:stCondLst>
                                    <p:cond delay="0"/>
                                  </p:stCondLst>
                                  <p:childTnLst>
                                    <p:set>
                                      <p:cBhvr>
                                        <p:cTn id="9" dur="1" fill="hold">
                                          <p:stCondLst>
                                            <p:cond delay="0"/>
                                          </p:stCondLst>
                                        </p:cTn>
                                        <p:tgtEl>
                                          <p:spTgt spid="229"/>
                                        </p:tgtEl>
                                        <p:attrNameLst>
                                          <p:attrName>style.visibility</p:attrName>
                                        </p:attrNameLst>
                                      </p:cBhvr>
                                      <p:to>
                                        <p:strVal val="visible"/>
                                      </p:to>
                                    </p:set>
                                    <p:animEffect filter="fade" transition="in">
                                      <p:cBhvr additive="repl">
                                        <p:cTn id="10" dur="500"/>
                                        <p:tgtEl>
                                          <p:spTgt spid="229"/>
                                        </p:tgtEl>
                                      </p:cBhvr>
                                    </p:animEffect>
                                  </p:childTnLst>
                                </p:cTn>
                              </p:par>
                            </p:childTnLst>
                          </p:cTn>
                        </p:par>
                        <p:par>
                          <p:cTn id="11" fill="hold">
                            <p:stCondLst>
                              <p:cond delay="500"/>
                            </p:stCondLst>
                            <p:childTnLst>
                              <p:par>
                                <p:cTn id="12" nodeType="afterEffect" fill="hold" presetClass="entr" presetID="10">
                                  <p:stCondLst>
                                    <p:cond delay="0"/>
                                  </p:stCondLst>
                                  <p:childTnLst>
                                    <p:set>
                                      <p:cBhvr>
                                        <p:cTn id="13" dur="1" fill="hold">
                                          <p:stCondLst>
                                            <p:cond delay="0"/>
                                          </p:stCondLst>
                                        </p:cTn>
                                        <p:tgtEl>
                                          <p:spTgt spid="211"/>
                                        </p:tgtEl>
                                        <p:attrNameLst>
                                          <p:attrName>style.visibility</p:attrName>
                                        </p:attrNameLst>
                                      </p:cBhvr>
                                      <p:to>
                                        <p:strVal val="visible"/>
                                      </p:to>
                                    </p:set>
                                    <p:animEffect filter="fade" transition="in">
                                      <p:cBhvr additive="repl">
                                        <p:cTn id="14" dur="500"/>
                                        <p:tgtEl>
                                          <p:spTgt spid="211"/>
                                        </p:tgtEl>
                                      </p:cBhvr>
                                    </p:animEffect>
                                  </p:childTnLst>
                                </p:cTn>
                              </p:par>
                              <p:par>
                                <p:cTn id="15" nodeType="withEffect" fill="hold" presetClass="entr" presetID="10">
                                  <p:stCondLst>
                                    <p:cond delay="0"/>
                                  </p:stCondLst>
                                  <p:childTnLst>
                                    <p:set>
                                      <p:cBhvr>
                                        <p:cTn id="16" dur="1" fill="hold">
                                          <p:stCondLst>
                                            <p:cond delay="0"/>
                                          </p:stCondLst>
                                        </p:cTn>
                                        <p:tgtEl>
                                          <p:spTgt spid="208"/>
                                        </p:tgtEl>
                                        <p:attrNameLst>
                                          <p:attrName>style.visibility</p:attrName>
                                        </p:attrNameLst>
                                      </p:cBhvr>
                                      <p:to>
                                        <p:strVal val="visible"/>
                                      </p:to>
                                    </p:set>
                                    <p:animEffect filter="fade" transition="in">
                                      <p:cBhvr additive="repl">
                                        <p:cTn id="17" dur="500"/>
                                        <p:tgtEl>
                                          <p:spTgt spid="208"/>
                                        </p:tgtEl>
                                      </p:cBhvr>
                                    </p:animEffect>
                                  </p:childTnLst>
                                </p:cTn>
                              </p:par>
                              <p:par>
                                <p:cTn id="18" nodeType="withEffect" fill="hold" presetClass="entr" presetID="10">
                                  <p:stCondLst>
                                    <p:cond delay="0"/>
                                  </p:stCondLst>
                                  <p:childTnLst>
                                    <p:set>
                                      <p:cBhvr>
                                        <p:cTn id="19" dur="1" fill="hold">
                                          <p:stCondLst>
                                            <p:cond delay="0"/>
                                          </p:stCondLst>
                                        </p:cTn>
                                        <p:tgtEl>
                                          <p:spTgt spid="225"/>
                                        </p:tgtEl>
                                        <p:attrNameLst>
                                          <p:attrName>style.visibility</p:attrName>
                                        </p:attrNameLst>
                                      </p:cBhvr>
                                      <p:to>
                                        <p:strVal val="visible"/>
                                      </p:to>
                                    </p:set>
                                    <p:animEffect filter="fade" transition="in">
                                      <p:cBhvr additive="repl">
                                        <p:cTn id="20" dur="500"/>
                                        <p:tgtEl>
                                          <p:spTgt spid="225"/>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209"/>
                                        </p:tgtEl>
                                        <p:attrNameLst>
                                          <p:attrName>style.visibility</p:attrName>
                                        </p:attrNameLst>
                                      </p:cBhvr>
                                      <p:to>
                                        <p:strVal val="visible"/>
                                      </p:to>
                                    </p:set>
                                    <p:animEffect filter="fade" transition="in">
                                      <p:cBhvr additive="repl">
                                        <p:cTn id="25" dur="500"/>
                                        <p:tgtEl>
                                          <p:spTgt spid="209"/>
                                        </p:tgtEl>
                                      </p:cBhvr>
                                    </p:animEffect>
                                  </p:childTnLst>
                                </p:cTn>
                              </p:par>
                              <p:par>
                                <p:cTn id="26" nodeType="withEffect" fill="hold" presetClass="entr" presetID="10">
                                  <p:stCondLst>
                                    <p:cond delay="0"/>
                                  </p:stCondLst>
                                  <p:childTnLst>
                                    <p:set>
                                      <p:cBhvr>
                                        <p:cTn id="27" dur="1" fill="hold">
                                          <p:stCondLst>
                                            <p:cond delay="0"/>
                                          </p:stCondLst>
                                        </p:cTn>
                                        <p:tgtEl>
                                          <p:spTgt spid="213"/>
                                        </p:tgtEl>
                                        <p:attrNameLst>
                                          <p:attrName>style.visibility</p:attrName>
                                        </p:attrNameLst>
                                      </p:cBhvr>
                                      <p:to>
                                        <p:strVal val="visible"/>
                                      </p:to>
                                    </p:set>
                                    <p:animEffect filter="fade" transition="in">
                                      <p:cBhvr additive="repl">
                                        <p:cTn id="28" dur="500"/>
                                        <p:tgtEl>
                                          <p:spTgt spid="213"/>
                                        </p:tgtEl>
                                      </p:cBhvr>
                                    </p:animEffect>
                                  </p:childTnLst>
                                </p:cTn>
                              </p:par>
                              <p:par>
                                <p:cTn id="29" nodeType="withEffect" fill="hold" presetClass="entr" presetID="10">
                                  <p:stCondLst>
                                    <p:cond delay="0"/>
                                  </p:stCondLst>
                                  <p:childTnLst>
                                    <p:set>
                                      <p:cBhvr>
                                        <p:cTn id="30" dur="1" fill="hold">
                                          <p:stCondLst>
                                            <p:cond delay="0"/>
                                          </p:stCondLst>
                                        </p:cTn>
                                        <p:tgtEl>
                                          <p:spTgt spid="223"/>
                                        </p:tgtEl>
                                        <p:attrNameLst>
                                          <p:attrName>style.visibility</p:attrName>
                                        </p:attrNameLst>
                                      </p:cBhvr>
                                      <p:to>
                                        <p:strVal val="visible"/>
                                      </p:to>
                                    </p:set>
                                    <p:animEffect filter="fade" transition="in">
                                      <p:cBhvr additive="repl">
                                        <p:cTn id="31" dur="500"/>
                                        <p:tgtEl>
                                          <p:spTgt spid="223"/>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222"/>
                                        </p:tgtEl>
                                        <p:attrNameLst>
                                          <p:attrName>style.visibility</p:attrName>
                                        </p:attrNameLst>
                                      </p:cBhvr>
                                      <p:to>
                                        <p:strVal val="visible"/>
                                      </p:to>
                                    </p:set>
                                    <p:animEffect filter="fade" transition="in">
                                      <p:cBhvr additive="repl">
                                        <p:cTn id="36" dur="500"/>
                                        <p:tgtEl>
                                          <p:spTgt spid="222"/>
                                        </p:tgtEl>
                                      </p:cBhvr>
                                    </p:animEffect>
                                  </p:childTnLst>
                                </p:cTn>
                              </p:par>
                              <p:par>
                                <p:cTn id="37" nodeType="withEffect" fill="hold" presetClass="entr" presetID="10">
                                  <p:stCondLst>
                                    <p:cond delay="0"/>
                                  </p:stCondLst>
                                  <p:childTnLst>
                                    <p:set>
                                      <p:cBhvr>
                                        <p:cTn id="38" dur="1" fill="hold">
                                          <p:stCondLst>
                                            <p:cond delay="0"/>
                                          </p:stCondLst>
                                        </p:cTn>
                                        <p:tgtEl>
                                          <p:spTgt spid="212"/>
                                        </p:tgtEl>
                                        <p:attrNameLst>
                                          <p:attrName>style.visibility</p:attrName>
                                        </p:attrNameLst>
                                      </p:cBhvr>
                                      <p:to>
                                        <p:strVal val="visible"/>
                                      </p:to>
                                    </p:set>
                                    <p:animEffect filter="fade" transition="in">
                                      <p:cBhvr additive="repl">
                                        <p:cTn id="39" dur="500"/>
                                        <p:tgtEl>
                                          <p:spTgt spid="212"/>
                                        </p:tgtEl>
                                      </p:cBhvr>
                                    </p:animEffect>
                                  </p:childTnLst>
                                </p:cTn>
                              </p:par>
                              <p:par>
                                <p:cTn id="40" nodeType="withEffect" fill="hold" presetClass="entr" presetID="10">
                                  <p:stCondLst>
                                    <p:cond delay="0"/>
                                  </p:stCondLst>
                                  <p:childTnLst>
                                    <p:set>
                                      <p:cBhvr>
                                        <p:cTn id="41" dur="1" fill="hold">
                                          <p:stCondLst>
                                            <p:cond delay="0"/>
                                          </p:stCondLst>
                                        </p:cTn>
                                        <p:tgtEl>
                                          <p:spTgt spid="210"/>
                                        </p:tgtEl>
                                        <p:attrNameLst>
                                          <p:attrName>style.visibility</p:attrName>
                                        </p:attrNameLst>
                                      </p:cBhvr>
                                      <p:to>
                                        <p:strVal val="visible"/>
                                      </p:to>
                                    </p:set>
                                    <p:animEffect filter="fade" transition="in">
                                      <p:cBhvr additive="repl">
                                        <p:cTn id="42" dur="500"/>
                                        <p:tgtEl>
                                          <p:spTgt spid="210"/>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230"/>
                                        </p:tgtEl>
                                        <p:attrNameLst>
                                          <p:attrName>style.visibility</p:attrName>
                                        </p:attrNameLst>
                                      </p:cBhvr>
                                      <p:to>
                                        <p:strVal val="visible"/>
                                      </p:to>
                                    </p:set>
                                    <p:animEffect filter="fade" transition="in">
                                      <p:cBhvr additive="repl">
                                        <p:cTn id="47" dur="500"/>
                                        <p:tgtEl>
                                          <p:spTgt spid="230"/>
                                        </p:tgtEl>
                                      </p:cBhvr>
                                    </p:animEffect>
                                  </p:childTnLst>
                                </p:cTn>
                              </p:par>
                              <p:par>
                                <p:cTn id="48" nodeType="withEffect" fill="hold" presetClass="entr" presetID="10">
                                  <p:stCondLst>
                                    <p:cond delay="0"/>
                                  </p:stCondLst>
                                  <p:childTnLst>
                                    <p:set>
                                      <p:cBhvr>
                                        <p:cTn id="49" dur="1" fill="hold">
                                          <p:stCondLst>
                                            <p:cond delay="0"/>
                                          </p:stCondLst>
                                        </p:cTn>
                                        <p:tgtEl>
                                          <p:spTgt spid="232"/>
                                        </p:tgtEl>
                                        <p:attrNameLst>
                                          <p:attrName>style.visibility</p:attrName>
                                        </p:attrNameLst>
                                      </p:cBhvr>
                                      <p:to>
                                        <p:strVal val="visible"/>
                                      </p:to>
                                    </p:set>
                                    <p:animEffect filter="fade" transition="in">
                                      <p:cBhvr additive="repl">
                                        <p:cTn id="50" dur="500"/>
                                        <p:tgtEl>
                                          <p:spTgt spid="232"/>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0">
                                  <p:stCondLst>
                                    <p:cond delay="0"/>
                                  </p:stCondLst>
                                  <p:childTnLst>
                                    <p:set>
                                      <p:cBhvr>
                                        <p:cTn id="54" dur="1" fill="hold">
                                          <p:stCondLst>
                                            <p:cond delay="0"/>
                                          </p:stCondLst>
                                        </p:cTn>
                                        <p:tgtEl>
                                          <p:spTgt spid="215"/>
                                        </p:tgtEl>
                                        <p:attrNameLst>
                                          <p:attrName>style.visibility</p:attrName>
                                        </p:attrNameLst>
                                      </p:cBhvr>
                                      <p:to>
                                        <p:strVal val="visible"/>
                                      </p:to>
                                    </p:set>
                                    <p:animEffect filter="fade" transition="in">
                                      <p:cBhvr additive="repl">
                                        <p:cTn id="55" dur="500"/>
                                        <p:tgtEl>
                                          <p:spTgt spid="215"/>
                                        </p:tgtEl>
                                      </p:cBhvr>
                                    </p:animEffect>
                                  </p:childTnLst>
                                </p:cTn>
                              </p:par>
                              <p:par>
                                <p:cTn id="56" nodeType="withEffect" fill="hold" presetClass="entr" presetID="10">
                                  <p:stCondLst>
                                    <p:cond delay="0"/>
                                  </p:stCondLst>
                                  <p:childTnLst>
                                    <p:set>
                                      <p:cBhvr>
                                        <p:cTn id="57" dur="1" fill="hold">
                                          <p:stCondLst>
                                            <p:cond delay="0"/>
                                          </p:stCondLst>
                                        </p:cTn>
                                        <p:tgtEl>
                                          <p:spTgt spid="214"/>
                                        </p:tgtEl>
                                        <p:attrNameLst>
                                          <p:attrName>style.visibility</p:attrName>
                                        </p:attrNameLst>
                                      </p:cBhvr>
                                      <p:to>
                                        <p:strVal val="visible"/>
                                      </p:to>
                                    </p:set>
                                    <p:animEffect filter="fade" transition="in">
                                      <p:cBhvr additive="repl">
                                        <p:cTn id="58" dur="500"/>
                                        <p:tgtEl>
                                          <p:spTgt spid="214"/>
                                        </p:tgtEl>
                                      </p:cBhvr>
                                    </p:animEffect>
                                  </p:childTnLst>
                                </p:cTn>
                              </p:par>
                              <p:par>
                                <p:cTn id="59" nodeType="withEffect" fill="hold" presetClass="entr" presetID="10">
                                  <p:stCondLst>
                                    <p:cond delay="0"/>
                                  </p:stCondLst>
                                  <p:childTnLst>
                                    <p:set>
                                      <p:cBhvr>
                                        <p:cTn id="60" dur="1" fill="hold">
                                          <p:stCondLst>
                                            <p:cond delay="0"/>
                                          </p:stCondLst>
                                        </p:cTn>
                                        <p:tgtEl>
                                          <p:spTgt spid="220"/>
                                        </p:tgtEl>
                                        <p:attrNameLst>
                                          <p:attrName>style.visibility</p:attrName>
                                        </p:attrNameLst>
                                      </p:cBhvr>
                                      <p:to>
                                        <p:strVal val="visible"/>
                                      </p:to>
                                    </p:set>
                                    <p:animEffect filter="fade" transition="in">
                                      <p:cBhvr additive="repl">
                                        <p:cTn id="61" dur="500"/>
                                        <p:tgtEl>
                                          <p:spTgt spid="220"/>
                                        </p:tgtEl>
                                      </p:cBhvr>
                                    </p:animEffect>
                                  </p:childTnLst>
                                </p:cTn>
                              </p:par>
                              <p:par>
                                <p:cTn id="62" nodeType="withEffect" fill="hold" presetClass="entr" presetID="10">
                                  <p:stCondLst>
                                    <p:cond delay="0"/>
                                  </p:stCondLst>
                                  <p:childTnLst>
                                    <p:set>
                                      <p:cBhvr>
                                        <p:cTn id="63" dur="1" fill="hold">
                                          <p:stCondLst>
                                            <p:cond delay="0"/>
                                          </p:stCondLst>
                                        </p:cTn>
                                        <p:tgtEl>
                                          <p:spTgt spid="226"/>
                                        </p:tgtEl>
                                        <p:attrNameLst>
                                          <p:attrName>style.visibility</p:attrName>
                                        </p:attrNameLst>
                                      </p:cBhvr>
                                      <p:to>
                                        <p:strVal val="visible"/>
                                      </p:to>
                                    </p:set>
                                    <p:animEffect filter="fade" transition="in">
                                      <p:cBhvr additive="repl">
                                        <p:cTn id="64" dur="500"/>
                                        <p:tgtEl>
                                          <p:spTgt spid="226"/>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224"/>
                                        </p:tgtEl>
                                        <p:attrNameLst>
                                          <p:attrName>style.visibility</p:attrName>
                                        </p:attrNameLst>
                                      </p:cBhvr>
                                      <p:to>
                                        <p:strVal val="visible"/>
                                      </p:to>
                                    </p:set>
                                    <p:animEffect filter="fade" transition="in">
                                      <p:cBhvr additive="repl">
                                        <p:cTn id="69" dur="500"/>
                                        <p:tgtEl>
                                          <p:spTgt spid="224"/>
                                        </p:tgtEl>
                                      </p:cBhvr>
                                    </p:animEffect>
                                  </p:childTnLst>
                                </p:cTn>
                              </p:par>
                              <p:par>
                                <p:cTn id="70" nodeType="withEffect" fill="hold" presetClass="entr" presetID="10">
                                  <p:stCondLst>
                                    <p:cond delay="0"/>
                                  </p:stCondLst>
                                  <p:childTnLst>
                                    <p:set>
                                      <p:cBhvr>
                                        <p:cTn id="71" dur="1" fill="hold">
                                          <p:stCondLst>
                                            <p:cond delay="0"/>
                                          </p:stCondLst>
                                        </p:cTn>
                                        <p:tgtEl>
                                          <p:spTgt spid="217"/>
                                        </p:tgtEl>
                                        <p:attrNameLst>
                                          <p:attrName>style.visibility</p:attrName>
                                        </p:attrNameLst>
                                      </p:cBhvr>
                                      <p:to>
                                        <p:strVal val="visible"/>
                                      </p:to>
                                    </p:set>
                                    <p:animEffect filter="fade" transition="in">
                                      <p:cBhvr additive="repl">
                                        <p:cTn id="72" dur="500"/>
                                        <p:tgtEl>
                                          <p:spTgt spid="217"/>
                                        </p:tgtEl>
                                      </p:cBhvr>
                                    </p:animEffect>
                                  </p:childTnLst>
                                </p:cTn>
                              </p:par>
                              <p:par>
                                <p:cTn id="73" nodeType="withEffect" fill="hold" presetClass="entr" presetID="10">
                                  <p:stCondLst>
                                    <p:cond delay="0"/>
                                  </p:stCondLst>
                                  <p:childTnLst>
                                    <p:set>
                                      <p:cBhvr>
                                        <p:cTn id="74" dur="1" fill="hold">
                                          <p:stCondLst>
                                            <p:cond delay="0"/>
                                          </p:stCondLst>
                                        </p:cTn>
                                        <p:tgtEl>
                                          <p:spTgt spid="216"/>
                                        </p:tgtEl>
                                        <p:attrNameLst>
                                          <p:attrName>style.visibility</p:attrName>
                                        </p:attrNameLst>
                                      </p:cBhvr>
                                      <p:to>
                                        <p:strVal val="visible"/>
                                      </p:to>
                                    </p:set>
                                    <p:animEffect filter="fade" transition="in">
                                      <p:cBhvr additive="repl">
                                        <p:cTn id="75" dur="500"/>
                                        <p:tgtEl>
                                          <p:spTgt spid="216"/>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231"/>
                                        </p:tgtEl>
                                        <p:attrNameLst>
                                          <p:attrName>style.visibility</p:attrName>
                                        </p:attrNameLst>
                                      </p:cBhvr>
                                      <p:to>
                                        <p:strVal val="visible"/>
                                      </p:to>
                                    </p:set>
                                    <p:animEffect filter="fade" transition="in">
                                      <p:cBhvr additive="repl">
                                        <p:cTn id="80" dur="500"/>
                                        <p:tgtEl>
                                          <p:spTgt spid="231"/>
                                        </p:tgtEl>
                                      </p:cBhvr>
                                    </p:animEffect>
                                  </p:childTnLst>
                                </p:cTn>
                              </p:par>
                              <p:par>
                                <p:cTn id="81" nodeType="withEffect" fill="hold" presetClass="exit" presetID="10">
                                  <p:stCondLst>
                                    <p:cond delay="0"/>
                                  </p:stCondLst>
                                  <p:childTnLst>
                                    <p:animEffect filter="fade" transition="out">
                                      <p:cBhvr additive="repl">
                                        <p:cTn id="82" dur="500"/>
                                        <p:tgtEl>
                                          <p:spTgt spid="232"/>
                                        </p:tgtEl>
                                      </p:cBhvr>
                                    </p:animEffect>
                                    <p:set>
                                      <p:cBhvr>
                                        <p:cTn id="83" dur="1" fill="hold">
                                          <p:stCondLst>
                                            <p:cond delay="499"/>
                                          </p:stCondLst>
                                        </p:cTn>
                                        <p:tgtEl>
                                          <p:spTgt spid="23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218"/>
                                        </p:tgtEl>
                                        <p:attrNameLst>
                                          <p:attrName>style.visibility</p:attrName>
                                        </p:attrNameLst>
                                      </p:cBhvr>
                                      <p:to>
                                        <p:strVal val="visible"/>
                                      </p:to>
                                    </p:set>
                                    <p:animEffect filter="fade" transition="in">
                                      <p:cBhvr additive="repl">
                                        <p:cTn id="88" dur="500"/>
                                        <p:tgtEl>
                                          <p:spTgt spid="218"/>
                                        </p:tgtEl>
                                      </p:cBhvr>
                                    </p:animEffect>
                                  </p:childTnLst>
                                </p:cTn>
                              </p:par>
                              <p:par>
                                <p:cTn id="89" nodeType="withEffect" fill="hold" presetClass="entr" presetID="10">
                                  <p:stCondLst>
                                    <p:cond delay="0"/>
                                  </p:stCondLst>
                                  <p:childTnLst>
                                    <p:set>
                                      <p:cBhvr>
                                        <p:cTn id="90" dur="1" fill="hold">
                                          <p:stCondLst>
                                            <p:cond delay="0"/>
                                          </p:stCondLst>
                                        </p:cTn>
                                        <p:tgtEl>
                                          <p:spTgt spid="219"/>
                                        </p:tgtEl>
                                        <p:attrNameLst>
                                          <p:attrName>style.visibility</p:attrName>
                                        </p:attrNameLst>
                                      </p:cBhvr>
                                      <p:to>
                                        <p:strVal val="visible"/>
                                      </p:to>
                                    </p:set>
                                    <p:animEffect filter="fade" transition="in">
                                      <p:cBhvr additive="repl">
                                        <p:cTn id="91" dur="500"/>
                                        <p:tgtEl>
                                          <p:spTgt spid="219"/>
                                        </p:tgtEl>
                                      </p:cBhvr>
                                    </p:animEffect>
                                  </p:childTnLst>
                                </p:cTn>
                              </p:par>
                              <p:par>
                                <p:cTn id="92" nodeType="withEffect" fill="hold" presetClass="entr" presetID="10">
                                  <p:stCondLst>
                                    <p:cond delay="0"/>
                                  </p:stCondLst>
                                  <p:childTnLst>
                                    <p:set>
                                      <p:cBhvr>
                                        <p:cTn id="93" dur="1" fill="hold">
                                          <p:stCondLst>
                                            <p:cond delay="0"/>
                                          </p:stCondLst>
                                        </p:cTn>
                                        <p:tgtEl>
                                          <p:spTgt spid="221"/>
                                        </p:tgtEl>
                                        <p:attrNameLst>
                                          <p:attrName>style.visibility</p:attrName>
                                        </p:attrNameLst>
                                      </p:cBhvr>
                                      <p:to>
                                        <p:strVal val="visible"/>
                                      </p:to>
                                    </p:set>
                                    <p:animEffect filter="fade" transition="in">
                                      <p:cBhvr additive="repl">
                                        <p:cTn id="94" dur="500"/>
                                        <p:tgtEl>
                                          <p:spTgt spid="221"/>
                                        </p:tgtEl>
                                      </p:cBhvr>
                                    </p:animEffect>
                                  </p:childTnLst>
                                </p:cTn>
                              </p:par>
                              <p:par>
                                <p:cTn id="95" nodeType="withEffect" fill="hold" presetClass="entr" presetID="10">
                                  <p:stCondLst>
                                    <p:cond delay="0"/>
                                  </p:stCondLst>
                                  <p:childTnLst>
                                    <p:set>
                                      <p:cBhvr>
                                        <p:cTn id="96" dur="1" fill="hold">
                                          <p:stCondLst>
                                            <p:cond delay="0"/>
                                          </p:stCondLst>
                                        </p:cTn>
                                        <p:tgtEl>
                                          <p:spTgt spid="227"/>
                                        </p:tgtEl>
                                        <p:attrNameLst>
                                          <p:attrName>style.visibility</p:attrName>
                                        </p:attrNameLst>
                                      </p:cBhvr>
                                      <p:to>
                                        <p:strVal val="visible"/>
                                      </p:to>
                                    </p:set>
                                    <p:animEffect filter="fade" transition="in">
                                      <p:cBhvr additive="repl">
                                        <p:cTn id="97"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cấu trúc phân cấp)</a:t>
            </a:r>
            <a:endParaRPr b="0" lang="en-US" sz="4300" spc="-1" strike="noStrike">
              <a:solidFill>
                <a:srgbClr val="000000"/>
              </a:solidFill>
              <a:latin typeface="Gill Sans MT"/>
            </a:endParaRPr>
          </a:p>
        </p:txBody>
      </p:sp>
      <p:sp>
        <p:nvSpPr>
          <p:cNvPr id="234" name="TextShape 2"/>
          <p:cNvSpPr txBox="1"/>
          <p:nvPr/>
        </p:nvSpPr>
        <p:spPr>
          <a:xfrm>
            <a:off x="1435680" y="1447920"/>
            <a:ext cx="7497720" cy="5409720"/>
          </a:xfrm>
          <a:prstGeom prst="rect">
            <a:avLst/>
          </a:prstGeom>
          <a:noFill/>
          <a:ln>
            <a:noFill/>
          </a:ln>
        </p:spPr>
        <p:txBody>
          <a:bodyPr lIns="90000" rIns="90000" tIns="45000" bIns="45000">
            <a:normAutofit fontScale="37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11: Hãy tìm tất cả các tập tin có tên chứa một chuỗi ký tự strPat cho trước. Kết quả trả ra là một danh sách tên (có kèm đường dẫn) của các tập tin tìm được</a:t>
            </a:r>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cỡ n tập tin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cây đa nhánh</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tập tin có tên cần tìm</a:t>
            </a:r>
            <a:endParaRPr b="0" lang="en-US" sz="2800" spc="-1" strike="noStrike">
              <a:solidFill>
                <a:srgbClr val="000000"/>
              </a:solidFill>
              <a:latin typeface="Gill Sans MT"/>
            </a:endParaRPr>
          </a:p>
        </p:txBody>
      </p:sp>
      <p:sp>
        <p:nvSpPr>
          <p:cNvPr id="23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2CF6E885-9550-4212-9012-642E0CF15383}"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36" name="Table 4"/>
          <p:cNvGraphicFramePr/>
          <p:nvPr/>
        </p:nvGraphicFramePr>
        <p:xfrm>
          <a:off x="1828800" y="2321640"/>
          <a:ext cx="6705360" cy="3017160"/>
        </p:xfrm>
        <a:graphic>
          <a:graphicData uri="http://schemas.openxmlformats.org/drawingml/2006/table">
            <a:tbl>
              <a:tblPr/>
              <a:tblGrid>
                <a:gridCol w="398160"/>
                <a:gridCol w="6307200"/>
              </a:tblGrid>
              <a:tr h="288360">
                <a:tc>
                  <a:txBody>
                    <a:bodyPr>
                      <a:noAutofit/>
                    </a:bodyPr>
                    <a:p>
                      <a:pP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void </a:t>
                      </a:r>
                      <a:r>
                        <a:rPr b="0" lang="en-US" sz="1400" spc="-1" strike="noStrike">
                          <a:solidFill>
                            <a:srgbClr val="000000"/>
                          </a:solidFill>
                          <a:latin typeface="Times New Roman"/>
                        </a:rPr>
                        <a:t>find(</a:t>
                      </a:r>
                      <a:r>
                        <a:rPr b="0" lang="en-US" sz="1400" spc="-1" strike="noStrike">
                          <a:solidFill>
                            <a:srgbClr val="0070c0"/>
                          </a:solidFill>
                          <a:latin typeface="Times New Roman"/>
                        </a:rPr>
                        <a:t>const</a:t>
                      </a:r>
                      <a:r>
                        <a:rPr b="0" lang="en-US" sz="1400" spc="-1" strike="noStrike">
                          <a:solidFill>
                            <a:srgbClr val="000000"/>
                          </a:solidFill>
                          <a:latin typeface="Times New Roman"/>
                        </a:rPr>
                        <a:t> Folder&amp; f, string strCurrentPath, string strPat, vector&lt;string&gt;&amp; res){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int</a:t>
                      </a:r>
                      <a:r>
                        <a:rPr b="0" lang="en-US" sz="1400" spc="-1" strike="noStrike">
                          <a:solidFill>
                            <a:srgbClr val="000000"/>
                          </a:solidFill>
                          <a:latin typeface="Times New Roman"/>
                        </a:rPr>
                        <a:t> i, nFiles = f.Files.size(), nFolders = f.Folders.size();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string strFilePathName, strNewPath;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for</a:t>
                      </a:r>
                      <a:r>
                        <a:rPr b="0" lang="en-US" sz="1400" spc="-1" strike="noStrike">
                          <a:solidFill>
                            <a:srgbClr val="000000"/>
                          </a:solidFill>
                          <a:latin typeface="Times New Roman"/>
                        </a:rPr>
                        <a:t>(i = 0; i &lt; nFiles; i++)</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(f.Files[i].Name.find(strPat, 0) != string::npos){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strFilePathName = strCurrentPath + </a:t>
                      </a:r>
                      <a:r>
                        <a:rPr b="0" lang="en-US" sz="1400" spc="-1" strike="noStrike">
                          <a:solidFill>
                            <a:srgbClr val="c00000"/>
                          </a:solidFill>
                          <a:latin typeface="Times New Roman"/>
                        </a:rPr>
                        <a:t>“\\”</a:t>
                      </a:r>
                      <a:r>
                        <a:rPr b="0" lang="en-US" sz="1400" spc="-1" strike="noStrike">
                          <a:solidFill>
                            <a:srgbClr val="000000"/>
                          </a:solidFill>
                          <a:latin typeface="Times New Roman"/>
                        </a:rPr>
                        <a:t> + f.Files[i].Name;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res.push_back(strFilePathName);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for</a:t>
                      </a:r>
                      <a:r>
                        <a:rPr b="0" lang="en-US" sz="1400" spc="-1" strike="noStrike">
                          <a:solidFill>
                            <a:srgbClr val="000000"/>
                          </a:solidFill>
                          <a:latin typeface="Times New Roman"/>
                        </a:rPr>
                        <a:t>(i = 0; i &lt; nFolders; i++)</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find(f.Folders[i], strCurrentPath + </a:t>
                      </a:r>
                      <a:r>
                        <a:rPr b="0" lang="en-US" sz="1400" spc="-1" strike="noStrike">
                          <a:solidFill>
                            <a:srgbClr val="c00000"/>
                          </a:solidFill>
                          <a:latin typeface="Times New Roman"/>
                        </a:rPr>
                        <a:t>“\\”</a:t>
                      </a:r>
                      <a:r>
                        <a:rPr b="0" lang="en-US" sz="1400" spc="-1" strike="noStrike">
                          <a:solidFill>
                            <a:srgbClr val="000000"/>
                          </a:solidFill>
                          <a:latin typeface="Times New Roman"/>
                        </a:rPr>
                        <a:t> + f.Folders[i].Name, strPat, res);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238"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12: Cho mảng số nguyên a (n phần tử) được sắp tăng. Viết hàm xác định vị trí của phần tử có giá trị x.</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Nếu x &gt; a[i] </a:t>
            </a:r>
            <a:r>
              <a:rPr b="0" lang="en-US" sz="2800" spc="-1" strike="noStrike">
                <a:solidFill>
                  <a:srgbClr val="000000"/>
                </a:solidFill>
                <a:latin typeface="Symbol"/>
              </a:rPr>
              <a:t></a:t>
            </a:r>
            <a:r>
              <a:rPr b="0" lang="en-US" sz="2800" spc="-1" strike="noStrike">
                <a:solidFill>
                  <a:srgbClr val="000000"/>
                </a:solidFill>
                <a:latin typeface="Times New Roman"/>
              </a:rPr>
              <a:t> x nằm trong [i + 1,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Nếu x &lt; a[i] </a:t>
            </a:r>
            <a:r>
              <a:rPr b="0" lang="en-US" sz="2800" spc="-1" strike="noStrike">
                <a:solidFill>
                  <a:srgbClr val="000000"/>
                </a:solidFill>
                <a:latin typeface="Symbol"/>
              </a:rPr>
              <a:t></a:t>
            </a:r>
            <a:r>
              <a:rPr b="0" lang="en-US" sz="2800" spc="-1" strike="noStrike">
                <a:solidFill>
                  <a:srgbClr val="000000"/>
                </a:solidFill>
                <a:latin typeface="Times New Roman"/>
              </a:rPr>
              <a:t> x nằm trong [0, i – 1]</a:t>
            </a:r>
            <a:endParaRPr b="0" lang="en-US" sz="2800" spc="-1" strike="noStrike">
              <a:solidFill>
                <a:srgbClr val="000000"/>
              </a:solidFill>
              <a:latin typeface="Gill Sans MT"/>
            </a:endParaRPr>
          </a:p>
        </p:txBody>
      </p:sp>
      <p:sp>
        <p:nvSpPr>
          <p:cNvPr id="23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C8F4A0C0-E2DB-4FF4-A1AA-4B3C46104F1C}"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40" name="Table 4"/>
          <p:cNvGraphicFramePr/>
          <p:nvPr/>
        </p:nvGraphicFramePr>
        <p:xfrm>
          <a:off x="1005480" y="4053600"/>
          <a:ext cx="3504960" cy="2498400"/>
        </p:xfrm>
        <a:graphic>
          <a:graphicData uri="http://schemas.openxmlformats.org/drawingml/2006/table">
            <a:tbl>
              <a:tblPr/>
              <a:tblGrid>
                <a:gridCol w="380880"/>
                <a:gridCol w="3124080"/>
              </a:tblGrid>
              <a:tr h="288360">
                <a:tc>
                  <a:txBody>
                    <a:bodyPr>
                      <a:noAutofit/>
                    </a:bodyPr>
                    <a:p>
                      <a:pP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void </a:t>
                      </a:r>
                      <a:r>
                        <a:rPr b="0" lang="en-US" sz="1400" spc="-1" strike="noStrike">
                          <a:solidFill>
                            <a:srgbClr val="000000"/>
                          </a:solidFill>
                          <a:latin typeface="Times New Roman"/>
                        </a:rPr>
                        <a:t>BinarySearch(</a:t>
                      </a:r>
                      <a:r>
                        <a:rPr b="0" lang="en-US" sz="1400" spc="-1" strike="noStrike">
                          <a:solidFill>
                            <a:srgbClr val="0070c0"/>
                          </a:solidFill>
                          <a:latin typeface="Times New Roman"/>
                        </a:rPr>
                        <a:t>int</a:t>
                      </a:r>
                      <a:r>
                        <a:rPr b="0" lang="en-US" sz="1400" spc="-1" strike="noStrike">
                          <a:solidFill>
                            <a:srgbClr val="000000"/>
                          </a:solidFill>
                          <a:latin typeface="Times New Roman"/>
                        </a:rPr>
                        <a:t> a[], </a:t>
                      </a:r>
                      <a:r>
                        <a:rPr b="0" lang="en-US" sz="1400" spc="-1" strike="noStrike">
                          <a:solidFill>
                            <a:srgbClr val="0070c0"/>
                          </a:solidFill>
                          <a:latin typeface="Times New Roman"/>
                        </a:rPr>
                        <a:t>int</a:t>
                      </a:r>
                      <a:r>
                        <a:rPr b="0" lang="en-US" sz="1400" spc="-1" strike="noStrike">
                          <a:solidFill>
                            <a:srgbClr val="000000"/>
                          </a:solidFill>
                          <a:latin typeface="Times New Roman"/>
                        </a:rPr>
                        <a:t> x, </a:t>
                      </a:r>
                      <a:r>
                        <a:rPr b="0" lang="en-US" sz="1400" spc="-1" strike="noStrike">
                          <a:solidFill>
                            <a:srgbClr val="0070c0"/>
                          </a:solidFill>
                          <a:latin typeface="Times New Roman"/>
                        </a:rPr>
                        <a:t>int</a:t>
                      </a:r>
                      <a:r>
                        <a:rPr b="0" lang="en-US" sz="1400" spc="-1" strike="noStrike">
                          <a:solidFill>
                            <a:srgbClr val="000000"/>
                          </a:solidFill>
                          <a:latin typeface="Times New Roman"/>
                        </a:rPr>
                        <a:t> 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int</a:t>
                      </a:r>
                      <a:r>
                        <a:rPr b="0" lang="en-US" sz="1400" spc="-1" strike="noStrike">
                          <a:solidFill>
                            <a:srgbClr val="000000"/>
                          </a:solidFill>
                          <a:latin typeface="Times New Roman"/>
                        </a:rPr>
                        <a:t> from = 0, to = n – 1, mid;</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while</a:t>
                      </a:r>
                      <a:r>
                        <a:rPr b="0" lang="en-US" sz="1400" spc="-1" strike="noStrike">
                          <a:solidFill>
                            <a:srgbClr val="000000"/>
                          </a:solidFill>
                          <a:latin typeface="Times New Roman"/>
                        </a:rPr>
                        <a:t>(from &lt;= to){</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    </a:t>
                      </a:r>
                      <a:r>
                        <a:rPr b="0" lang="en-US" sz="1400" spc="-1" strike="noStrike">
                          <a:solidFill>
                            <a:srgbClr val="000000"/>
                          </a:solidFill>
                          <a:latin typeface="Times New Roman"/>
                        </a:rPr>
                        <a:t>mid = (from + to)/2;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(a[mid] == x) </a:t>
                      </a:r>
                      <a:r>
                        <a:rPr b="0" lang="en-US" sz="1400" spc="-1" strike="noStrike">
                          <a:solidFill>
                            <a:srgbClr val="0070c0"/>
                          </a:solidFill>
                          <a:latin typeface="Times New Roman"/>
                        </a:rPr>
                        <a:t>return</a:t>
                      </a:r>
                      <a:r>
                        <a:rPr b="0" lang="en-US" sz="1400" spc="-1" strike="noStrike">
                          <a:solidFill>
                            <a:srgbClr val="000000"/>
                          </a:solidFill>
                          <a:latin typeface="Times New Roman"/>
                        </a:rPr>
                        <a:t> mid;</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else</a:t>
                      </a: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(a[mid] &gt; x) to = mid – 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    </a:t>
                      </a:r>
                      <a:r>
                        <a:rPr b="0" lang="en-US" sz="1400" spc="-1" strike="noStrike">
                          <a:solidFill>
                            <a:srgbClr val="0070c0"/>
                          </a:solidFill>
                          <a:latin typeface="Times New Roman"/>
                        </a:rPr>
                        <a:t>else</a:t>
                      </a:r>
                      <a:r>
                        <a:rPr b="0" lang="en-US" sz="1400" spc="-1" strike="noStrike">
                          <a:solidFill>
                            <a:srgbClr val="000000"/>
                          </a:solidFill>
                          <a:latin typeface="Times New Roman"/>
                        </a:rPr>
                        <a:t> from = mid + 1;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 </a:t>
                      </a:r>
                      <a:r>
                        <a:rPr b="0" lang="en-US" sz="1400" spc="-1" strike="noStrike">
                          <a:solidFill>
                            <a:srgbClr val="0070c0"/>
                          </a:solidFill>
                          <a:latin typeface="Times New Roman"/>
                        </a:rPr>
                        <a:t>return</a:t>
                      </a:r>
                      <a:r>
                        <a:rPr b="0" lang="en-US" sz="1400" spc="-1" strike="noStrike">
                          <a:solidFill>
                            <a:srgbClr val="000000"/>
                          </a:solidFill>
                          <a:latin typeface="Times New Roman"/>
                        </a:rPr>
                        <a:t> -1;}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1" name="CustomShape 5"/>
          <p:cNvSpPr/>
          <p:nvPr/>
        </p:nvSpPr>
        <p:spPr>
          <a:xfrm>
            <a:off x="48168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a:t>
            </a:r>
            <a:endParaRPr b="0" lang="en-US" sz="1400" spc="-1" strike="noStrike">
              <a:latin typeface="Arial"/>
            </a:endParaRPr>
          </a:p>
        </p:txBody>
      </p:sp>
      <p:sp>
        <p:nvSpPr>
          <p:cNvPr id="242" name="CustomShape 6"/>
          <p:cNvSpPr/>
          <p:nvPr/>
        </p:nvSpPr>
        <p:spPr>
          <a:xfrm>
            <a:off x="52578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3</a:t>
            </a:r>
            <a:endParaRPr b="0" lang="en-US" sz="1400" spc="-1" strike="noStrike">
              <a:latin typeface="Arial"/>
            </a:endParaRPr>
          </a:p>
        </p:txBody>
      </p:sp>
      <p:sp>
        <p:nvSpPr>
          <p:cNvPr id="243" name="CustomShape 7"/>
          <p:cNvSpPr/>
          <p:nvPr/>
        </p:nvSpPr>
        <p:spPr>
          <a:xfrm>
            <a:off x="57150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1" lang="en-US" sz="1400" spc="-1" strike="noStrike">
                <a:solidFill>
                  <a:srgbClr val="00b050"/>
                </a:solidFill>
                <a:latin typeface="Times New Roman"/>
              </a:rPr>
              <a:t>5</a:t>
            </a:r>
            <a:endParaRPr b="0" lang="en-US" sz="1400" spc="-1" strike="noStrike">
              <a:latin typeface="Arial"/>
            </a:endParaRPr>
          </a:p>
        </p:txBody>
      </p:sp>
      <p:sp>
        <p:nvSpPr>
          <p:cNvPr id="244" name="CustomShape 8"/>
          <p:cNvSpPr/>
          <p:nvPr/>
        </p:nvSpPr>
        <p:spPr>
          <a:xfrm>
            <a:off x="61722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10</a:t>
            </a:r>
            <a:endParaRPr b="0" lang="en-US" sz="1400" spc="-1" strike="noStrike">
              <a:latin typeface="Arial"/>
            </a:endParaRPr>
          </a:p>
        </p:txBody>
      </p:sp>
      <p:sp>
        <p:nvSpPr>
          <p:cNvPr id="245" name="CustomShape 9"/>
          <p:cNvSpPr/>
          <p:nvPr/>
        </p:nvSpPr>
        <p:spPr>
          <a:xfrm>
            <a:off x="66294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15</a:t>
            </a:r>
            <a:endParaRPr b="0" lang="en-US" sz="1400" spc="-1" strike="noStrike">
              <a:latin typeface="Arial"/>
            </a:endParaRPr>
          </a:p>
        </p:txBody>
      </p:sp>
      <p:sp>
        <p:nvSpPr>
          <p:cNvPr id="246" name="CustomShape 10"/>
          <p:cNvSpPr/>
          <p:nvPr/>
        </p:nvSpPr>
        <p:spPr>
          <a:xfrm>
            <a:off x="70866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21</a:t>
            </a:r>
            <a:endParaRPr b="0" lang="en-US" sz="1400" spc="-1" strike="noStrike">
              <a:latin typeface="Arial"/>
            </a:endParaRPr>
          </a:p>
        </p:txBody>
      </p:sp>
      <p:sp>
        <p:nvSpPr>
          <p:cNvPr id="247" name="CustomShape 11"/>
          <p:cNvSpPr/>
          <p:nvPr/>
        </p:nvSpPr>
        <p:spPr>
          <a:xfrm>
            <a:off x="75438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24</a:t>
            </a:r>
            <a:endParaRPr b="0" lang="en-US" sz="1400" spc="-1" strike="noStrike">
              <a:latin typeface="Arial"/>
            </a:endParaRPr>
          </a:p>
        </p:txBody>
      </p:sp>
      <p:sp>
        <p:nvSpPr>
          <p:cNvPr id="248" name="CustomShape 12"/>
          <p:cNvSpPr/>
          <p:nvPr/>
        </p:nvSpPr>
        <p:spPr>
          <a:xfrm>
            <a:off x="800100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95</a:t>
            </a:r>
            <a:endParaRPr b="0" lang="en-US" sz="1400" spc="-1" strike="noStrike">
              <a:latin typeface="Arial"/>
            </a:endParaRPr>
          </a:p>
        </p:txBody>
      </p:sp>
      <p:sp>
        <p:nvSpPr>
          <p:cNvPr id="249" name="CustomShape 13"/>
          <p:cNvSpPr/>
          <p:nvPr/>
        </p:nvSpPr>
        <p:spPr>
          <a:xfrm>
            <a:off x="8473320" y="534276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99</a:t>
            </a:r>
            <a:endParaRPr b="0" lang="en-US" sz="1400" spc="-1" strike="noStrike">
              <a:latin typeface="Arial"/>
            </a:endParaRPr>
          </a:p>
        </p:txBody>
      </p:sp>
      <p:sp>
        <p:nvSpPr>
          <p:cNvPr id="250" name="CustomShape 14"/>
          <p:cNvSpPr/>
          <p:nvPr/>
        </p:nvSpPr>
        <p:spPr>
          <a:xfrm>
            <a:off x="4863600" y="5004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251" name="CustomShape 15"/>
          <p:cNvSpPr/>
          <p:nvPr/>
        </p:nvSpPr>
        <p:spPr>
          <a:xfrm>
            <a:off x="530820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252" name="CustomShape 16"/>
          <p:cNvSpPr/>
          <p:nvPr/>
        </p:nvSpPr>
        <p:spPr>
          <a:xfrm>
            <a:off x="5749200" y="49932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253" name="CustomShape 17"/>
          <p:cNvSpPr/>
          <p:nvPr/>
        </p:nvSpPr>
        <p:spPr>
          <a:xfrm>
            <a:off x="622008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254" name="CustomShape 18"/>
          <p:cNvSpPr/>
          <p:nvPr/>
        </p:nvSpPr>
        <p:spPr>
          <a:xfrm>
            <a:off x="666504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255" name="CustomShape 19"/>
          <p:cNvSpPr/>
          <p:nvPr/>
        </p:nvSpPr>
        <p:spPr>
          <a:xfrm>
            <a:off x="7120800" y="49932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256" name="CustomShape 20"/>
          <p:cNvSpPr/>
          <p:nvPr/>
        </p:nvSpPr>
        <p:spPr>
          <a:xfrm>
            <a:off x="759420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257" name="CustomShape 21"/>
          <p:cNvSpPr/>
          <p:nvPr/>
        </p:nvSpPr>
        <p:spPr>
          <a:xfrm>
            <a:off x="803664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258" name="CustomShape 22"/>
          <p:cNvSpPr/>
          <p:nvPr/>
        </p:nvSpPr>
        <p:spPr>
          <a:xfrm>
            <a:off x="8508600" y="4991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
        <p:nvSpPr>
          <p:cNvPr id="259" name="CustomShape 23"/>
          <p:cNvSpPr/>
          <p:nvPr/>
        </p:nvSpPr>
        <p:spPr>
          <a:xfrm flipH="1" rot="16200000">
            <a:off x="6354720" y="5251320"/>
            <a:ext cx="12240" cy="914040"/>
          </a:xfrm>
          <a:prstGeom prst="curvedConnector3">
            <a:avLst>
              <a:gd name="adj1" fmla="val 1800000"/>
            </a:avLst>
          </a:prstGeom>
          <a:noFill/>
          <a:ln>
            <a:round/>
            <a:headEnd len="med" type="triangle" w="med"/>
            <a:tailEnd len="med" type="triangle" w="med"/>
          </a:ln>
        </p:spPr>
        <p:style>
          <a:lnRef idx="1">
            <a:schemeClr val="accent1"/>
          </a:lnRef>
          <a:fillRef idx="0">
            <a:schemeClr val="accent1"/>
          </a:fillRef>
          <a:effectRef idx="0">
            <a:schemeClr val="accent1"/>
          </a:effectRef>
          <a:fontRef idx="minor"/>
        </p:style>
      </p:sp>
      <p:sp>
        <p:nvSpPr>
          <p:cNvPr id="260" name="CustomShape 24"/>
          <p:cNvSpPr/>
          <p:nvPr/>
        </p:nvSpPr>
        <p:spPr>
          <a:xfrm flipH="1" rot="16200000">
            <a:off x="5668920" y="5479920"/>
            <a:ext cx="12240" cy="456840"/>
          </a:xfrm>
          <a:prstGeom prst="curvedConnector3">
            <a:avLst>
              <a:gd name="adj1" fmla="val 1800000"/>
            </a:avLst>
          </a:prstGeom>
          <a:noFill/>
          <a:ln>
            <a:round/>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childTnLst>
                  <p:par>
                    <p:cTn id="100" fill="hold">
                      <p:stCondLst>
                        <p:cond delay="indefinite"/>
                      </p:stCondLst>
                      <p:childTnLst>
                        <p:par>
                          <p:cTn id="101" fill="hold">
                            <p:stCondLst>
                              <p:cond delay="0"/>
                            </p:stCondLst>
                            <p:childTnLst>
                              <p:par>
                                <p:cTn id="102" nodeType="clickEffect" fill="hold" presetClass="emph" presetID="3" presetSubtype="2">
                                  <p:stCondLst>
                                    <p:cond delay="0"/>
                                  </p:stCondLst>
                                  <p:childTnLst>
                                    <p:animClr clrSpc="rgb">
                                      <p:cBhvr>
                                        <p:cTn id="103" dur="500" fill="hold"/>
                                        <p:tgtEl>
                                          <p:spTgt spid="250"/>
                                        </p:tgtEl>
                                        <p:attrNameLst>
                                          <p:attrName>style.color</p:attrName>
                                        </p:attrNameLst>
                                      </p:cBhvr>
                                      <p:to>
                                        <a:srgbClr val="ff0000"/>
                                      </p:to>
                                    </p:animClr>
                                  </p:childTnLst>
                                </p:cTn>
                              </p:par>
                              <p:par>
                                <p:cTn id="104" nodeType="withEffect" fill="hold" presetClass="emph" presetID="3" presetSubtype="2">
                                  <p:stCondLst>
                                    <p:cond delay="0"/>
                                  </p:stCondLst>
                                  <p:childTnLst>
                                    <p:animClr clrSpc="rgb">
                                      <p:cBhvr>
                                        <p:cTn id="105" dur="500" fill="hold"/>
                                        <p:tgtEl>
                                          <p:spTgt spid="258"/>
                                        </p:tgtEl>
                                        <p:attrNameLst>
                                          <p:attrName>style.color</p:attrName>
                                        </p:attrNameLst>
                                      </p:cBhvr>
                                      <p:to>
                                        <a:srgbClr val="ff0000"/>
                                      </p:to>
                                    </p:animClr>
                                  </p:childTnLst>
                                </p:cTn>
                              </p:par>
                            </p:childTnLst>
                          </p:cTn>
                        </p:par>
                      </p:childTnLst>
                    </p:cTn>
                  </p:par>
                  <p:par>
                    <p:cTn id="106" fill="hold">
                      <p:stCondLst>
                        <p:cond delay="indefinite"/>
                      </p:stCondLst>
                      <p:childTnLst>
                        <p:par>
                          <p:cTn id="107" fill="hold">
                            <p:stCondLst>
                              <p:cond delay="0"/>
                            </p:stCondLst>
                            <p:childTnLst>
                              <p:par>
                                <p:cTn id="108" nodeType="clickEffect" fill="hold" presetClass="emph" presetID="3" presetSubtype="2">
                                  <p:stCondLst>
                                    <p:cond delay="0"/>
                                  </p:stCondLst>
                                  <p:childTnLst>
                                    <p:animClr clrSpc="rgb">
                                      <p:cBhvr>
                                        <p:cTn id="109" dur="500" fill="hold"/>
                                        <p:tgtEl>
                                          <p:spTgt spid="254"/>
                                        </p:tgtEl>
                                        <p:attrNameLst>
                                          <p:attrName>style.color</p:attrName>
                                        </p:attrNameLst>
                                      </p:cBhvr>
                                      <p:to>
                                        <a:srgbClr val="0070c0"/>
                                      </p:to>
                                    </p:animClr>
                                  </p:childTnLst>
                                </p:cTn>
                              </p:par>
                            </p:childTnLst>
                          </p:cTn>
                        </p:par>
                        <p:par>
                          <p:cTn id="110" fill="hold">
                            <p:stCondLst>
                              <p:cond delay="500"/>
                            </p:stCondLst>
                            <p:childTnLst>
                              <p:par>
                                <p:cTn id="111" nodeType="afterEffect" fill="hold" presetClass="entr" presetID="10">
                                  <p:stCondLst>
                                    <p:cond delay="0"/>
                                  </p:stCondLst>
                                  <p:childTnLst>
                                    <p:set>
                                      <p:cBhvr>
                                        <p:cTn id="112" dur="1" fill="hold">
                                          <p:stCondLst>
                                            <p:cond delay="0"/>
                                          </p:stCondLst>
                                        </p:cTn>
                                        <p:tgtEl>
                                          <p:spTgt spid="259"/>
                                        </p:tgtEl>
                                        <p:attrNameLst>
                                          <p:attrName>style.visibility</p:attrName>
                                        </p:attrNameLst>
                                      </p:cBhvr>
                                      <p:to>
                                        <p:strVal val="visible"/>
                                      </p:to>
                                    </p:set>
                                    <p:animEffect filter="fade" transition="in">
                                      <p:cBhvr additive="repl">
                                        <p:cTn id="113" dur="500"/>
                                        <p:tgtEl>
                                          <p:spTgt spid="259"/>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mph" presetID="3" presetSubtype="2">
                                  <p:stCondLst>
                                    <p:cond delay="0"/>
                                  </p:stCondLst>
                                  <p:childTnLst>
                                    <p:animClr clrSpc="rgb">
                                      <p:cBhvr>
                                        <p:cTn id="117" dur="500" fill="hold"/>
                                        <p:tgtEl>
                                          <p:spTgt spid="258"/>
                                        </p:tgtEl>
                                        <p:attrNameLst>
                                          <p:attrName>style.color</p:attrName>
                                        </p:attrNameLst>
                                      </p:cBhvr>
                                      <p:to>
                                        <a:srgbClr val="000000"/>
                                      </p:to>
                                    </p:animClr>
                                  </p:childTnLst>
                                </p:cTn>
                              </p:par>
                              <p:par>
                                <p:cTn id="118" nodeType="withEffect" fill="hold" presetClass="emph" presetID="3" presetSubtype="2">
                                  <p:stCondLst>
                                    <p:cond delay="0"/>
                                  </p:stCondLst>
                                  <p:childTnLst>
                                    <p:animClr clrSpc="rgb">
                                      <p:cBhvr>
                                        <p:cTn id="119" dur="500" fill="hold"/>
                                        <p:tgtEl>
                                          <p:spTgt spid="254"/>
                                        </p:tgtEl>
                                        <p:attrNameLst>
                                          <p:attrName>style.color</p:attrName>
                                        </p:attrNameLst>
                                      </p:cBhvr>
                                      <p:to>
                                        <a:srgbClr val="000000"/>
                                      </p:to>
                                    </p:animClr>
                                  </p:childTnLst>
                                </p:cTn>
                              </p:par>
                            </p:childTnLst>
                          </p:cTn>
                        </p:par>
                        <p:par>
                          <p:cTn id="120" fill="hold">
                            <p:stCondLst>
                              <p:cond delay="500"/>
                            </p:stCondLst>
                            <p:childTnLst>
                              <p:par>
                                <p:cTn id="121" nodeType="afterEffect" fill="hold" presetClass="emph" presetID="3" presetSubtype="2">
                                  <p:stCondLst>
                                    <p:cond delay="0"/>
                                  </p:stCondLst>
                                  <p:childTnLst>
                                    <p:animClr clrSpc="rgb">
                                      <p:cBhvr>
                                        <p:cTn id="122" dur="500" fill="hold"/>
                                        <p:tgtEl>
                                          <p:spTgt spid="253"/>
                                        </p:tgtEl>
                                        <p:attrNameLst>
                                          <p:attrName>style.color</p:attrName>
                                        </p:attrNameLst>
                                      </p:cBhvr>
                                      <p:to>
                                        <a:srgbClr val="ff0000"/>
                                      </p:to>
                                    </p:animClr>
                                  </p:childTnLst>
                                </p:cTn>
                              </p:par>
                              <p:par>
                                <p:cTn id="123" nodeType="withEffect" fill="hold" presetClass="exit" presetID="10">
                                  <p:stCondLst>
                                    <p:cond delay="0"/>
                                  </p:stCondLst>
                                  <p:childTnLst>
                                    <p:animEffect filter="fade" transition="out">
                                      <p:cBhvr additive="repl">
                                        <p:cTn id="124" dur="500"/>
                                        <p:tgtEl>
                                          <p:spTgt spid="259"/>
                                        </p:tgtEl>
                                      </p:cBhvr>
                                    </p:animEffect>
                                    <p:set>
                                      <p:cBhvr>
                                        <p:cTn id="125" dur="1" fill="hold">
                                          <p:stCondLst>
                                            <p:cond delay="499"/>
                                          </p:stCondLst>
                                        </p:cTn>
                                        <p:tgtEl>
                                          <p:spTgt spid="25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mph" presetID="3" presetSubtype="2">
                                  <p:stCondLst>
                                    <p:cond delay="0"/>
                                  </p:stCondLst>
                                  <p:childTnLst>
                                    <p:animClr clrSpc="rgb">
                                      <p:cBhvr>
                                        <p:cTn id="129" dur="500" fill="hold"/>
                                        <p:tgtEl>
                                          <p:spTgt spid="251"/>
                                        </p:tgtEl>
                                        <p:attrNameLst>
                                          <p:attrName>style.color</p:attrName>
                                        </p:attrNameLst>
                                      </p:cBhvr>
                                      <p:to>
                                        <a:srgbClr val="0070c0"/>
                                      </p:to>
                                    </p:animClr>
                                  </p:childTnLst>
                                </p:cTn>
                              </p:par>
                            </p:childTnLst>
                          </p:cTn>
                        </p:par>
                        <p:par>
                          <p:cTn id="130" fill="hold">
                            <p:stCondLst>
                              <p:cond delay="500"/>
                            </p:stCondLst>
                            <p:childTnLst>
                              <p:par>
                                <p:cTn id="131" nodeType="afterEffect" fill="hold" presetClass="entr" presetID="10">
                                  <p:stCondLst>
                                    <p:cond delay="0"/>
                                  </p:stCondLst>
                                  <p:childTnLst>
                                    <p:set>
                                      <p:cBhvr>
                                        <p:cTn id="132" dur="1" fill="hold">
                                          <p:stCondLst>
                                            <p:cond delay="0"/>
                                          </p:stCondLst>
                                        </p:cTn>
                                        <p:tgtEl>
                                          <p:spTgt spid="260"/>
                                        </p:tgtEl>
                                        <p:attrNameLst>
                                          <p:attrName>style.visibility</p:attrName>
                                        </p:attrNameLst>
                                      </p:cBhvr>
                                      <p:to>
                                        <p:strVal val="visible"/>
                                      </p:to>
                                    </p:set>
                                    <p:animEffect filter="fade" transition="in">
                                      <p:cBhvr additive="repl">
                                        <p:cTn id="133" dur="500"/>
                                        <p:tgtEl>
                                          <p:spTgt spid="260"/>
                                        </p:tgtEl>
                                      </p:cBhvr>
                                    </p:animEffect>
                                  </p:childTnLst>
                                </p:cTn>
                              </p:par>
                            </p:childTnLst>
                          </p:cTn>
                        </p:par>
                      </p:childTnLst>
                    </p:cTn>
                  </p:par>
                  <p:par>
                    <p:cTn id="134" fill="hold">
                      <p:stCondLst>
                        <p:cond delay="indefinite"/>
                      </p:stCondLst>
                      <p:childTnLst>
                        <p:par>
                          <p:cTn id="135" fill="hold">
                            <p:stCondLst>
                              <p:cond delay="0"/>
                            </p:stCondLst>
                            <p:childTnLst>
                              <p:par>
                                <p:cTn id="136" nodeType="clickEffect" fill="hold" presetClass="emph" presetID="3" presetSubtype="2">
                                  <p:stCondLst>
                                    <p:cond delay="0"/>
                                  </p:stCondLst>
                                  <p:childTnLst>
                                    <p:animClr clrSpc="rgb">
                                      <p:cBhvr>
                                        <p:cTn id="137" dur="500" fill="hold"/>
                                        <p:tgtEl>
                                          <p:spTgt spid="250"/>
                                        </p:tgtEl>
                                        <p:attrNameLst>
                                          <p:attrName>style.color</p:attrName>
                                        </p:attrNameLst>
                                      </p:cBhvr>
                                      <p:to>
                                        <a:srgbClr val="000000"/>
                                      </p:to>
                                    </p:animClr>
                                  </p:childTnLst>
                                </p:cTn>
                              </p:par>
                              <p:par>
                                <p:cTn id="138" nodeType="withEffect" fill="hold" presetClass="emph" presetID="3" presetSubtype="2">
                                  <p:stCondLst>
                                    <p:cond delay="0"/>
                                  </p:stCondLst>
                                  <p:childTnLst>
                                    <p:animClr clrSpc="rgb">
                                      <p:cBhvr>
                                        <p:cTn id="139" dur="500" fill="hold"/>
                                        <p:tgtEl>
                                          <p:spTgt spid="251"/>
                                        </p:tgtEl>
                                        <p:attrNameLst>
                                          <p:attrName>style.color</p:attrName>
                                        </p:attrNameLst>
                                      </p:cBhvr>
                                      <p:to>
                                        <a:srgbClr val="000000"/>
                                      </p:to>
                                    </p:animClr>
                                  </p:childTnLst>
                                </p:cTn>
                              </p:par>
                            </p:childTnLst>
                          </p:cTn>
                        </p:par>
                        <p:par>
                          <p:cTn id="140" fill="hold">
                            <p:stCondLst>
                              <p:cond delay="500"/>
                            </p:stCondLst>
                            <p:childTnLst>
                              <p:par>
                                <p:cTn id="141" nodeType="afterEffect" fill="hold" presetClass="emph" presetID="3" presetSubtype="2">
                                  <p:stCondLst>
                                    <p:cond delay="0"/>
                                  </p:stCondLst>
                                  <p:childTnLst>
                                    <p:animClr clrSpc="rgb">
                                      <p:cBhvr>
                                        <p:cTn id="142" dur="500" fill="hold"/>
                                        <p:tgtEl>
                                          <p:spTgt spid="252"/>
                                        </p:tgtEl>
                                        <p:attrNameLst>
                                          <p:attrName>style.color</p:attrName>
                                        </p:attrNameLst>
                                      </p:cBhvr>
                                      <p:to>
                                        <a:srgbClr val="ff0000"/>
                                      </p:to>
                                    </p:animClr>
                                  </p:childTnLst>
                                </p:cTn>
                              </p:par>
                              <p:par>
                                <p:cTn id="143" nodeType="withEffect" fill="hold" presetClass="exit" presetID="10">
                                  <p:stCondLst>
                                    <p:cond delay="0"/>
                                  </p:stCondLst>
                                  <p:childTnLst>
                                    <p:animEffect filter="fade" transition="out">
                                      <p:cBhvr additive="repl">
                                        <p:cTn id="144" dur="500"/>
                                        <p:tgtEl>
                                          <p:spTgt spid="260"/>
                                        </p:tgtEl>
                                      </p:cBhvr>
                                    </p:animEffect>
                                    <p:set>
                                      <p:cBhvr>
                                        <p:cTn id="145" dur="1" fill="hold">
                                          <p:stCondLst>
                                            <p:cond delay="499"/>
                                          </p:stCondLst>
                                        </p:cTn>
                                        <p:tgtEl>
                                          <p:spTgt spid="260"/>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mph" presetID="3" presetSubtype="2">
                                  <p:stCondLst>
                                    <p:cond delay="0"/>
                                  </p:stCondLst>
                                  <p:childTnLst>
                                    <p:animClr clrSpc="rgb">
                                      <p:cBhvr>
                                        <p:cTn id="149" dur="500" fill="hold"/>
                                        <p:tgtEl>
                                          <p:spTgt spid="252"/>
                                        </p:tgtEl>
                                        <p:attrNameLst>
                                          <p:attrName>style.color</p:attrName>
                                        </p:attrNameLst>
                                      </p:cBhvr>
                                      <p:to>
                                        <a:srgbClr val="0070c0"/>
                                      </p:to>
                                    </p:animClr>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262"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13: Cho mảng số nguyên dương a (n phần tử) được sắp giảm. Viết hàm xác định vị trí của phần tử có giá trị lớn nhất và nhỏ hơn x (ví dụ x = 20)</a:t>
            </a:r>
            <a:endParaRPr b="0" lang="en-US" sz="3200" spc="-1" strike="noStrike">
              <a:solidFill>
                <a:srgbClr val="000000"/>
              </a:solidFill>
              <a:latin typeface="Gill Sans MT"/>
            </a:endParaRPr>
          </a:p>
        </p:txBody>
      </p:sp>
      <p:sp>
        <p:nvSpPr>
          <p:cNvPr id="263"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0B5EA60D-DA4A-4671-864E-980CD5B5C642}"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64" name="Table 4"/>
          <p:cNvGraphicFramePr/>
          <p:nvPr/>
        </p:nvGraphicFramePr>
        <p:xfrm>
          <a:off x="1005480" y="3439800"/>
          <a:ext cx="3504960" cy="3077280"/>
        </p:xfrm>
        <a:graphic>
          <a:graphicData uri="http://schemas.openxmlformats.org/drawingml/2006/table">
            <a:tbl>
              <a:tblPr/>
              <a:tblGrid>
                <a:gridCol w="380880"/>
                <a:gridCol w="3124080"/>
              </a:tblGrid>
              <a:tr h="288360">
                <a:tc>
                  <a:txBody>
                    <a:bodyPr>
                      <a:noAutofit/>
                    </a:bodyPr>
                    <a:p>
                      <a:pP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int </a:t>
                      </a:r>
                      <a:r>
                        <a:rPr b="0" lang="en-US" sz="1400" spc="-1" strike="noStrike">
                          <a:solidFill>
                            <a:srgbClr val="000000"/>
                          </a:solidFill>
                          <a:latin typeface="Times New Roman"/>
                        </a:rPr>
                        <a:t>findMaxValue(</a:t>
                      </a:r>
                      <a:r>
                        <a:rPr b="0" lang="en-US" sz="1400" spc="-1" strike="noStrike">
                          <a:solidFill>
                            <a:srgbClr val="0070c0"/>
                          </a:solidFill>
                          <a:latin typeface="Times New Roman"/>
                        </a:rPr>
                        <a:t>int</a:t>
                      </a:r>
                      <a:r>
                        <a:rPr b="0" lang="en-US" sz="1400" spc="-1" strike="noStrike">
                          <a:solidFill>
                            <a:srgbClr val="000000"/>
                          </a:solidFill>
                          <a:latin typeface="Times New Roman"/>
                        </a:rPr>
                        <a:t> a[], </a:t>
                      </a:r>
                      <a:r>
                        <a:rPr b="0" lang="en-US" sz="1400" spc="-1" strike="noStrike">
                          <a:solidFill>
                            <a:srgbClr val="0070c0"/>
                          </a:solidFill>
                          <a:latin typeface="Times New Roman"/>
                        </a:rPr>
                        <a:t>int</a:t>
                      </a:r>
                      <a:r>
                        <a:rPr b="0" lang="en-US" sz="1400" spc="-1" strike="noStrike">
                          <a:solidFill>
                            <a:srgbClr val="000000"/>
                          </a:solidFill>
                          <a:latin typeface="Times New Roman"/>
                        </a:rPr>
                        <a:t> x, </a:t>
                      </a:r>
                      <a:r>
                        <a:rPr b="0" lang="en-US" sz="1400" spc="-1" strike="noStrike">
                          <a:solidFill>
                            <a:srgbClr val="0070c0"/>
                          </a:solidFill>
                          <a:latin typeface="Times New Roman"/>
                        </a:rPr>
                        <a:t>int</a:t>
                      </a:r>
                      <a:r>
                        <a:rPr b="0" lang="en-US" sz="1400" spc="-1" strike="noStrike">
                          <a:solidFill>
                            <a:srgbClr val="000000"/>
                          </a:solidFill>
                          <a:latin typeface="Times New Roman"/>
                        </a:rPr>
                        <a:t> 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(n == 0) </a:t>
                      </a:r>
                      <a:r>
                        <a:rPr b="0" lang="en-US" sz="1400" spc="-1" strike="noStrike">
                          <a:solidFill>
                            <a:srgbClr val="0070c0"/>
                          </a:solidFill>
                          <a:latin typeface="Times New Roman"/>
                        </a:rPr>
                        <a:t>return</a:t>
                      </a:r>
                      <a:r>
                        <a:rPr b="0" lang="en-US" sz="1400" spc="-1" strike="noStrike">
                          <a:solidFill>
                            <a:srgbClr val="000000"/>
                          </a:solidFill>
                          <a:latin typeface="Times New Roman"/>
                        </a:rPr>
                        <a:t> 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int</a:t>
                      </a:r>
                      <a:r>
                        <a:rPr b="0" lang="en-US" sz="1400" spc="-1" strike="noStrike">
                          <a:solidFill>
                            <a:srgbClr val="000000"/>
                          </a:solidFill>
                          <a:latin typeface="Times New Roman"/>
                        </a:rPr>
                        <a:t> from = 0, to = n – 1, mid;</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while</a:t>
                      </a:r>
                      <a:r>
                        <a:rPr b="0" lang="en-US" sz="1400" spc="-1" strike="noStrike">
                          <a:solidFill>
                            <a:srgbClr val="000000"/>
                          </a:solidFill>
                          <a:latin typeface="Times New Roman"/>
                        </a:rPr>
                        <a:t>(from &lt; to){</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    </a:t>
                      </a:r>
                      <a:r>
                        <a:rPr b="0" lang="en-US" sz="1400" spc="-1" strike="noStrike">
                          <a:solidFill>
                            <a:srgbClr val="000000"/>
                          </a:solidFill>
                          <a:latin typeface="Times New Roman"/>
                        </a:rPr>
                        <a:t>mid = (from + to)/2;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(a[mid] &gt; x) from = mid + 1;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else </a:t>
                      </a:r>
                      <a:r>
                        <a:rPr b="0" lang="en-US" sz="1400" spc="-1" strike="noStrike">
                          <a:solidFill>
                            <a:srgbClr val="000000"/>
                          </a:solidFill>
                          <a:latin typeface="Times New Roman"/>
                        </a:rPr>
                        <a:t>to = mid;</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(a[from] &lt;= x) </a:t>
                      </a:r>
                      <a:r>
                        <a:rPr b="0" lang="en-US" sz="1400" spc="-1" strike="noStrike">
                          <a:solidFill>
                            <a:srgbClr val="0070c0"/>
                          </a:solidFill>
                          <a:latin typeface="Times New Roman"/>
                        </a:rPr>
                        <a:t>return</a:t>
                      </a:r>
                      <a:r>
                        <a:rPr b="0" lang="en-US" sz="1400" spc="-1" strike="noStrike">
                          <a:solidFill>
                            <a:srgbClr val="000000"/>
                          </a:solidFill>
                          <a:latin typeface="Times New Roman"/>
                        </a:rPr>
                        <a:t> a[from];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return</a:t>
                      </a:r>
                      <a:r>
                        <a:rPr b="0" lang="en-US" sz="1400" spc="-1" strike="noStrike">
                          <a:solidFill>
                            <a:srgbClr val="000000"/>
                          </a:solidFill>
                          <a:latin typeface="Times New Roman"/>
                        </a:rPr>
                        <a:t> 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88360">
                <a:tc>
                  <a:txBody>
                    <a:bodyPr>
                      <a:noAutofit/>
                    </a:bodyPr>
                    <a:p>
                      <a:pPr>
                        <a:lnSpc>
                          <a:spcPct val="100000"/>
                        </a:lnSpc>
                      </a:pPr>
                      <a:r>
                        <a:rPr b="0" lang="en-US" sz="1400" spc="-1" strike="noStrike">
                          <a:solidFill>
                            <a:srgbClr val="000000"/>
                          </a:solidFill>
                          <a:latin typeface="Times New Roman"/>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5" name="CustomShape 5"/>
          <p:cNvSpPr/>
          <p:nvPr/>
        </p:nvSpPr>
        <p:spPr>
          <a:xfrm>
            <a:off x="51368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80</a:t>
            </a:r>
            <a:endParaRPr b="0" lang="en-US" sz="1400" spc="-1" strike="noStrike">
              <a:latin typeface="Arial"/>
            </a:endParaRPr>
          </a:p>
        </p:txBody>
      </p:sp>
      <p:sp>
        <p:nvSpPr>
          <p:cNvPr id="266" name="CustomShape 6"/>
          <p:cNvSpPr/>
          <p:nvPr/>
        </p:nvSpPr>
        <p:spPr>
          <a:xfrm>
            <a:off x="55778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55</a:t>
            </a:r>
            <a:endParaRPr b="0" lang="en-US" sz="1400" spc="-1" strike="noStrike">
              <a:latin typeface="Arial"/>
            </a:endParaRPr>
          </a:p>
        </p:txBody>
      </p:sp>
      <p:sp>
        <p:nvSpPr>
          <p:cNvPr id="267" name="CustomShape 7"/>
          <p:cNvSpPr/>
          <p:nvPr/>
        </p:nvSpPr>
        <p:spPr>
          <a:xfrm>
            <a:off x="60350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46</a:t>
            </a:r>
            <a:endParaRPr b="0" lang="en-US" sz="1400" spc="-1" strike="noStrike">
              <a:latin typeface="Arial"/>
            </a:endParaRPr>
          </a:p>
        </p:txBody>
      </p:sp>
      <p:sp>
        <p:nvSpPr>
          <p:cNvPr id="268" name="CustomShape 8"/>
          <p:cNvSpPr/>
          <p:nvPr/>
        </p:nvSpPr>
        <p:spPr>
          <a:xfrm>
            <a:off x="64922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24</a:t>
            </a:r>
            <a:endParaRPr b="0" lang="en-US" sz="1400" spc="-1" strike="noStrike">
              <a:latin typeface="Arial"/>
            </a:endParaRPr>
          </a:p>
        </p:txBody>
      </p:sp>
      <p:sp>
        <p:nvSpPr>
          <p:cNvPr id="269" name="CustomShape 9"/>
          <p:cNvSpPr/>
          <p:nvPr/>
        </p:nvSpPr>
        <p:spPr>
          <a:xfrm>
            <a:off x="69494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21</a:t>
            </a:r>
            <a:endParaRPr b="0" lang="en-US" sz="1400" spc="-1" strike="noStrike">
              <a:latin typeface="Arial"/>
            </a:endParaRPr>
          </a:p>
        </p:txBody>
      </p:sp>
      <p:sp>
        <p:nvSpPr>
          <p:cNvPr id="270" name="CustomShape 10"/>
          <p:cNvSpPr/>
          <p:nvPr/>
        </p:nvSpPr>
        <p:spPr>
          <a:xfrm>
            <a:off x="74066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15</a:t>
            </a:r>
            <a:endParaRPr b="0" lang="en-US" sz="1400" spc="-1" strike="noStrike">
              <a:latin typeface="Arial"/>
            </a:endParaRPr>
          </a:p>
        </p:txBody>
      </p:sp>
      <p:sp>
        <p:nvSpPr>
          <p:cNvPr id="271" name="CustomShape 11"/>
          <p:cNvSpPr/>
          <p:nvPr/>
        </p:nvSpPr>
        <p:spPr>
          <a:xfrm>
            <a:off x="78638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10</a:t>
            </a:r>
            <a:endParaRPr b="0" lang="en-US" sz="1400" spc="-1" strike="noStrike">
              <a:latin typeface="Arial"/>
            </a:endParaRPr>
          </a:p>
        </p:txBody>
      </p:sp>
      <p:sp>
        <p:nvSpPr>
          <p:cNvPr id="272" name="CustomShape 12"/>
          <p:cNvSpPr/>
          <p:nvPr/>
        </p:nvSpPr>
        <p:spPr>
          <a:xfrm>
            <a:off x="8321040" y="49993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a:t>
            </a:r>
            <a:endParaRPr b="0" lang="en-US" sz="1400" spc="-1" strike="noStrike">
              <a:latin typeface="Arial"/>
            </a:endParaRPr>
          </a:p>
        </p:txBody>
      </p:sp>
      <p:sp>
        <p:nvSpPr>
          <p:cNvPr id="273" name="CustomShape 13"/>
          <p:cNvSpPr/>
          <p:nvPr/>
        </p:nvSpPr>
        <p:spPr>
          <a:xfrm>
            <a:off x="5183640" y="46605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274" name="CustomShape 14"/>
          <p:cNvSpPr/>
          <p:nvPr/>
        </p:nvSpPr>
        <p:spPr>
          <a:xfrm>
            <a:off x="5628240" y="46483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275" name="CustomShape 15"/>
          <p:cNvSpPr/>
          <p:nvPr/>
        </p:nvSpPr>
        <p:spPr>
          <a:xfrm>
            <a:off x="6069240" y="46494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276" name="CustomShape 16"/>
          <p:cNvSpPr/>
          <p:nvPr/>
        </p:nvSpPr>
        <p:spPr>
          <a:xfrm>
            <a:off x="6540120" y="46483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277" name="CustomShape 17"/>
          <p:cNvSpPr/>
          <p:nvPr/>
        </p:nvSpPr>
        <p:spPr>
          <a:xfrm>
            <a:off x="6985080" y="46483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278" name="CustomShape 18"/>
          <p:cNvSpPr/>
          <p:nvPr/>
        </p:nvSpPr>
        <p:spPr>
          <a:xfrm>
            <a:off x="7440840" y="46494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279" name="CustomShape 19"/>
          <p:cNvSpPr/>
          <p:nvPr/>
        </p:nvSpPr>
        <p:spPr>
          <a:xfrm>
            <a:off x="7914240" y="46483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280" name="CustomShape 20"/>
          <p:cNvSpPr/>
          <p:nvPr/>
        </p:nvSpPr>
        <p:spPr>
          <a:xfrm>
            <a:off x="8356680" y="46483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281" name="CustomShape 21"/>
          <p:cNvSpPr/>
          <p:nvPr/>
        </p:nvSpPr>
        <p:spPr>
          <a:xfrm>
            <a:off x="6403680" y="5365080"/>
            <a:ext cx="597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&gt; 20</a:t>
            </a:r>
            <a:endParaRPr b="0" lang="en-US" sz="1800" spc="-1" strike="noStrike">
              <a:latin typeface="Arial"/>
            </a:endParaRPr>
          </a:p>
        </p:txBody>
      </p:sp>
      <p:sp>
        <p:nvSpPr>
          <p:cNvPr id="282" name="CustomShape 22"/>
          <p:cNvSpPr/>
          <p:nvPr/>
        </p:nvSpPr>
        <p:spPr>
          <a:xfrm>
            <a:off x="7274880" y="5367240"/>
            <a:ext cx="597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&lt; 20</a:t>
            </a:r>
            <a:endParaRPr b="0" lang="en-US" sz="1800" spc="-1" strike="noStrike">
              <a:latin typeface="Arial"/>
            </a:endParaRPr>
          </a:p>
        </p:txBody>
      </p:sp>
      <p:sp>
        <p:nvSpPr>
          <p:cNvPr id="283" name="CustomShape 23"/>
          <p:cNvSpPr/>
          <p:nvPr/>
        </p:nvSpPr>
        <p:spPr>
          <a:xfrm>
            <a:off x="6791040" y="5367240"/>
            <a:ext cx="597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&gt; 20</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mph" presetID="3" presetSubtype="2">
                                  <p:stCondLst>
                                    <p:cond delay="0"/>
                                  </p:stCondLst>
                                  <p:childTnLst>
                                    <p:animClr clrSpc="rgb">
                                      <p:cBhvr>
                                        <p:cTn id="155" dur="500" fill="hold"/>
                                        <p:tgtEl>
                                          <p:spTgt spid="273"/>
                                        </p:tgtEl>
                                        <p:attrNameLst>
                                          <p:attrName>style.color</p:attrName>
                                        </p:attrNameLst>
                                      </p:cBhvr>
                                      <p:to>
                                        <a:srgbClr val="ff0000"/>
                                      </p:to>
                                    </p:animClr>
                                  </p:childTnLst>
                                </p:cTn>
                              </p:par>
                              <p:par>
                                <p:cTn id="156" nodeType="withEffect" fill="hold" presetClass="emph" presetID="3" presetSubtype="2">
                                  <p:stCondLst>
                                    <p:cond delay="0"/>
                                  </p:stCondLst>
                                  <p:childTnLst>
                                    <p:animClr clrSpc="rgb">
                                      <p:cBhvr>
                                        <p:cTn id="157" dur="500" fill="hold"/>
                                        <p:tgtEl>
                                          <p:spTgt spid="280"/>
                                        </p:tgtEl>
                                        <p:attrNameLst>
                                          <p:attrName>style.color</p:attrName>
                                        </p:attrNameLst>
                                      </p:cBhvr>
                                      <p:to>
                                        <a:srgbClr val="ff0000"/>
                                      </p:to>
                                    </p:animClr>
                                  </p:childTnLst>
                                </p:cTn>
                              </p:par>
                            </p:childTnLst>
                          </p:cTn>
                        </p:par>
                      </p:childTnLst>
                    </p:cTn>
                  </p:par>
                  <p:par>
                    <p:cTn id="158" fill="hold">
                      <p:stCondLst>
                        <p:cond delay="indefinite"/>
                      </p:stCondLst>
                      <p:childTnLst>
                        <p:par>
                          <p:cTn id="159" fill="hold">
                            <p:stCondLst>
                              <p:cond delay="0"/>
                            </p:stCondLst>
                            <p:childTnLst>
                              <p:par>
                                <p:cTn id="160" nodeType="clickEffect" fill="hold" presetClass="emph" presetID="3" presetSubtype="2">
                                  <p:stCondLst>
                                    <p:cond delay="0"/>
                                  </p:stCondLst>
                                  <p:childTnLst>
                                    <p:animClr clrSpc="rgb">
                                      <p:cBhvr>
                                        <p:cTn id="161" dur="500" fill="hold"/>
                                        <p:tgtEl>
                                          <p:spTgt spid="276"/>
                                        </p:tgtEl>
                                        <p:attrNameLst>
                                          <p:attrName>style.color</p:attrName>
                                        </p:attrNameLst>
                                      </p:cBhvr>
                                      <p:to>
                                        <a:srgbClr val="0070c0"/>
                                      </p:to>
                                    </p:animClr>
                                  </p:childTnLst>
                                </p:cTn>
                              </p:par>
                            </p:childTnLst>
                          </p:cTn>
                        </p:par>
                        <p:par>
                          <p:cTn id="162" fill="hold">
                            <p:stCondLst>
                              <p:cond delay="500"/>
                            </p:stCondLst>
                            <p:childTnLst>
                              <p:par>
                                <p:cTn id="163" nodeType="afterEffect" fill="hold" presetClass="entr" presetID="10">
                                  <p:stCondLst>
                                    <p:cond delay="0"/>
                                  </p:stCondLst>
                                  <p:childTnLst>
                                    <p:set>
                                      <p:cBhvr>
                                        <p:cTn id="164" dur="1" fill="hold">
                                          <p:stCondLst>
                                            <p:cond delay="0"/>
                                          </p:stCondLst>
                                        </p:cTn>
                                        <p:tgtEl>
                                          <p:spTgt spid="281"/>
                                        </p:tgtEl>
                                        <p:attrNameLst>
                                          <p:attrName>style.visibility</p:attrName>
                                        </p:attrNameLst>
                                      </p:cBhvr>
                                      <p:to>
                                        <p:strVal val="visible"/>
                                      </p:to>
                                    </p:set>
                                    <p:animEffect filter="fade" transition="in">
                                      <p:cBhvr additive="repl">
                                        <p:cTn id="165" dur="500"/>
                                        <p:tgtEl>
                                          <p:spTgt spid="281"/>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mph" presetID="3" presetSubtype="2">
                                  <p:stCondLst>
                                    <p:cond delay="0"/>
                                  </p:stCondLst>
                                  <p:childTnLst>
                                    <p:animClr clrSpc="rgb">
                                      <p:cBhvr>
                                        <p:cTn id="169" dur="500" fill="hold"/>
                                        <p:tgtEl>
                                          <p:spTgt spid="273"/>
                                        </p:tgtEl>
                                        <p:attrNameLst>
                                          <p:attrName>style.color</p:attrName>
                                        </p:attrNameLst>
                                      </p:cBhvr>
                                      <p:to>
                                        <a:srgbClr val="000000"/>
                                      </p:to>
                                    </p:animClr>
                                  </p:childTnLst>
                                </p:cTn>
                              </p:par>
                              <p:par>
                                <p:cTn id="170" nodeType="withEffect" fill="hold" presetClass="emph" presetID="3" presetSubtype="2">
                                  <p:stCondLst>
                                    <p:cond delay="0"/>
                                  </p:stCondLst>
                                  <p:childTnLst>
                                    <p:animClr clrSpc="rgb">
                                      <p:cBhvr>
                                        <p:cTn id="171" dur="500" fill="hold"/>
                                        <p:tgtEl>
                                          <p:spTgt spid="276"/>
                                        </p:tgtEl>
                                        <p:attrNameLst>
                                          <p:attrName>style.color</p:attrName>
                                        </p:attrNameLst>
                                      </p:cBhvr>
                                      <p:to>
                                        <a:srgbClr val="000000"/>
                                      </p:to>
                                    </p:animClr>
                                  </p:childTnLst>
                                </p:cTn>
                              </p:par>
                            </p:childTnLst>
                          </p:cTn>
                        </p:par>
                        <p:par>
                          <p:cTn id="172" fill="hold">
                            <p:stCondLst>
                              <p:cond delay="500"/>
                            </p:stCondLst>
                            <p:childTnLst>
                              <p:par>
                                <p:cTn id="173" nodeType="afterEffect" fill="hold" presetClass="emph" presetID="3" presetSubtype="2">
                                  <p:stCondLst>
                                    <p:cond delay="0"/>
                                  </p:stCondLst>
                                  <p:childTnLst>
                                    <p:animClr clrSpc="rgb">
                                      <p:cBhvr>
                                        <p:cTn id="174" dur="500" fill="hold"/>
                                        <p:tgtEl>
                                          <p:spTgt spid="277"/>
                                        </p:tgtEl>
                                        <p:attrNameLst>
                                          <p:attrName>style.color</p:attrName>
                                        </p:attrNameLst>
                                      </p:cBhvr>
                                      <p:to>
                                        <a:srgbClr val="ff0000"/>
                                      </p:to>
                                    </p:animClr>
                                  </p:childTnLst>
                                </p:cTn>
                              </p:par>
                              <p:par>
                                <p:cTn id="175" nodeType="withEffect" fill="hold" presetClass="exit" presetID="10">
                                  <p:stCondLst>
                                    <p:cond delay="0"/>
                                  </p:stCondLst>
                                  <p:childTnLst>
                                    <p:animEffect filter="fade" transition="out">
                                      <p:cBhvr additive="repl">
                                        <p:cTn id="176" dur="500"/>
                                        <p:tgtEl>
                                          <p:spTgt spid="281"/>
                                        </p:tgtEl>
                                      </p:cBhvr>
                                    </p:animEffect>
                                    <p:set>
                                      <p:cBhvr>
                                        <p:cTn id="177" dur="1" fill="hold">
                                          <p:stCondLst>
                                            <p:cond delay="499"/>
                                          </p:stCondLst>
                                        </p:cTn>
                                        <p:tgtEl>
                                          <p:spTgt spid="281"/>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mph" presetID="3" presetSubtype="2">
                                  <p:stCondLst>
                                    <p:cond delay="0"/>
                                  </p:stCondLst>
                                  <p:childTnLst>
                                    <p:animClr clrSpc="rgb">
                                      <p:cBhvr>
                                        <p:cTn id="181" dur="500" fill="hold"/>
                                        <p:tgtEl>
                                          <p:spTgt spid="278"/>
                                        </p:tgtEl>
                                        <p:attrNameLst>
                                          <p:attrName>style.color</p:attrName>
                                        </p:attrNameLst>
                                      </p:cBhvr>
                                      <p:to>
                                        <a:srgbClr val="0070c0"/>
                                      </p:to>
                                    </p:animClr>
                                  </p:childTnLst>
                                </p:cTn>
                              </p:par>
                            </p:childTnLst>
                          </p:cTn>
                        </p:par>
                        <p:par>
                          <p:cTn id="182" fill="hold">
                            <p:stCondLst>
                              <p:cond delay="500"/>
                            </p:stCondLst>
                            <p:childTnLst>
                              <p:par>
                                <p:cTn id="183" nodeType="afterEffect" fill="hold" presetClass="entr" presetID="10">
                                  <p:stCondLst>
                                    <p:cond delay="0"/>
                                  </p:stCondLst>
                                  <p:childTnLst>
                                    <p:set>
                                      <p:cBhvr>
                                        <p:cTn id="184" dur="1" fill="hold">
                                          <p:stCondLst>
                                            <p:cond delay="0"/>
                                          </p:stCondLst>
                                        </p:cTn>
                                        <p:tgtEl>
                                          <p:spTgt spid="282"/>
                                        </p:tgtEl>
                                        <p:attrNameLst>
                                          <p:attrName>style.visibility</p:attrName>
                                        </p:attrNameLst>
                                      </p:cBhvr>
                                      <p:to>
                                        <p:strVal val="visible"/>
                                      </p:to>
                                    </p:set>
                                    <p:animEffect filter="fade" transition="in">
                                      <p:cBhvr additive="repl">
                                        <p:cTn id="185" dur="500"/>
                                        <p:tgtEl>
                                          <p:spTgt spid="282"/>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mph" presetID="3" presetSubtype="2">
                                  <p:stCondLst>
                                    <p:cond delay="0"/>
                                  </p:stCondLst>
                                  <p:childTnLst>
                                    <p:animClr clrSpc="rgb">
                                      <p:cBhvr>
                                        <p:cTn id="189" dur="500" fill="hold"/>
                                        <p:tgtEl>
                                          <p:spTgt spid="280"/>
                                        </p:tgtEl>
                                        <p:attrNameLst>
                                          <p:attrName>style.color</p:attrName>
                                        </p:attrNameLst>
                                      </p:cBhvr>
                                      <p:to>
                                        <a:srgbClr val="000000"/>
                                      </p:to>
                                    </p:animClr>
                                  </p:childTnLst>
                                </p:cTn>
                              </p:par>
                              <p:par>
                                <p:cTn id="190" nodeType="withEffect" fill="hold" presetClass="emph" presetID="3" presetSubtype="2">
                                  <p:stCondLst>
                                    <p:cond delay="0"/>
                                  </p:stCondLst>
                                  <p:childTnLst>
                                    <p:animClr clrSpc="rgb">
                                      <p:cBhvr>
                                        <p:cTn id="191" dur="500" fill="hold"/>
                                        <p:tgtEl>
                                          <p:spTgt spid="278"/>
                                        </p:tgtEl>
                                        <p:attrNameLst>
                                          <p:attrName>style.color</p:attrName>
                                        </p:attrNameLst>
                                      </p:cBhvr>
                                      <p:to>
                                        <a:srgbClr val="000000"/>
                                      </p:to>
                                    </p:animClr>
                                  </p:childTnLst>
                                </p:cTn>
                              </p:par>
                            </p:childTnLst>
                          </p:cTn>
                        </p:par>
                        <p:par>
                          <p:cTn id="192" fill="hold">
                            <p:stCondLst>
                              <p:cond delay="500"/>
                            </p:stCondLst>
                            <p:childTnLst>
                              <p:par>
                                <p:cTn id="193" nodeType="afterEffect" fill="hold" presetClass="emph" presetID="3" presetSubtype="2">
                                  <p:stCondLst>
                                    <p:cond delay="0"/>
                                  </p:stCondLst>
                                  <p:childTnLst>
                                    <p:animClr clrSpc="rgb">
                                      <p:cBhvr>
                                        <p:cTn id="194" dur="500" fill="hold"/>
                                        <p:tgtEl>
                                          <p:spTgt spid="278"/>
                                        </p:tgtEl>
                                        <p:attrNameLst>
                                          <p:attrName>style.color</p:attrName>
                                        </p:attrNameLst>
                                      </p:cBhvr>
                                      <p:to>
                                        <a:srgbClr val="ff0000"/>
                                      </p:to>
                                    </p:animClr>
                                  </p:childTnLst>
                                </p:cTn>
                              </p:par>
                              <p:par>
                                <p:cTn id="195" nodeType="withEffect" fill="hold" presetClass="exit" presetID="10">
                                  <p:stCondLst>
                                    <p:cond delay="0"/>
                                  </p:stCondLst>
                                  <p:childTnLst>
                                    <p:animEffect filter="fade" transition="out">
                                      <p:cBhvr additive="repl">
                                        <p:cTn id="196" dur="500"/>
                                        <p:tgtEl>
                                          <p:spTgt spid="282"/>
                                        </p:tgtEl>
                                      </p:cBhvr>
                                    </p:animEffect>
                                    <p:set>
                                      <p:cBhvr>
                                        <p:cTn id="197" dur="1" fill="hold">
                                          <p:stCondLst>
                                            <p:cond delay="499"/>
                                          </p:stCondLst>
                                        </p:cTn>
                                        <p:tgtEl>
                                          <p:spTgt spid="282"/>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mph" presetID="3" presetSubtype="2">
                                  <p:stCondLst>
                                    <p:cond delay="0"/>
                                  </p:stCondLst>
                                  <p:childTnLst>
                                    <p:animClr clrSpc="rgb">
                                      <p:cBhvr>
                                        <p:cTn id="201" dur="500" fill="hold"/>
                                        <p:tgtEl>
                                          <p:spTgt spid="277"/>
                                        </p:tgtEl>
                                        <p:attrNameLst>
                                          <p:attrName>style.color</p:attrName>
                                        </p:attrNameLst>
                                      </p:cBhvr>
                                      <p:to>
                                        <a:srgbClr val="0070c0"/>
                                      </p:to>
                                    </p:animClr>
                                  </p:childTnLst>
                                </p:cTn>
                              </p:par>
                            </p:childTnLst>
                          </p:cTn>
                        </p:par>
                        <p:par>
                          <p:cTn id="202" fill="hold">
                            <p:stCondLst>
                              <p:cond delay="500"/>
                            </p:stCondLst>
                            <p:childTnLst>
                              <p:par>
                                <p:cTn id="203" nodeType="afterEffect" fill="hold" presetClass="entr" presetID="10">
                                  <p:stCondLst>
                                    <p:cond delay="0"/>
                                  </p:stCondLst>
                                  <p:childTnLst>
                                    <p:set>
                                      <p:cBhvr>
                                        <p:cTn id="204" dur="1" fill="hold">
                                          <p:stCondLst>
                                            <p:cond delay="0"/>
                                          </p:stCondLst>
                                        </p:cTn>
                                        <p:tgtEl>
                                          <p:spTgt spid="283"/>
                                        </p:tgtEl>
                                        <p:attrNameLst>
                                          <p:attrName>style.visibility</p:attrName>
                                        </p:attrNameLst>
                                      </p:cBhvr>
                                      <p:to>
                                        <p:strVal val="visible"/>
                                      </p:to>
                                    </p:set>
                                    <p:animEffect filter="fade" transition="in">
                                      <p:cBhvr additive="repl">
                                        <p:cTn id="205" dur="500"/>
                                        <p:tgtEl>
                                          <p:spTgt spid="283"/>
                                        </p:tgtEl>
                                      </p:cBhvr>
                                    </p:animEffect>
                                  </p:childTnLst>
                                </p:cTn>
                              </p:par>
                            </p:childTnLst>
                          </p:cTn>
                        </p:par>
                      </p:childTnLst>
                    </p:cTn>
                  </p:par>
                  <p:par>
                    <p:cTn id="206" fill="hold">
                      <p:stCondLst>
                        <p:cond delay="indefinite"/>
                      </p:stCondLst>
                      <p:childTnLst>
                        <p:par>
                          <p:cTn id="207" fill="hold">
                            <p:stCondLst>
                              <p:cond delay="0"/>
                            </p:stCondLst>
                            <p:childTnLst>
                              <p:par>
                                <p:cTn id="208" nodeType="clickEffect" fill="hold" presetClass="emph" presetID="3" presetSubtype="2">
                                  <p:stCondLst>
                                    <p:cond delay="0"/>
                                  </p:stCondLst>
                                  <p:childTnLst>
                                    <p:animClr clrSpc="rgb">
                                      <p:cBhvr>
                                        <p:cTn id="209" dur="500" fill="hold"/>
                                        <p:tgtEl>
                                          <p:spTgt spid="277"/>
                                        </p:tgtEl>
                                        <p:attrNameLst>
                                          <p:attrName>style.color</p:attrName>
                                        </p:attrNameLst>
                                      </p:cBhvr>
                                      <p:to>
                                        <a:srgbClr val="000000"/>
                                      </p:to>
                                    </p:animClr>
                                  </p:childTnLst>
                                </p:cTn>
                              </p:par>
                              <p:par>
                                <p:cTn id="210" nodeType="withEffect" fill="hold" presetClass="exit" presetID="10">
                                  <p:stCondLst>
                                    <p:cond delay="0"/>
                                  </p:stCondLst>
                                  <p:childTnLst>
                                    <p:animEffect filter="fade" transition="out">
                                      <p:cBhvr additive="repl">
                                        <p:cTn id="211" dur="500"/>
                                        <p:tgtEl>
                                          <p:spTgt spid="283"/>
                                        </p:tgtEl>
                                      </p:cBhvr>
                                    </p:animEffect>
                                    <p:set>
                                      <p:cBhvr>
                                        <p:cTn id="212" dur="1" fill="hold">
                                          <p:stCondLst>
                                            <p:cond delay="499"/>
                                          </p:stCondLst>
                                        </p:cTn>
                                        <p:tgtEl>
                                          <p:spTgt spid="283"/>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0">
                                  <p:stCondLst>
                                    <p:cond delay="0"/>
                                  </p:stCondLst>
                                  <p:childTnLst>
                                    <p:set>
                                      <p:cBhvr>
                                        <p:cTn id="216" dur="1" fill="hold">
                                          <p:stCondLst>
                                            <p:cond delay="0"/>
                                          </p:stCondLst>
                                        </p:cTn>
                                        <p:tgtEl>
                                          <p:spTgt spid="282"/>
                                        </p:tgtEl>
                                        <p:attrNameLst>
                                          <p:attrName>style.visibility</p:attrName>
                                        </p:attrNameLst>
                                      </p:cBhvr>
                                      <p:to>
                                        <p:strVal val="visible"/>
                                      </p:to>
                                    </p:set>
                                    <p:animEffect filter="fade" transition="in">
                                      <p:cBhvr additive="repl">
                                        <p:cTn id="217" dur="500"/>
                                        <p:tgtEl>
                                          <p:spTgt spid="282"/>
                                        </p:tgtEl>
                                      </p:cBhvr>
                                    </p:animEffect>
                                  </p:childTnLst>
                                </p:cTn>
                              </p:par>
                            </p:childTnLst>
                          </p:cTn>
                        </p:par>
                        <p:par>
                          <p:cTn id="218" fill="hold">
                            <p:stCondLst>
                              <p:cond delay="500"/>
                            </p:stCondLst>
                            <p:childTnLst>
                              <p:par>
                                <p:cTn id="219" nodeType="afterEffect" fill="hold" presetClass="emph" presetID="3" presetSubtype="2">
                                  <p:stCondLst>
                                    <p:cond delay="0"/>
                                  </p:stCondLst>
                                  <p:childTnLst>
                                    <p:animClr clrSpc="rgb">
                                      <p:cBhvr>
                                        <p:cTn id="220" dur="500" fill="hold"/>
                                        <p:tgtEl>
                                          <p:spTgt spid="270"/>
                                        </p:tgtEl>
                                        <p:attrNameLst>
                                          <p:attrName>style.color</p:attrName>
                                        </p:attrNameLst>
                                      </p:cBhvr>
                                      <p:to>
                                        <a:srgbClr val="00b050"/>
                                      </p:to>
                                    </p:animClr>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NỘI DUNG</a:t>
            </a:r>
            <a:endParaRPr b="0" lang="en-US" sz="4300" spc="-1" strike="noStrike">
              <a:solidFill>
                <a:srgbClr val="000000"/>
              </a:solidFill>
              <a:latin typeface="Gill Sans MT"/>
            </a:endParaRPr>
          </a:p>
        </p:txBody>
      </p:sp>
      <p:sp>
        <p:nvSpPr>
          <p:cNvPr id="98"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Giới thiệu</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Tìm kiếm tuần tự</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Tìm kiếm nhị phân</a:t>
            </a:r>
            <a:endParaRPr b="0" lang="en-US" sz="3200" spc="-1" strike="noStrike">
              <a:solidFill>
                <a:srgbClr val="000000"/>
              </a:solidFill>
              <a:latin typeface="Gill Sans MT"/>
            </a:endParaRPr>
          </a:p>
        </p:txBody>
      </p:sp>
      <p:sp>
        <p:nvSpPr>
          <p:cNvPr id="9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2EE5B01-5B16-4E3F-8633-34E6D8794AE6}" type="slidenum">
              <a:rPr b="0" lang="en-US" sz="1200" spc="-1" strike="noStrike">
                <a:solidFill>
                  <a:srgbClr val="b5a989"/>
                </a:solidFill>
                <a:latin typeface="Gill Sans MT"/>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285"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14: Cho mảng số nguyên a (n phần tử) được sắp tăng. Viết hàm chèn x vào mảng với điều kiện giữ tính chất tăng.</a:t>
            </a:r>
            <a:endParaRPr b="0" lang="en-US" sz="3200" spc="-1" strike="noStrike">
              <a:solidFill>
                <a:srgbClr val="000000"/>
              </a:solidFill>
              <a:latin typeface="Gill Sans MT"/>
            </a:endParaRPr>
          </a:p>
        </p:txBody>
      </p:sp>
      <p:sp>
        <p:nvSpPr>
          <p:cNvPr id="286"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FF6BC108-A31E-4410-A063-C92DEDAB6F4B}"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87" name="Table 4"/>
          <p:cNvGraphicFramePr/>
          <p:nvPr/>
        </p:nvGraphicFramePr>
        <p:xfrm>
          <a:off x="640440" y="3200400"/>
          <a:ext cx="4587120" cy="2498400"/>
        </p:xfrm>
        <a:graphic>
          <a:graphicData uri="http://schemas.openxmlformats.org/drawingml/2006/table">
            <a:tbl>
              <a:tblPr/>
              <a:tblGrid>
                <a:gridCol w="365760"/>
                <a:gridCol w="4221360"/>
              </a:tblGrid>
              <a:tr h="34488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void </a:t>
                      </a:r>
                      <a:r>
                        <a:rPr b="0" lang="en-US" sz="1800" spc="-1" strike="noStrike">
                          <a:solidFill>
                            <a:srgbClr val="000000"/>
                          </a:solidFill>
                          <a:latin typeface="Times New Roman"/>
                        </a:rPr>
                        <a:t>BinaryInsert(vector&lt;int&gt;&amp; a, </a:t>
                      </a:r>
                      <a:r>
                        <a:rPr b="0" lang="en-US" sz="1800" spc="-1" strike="noStrike">
                          <a:solidFill>
                            <a:srgbClr val="0070c0"/>
                          </a:solidFill>
                          <a:latin typeface="Times New Roman"/>
                        </a:rPr>
                        <a:t>int</a:t>
                      </a:r>
                      <a:r>
                        <a:rPr b="0" lang="en-US" sz="1800" spc="-1" strike="noStrike">
                          <a:solidFill>
                            <a:srgbClr val="000000"/>
                          </a:solidFill>
                          <a:latin typeface="Times New Roman"/>
                        </a:rPr>
                        <a:t>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from = 0, to = a.size() – 1, mid;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while</a:t>
                      </a:r>
                      <a:r>
                        <a:rPr b="0" lang="en-US" sz="1800" spc="-1" strike="noStrike">
                          <a:solidFill>
                            <a:srgbClr val="000000"/>
                          </a:solidFill>
                          <a:latin typeface="Times New Roman"/>
                        </a:rPr>
                        <a:t>(from &lt;= 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0000"/>
                          </a:solidFill>
                          <a:latin typeface="Times New Roman"/>
                        </a:rPr>
                        <a:t>mid = (from + to)/2;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(a[mid] &lt; x) from = mid + 1;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else</a:t>
                      </a:r>
                      <a:r>
                        <a:rPr b="0" lang="en-US" sz="1800" spc="-1" strike="noStrike">
                          <a:solidFill>
                            <a:srgbClr val="000000"/>
                          </a:solidFill>
                          <a:latin typeface="Times New Roman"/>
                        </a:rPr>
                        <a:t> to = mid –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a.insert(a.begin + from,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88" name="CustomShape 5"/>
          <p:cNvSpPr/>
          <p:nvPr/>
        </p:nvSpPr>
        <p:spPr>
          <a:xfrm>
            <a:off x="57358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a:t>
            </a:r>
            <a:endParaRPr b="0" lang="en-US" sz="1400" spc="-1" strike="noStrike">
              <a:latin typeface="Arial"/>
            </a:endParaRPr>
          </a:p>
        </p:txBody>
      </p:sp>
      <p:sp>
        <p:nvSpPr>
          <p:cNvPr id="289" name="CustomShape 6"/>
          <p:cNvSpPr/>
          <p:nvPr/>
        </p:nvSpPr>
        <p:spPr>
          <a:xfrm>
            <a:off x="61768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3</a:t>
            </a:r>
            <a:endParaRPr b="0" lang="en-US" sz="1400" spc="-1" strike="noStrike">
              <a:latin typeface="Arial"/>
            </a:endParaRPr>
          </a:p>
        </p:txBody>
      </p:sp>
      <p:sp>
        <p:nvSpPr>
          <p:cNvPr id="290" name="CustomShape 7"/>
          <p:cNvSpPr/>
          <p:nvPr/>
        </p:nvSpPr>
        <p:spPr>
          <a:xfrm>
            <a:off x="66340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5</a:t>
            </a:r>
            <a:endParaRPr b="0" lang="en-US" sz="1400" spc="-1" strike="noStrike">
              <a:latin typeface="Arial"/>
            </a:endParaRPr>
          </a:p>
        </p:txBody>
      </p:sp>
      <p:sp>
        <p:nvSpPr>
          <p:cNvPr id="291" name="CustomShape 8"/>
          <p:cNvSpPr/>
          <p:nvPr/>
        </p:nvSpPr>
        <p:spPr>
          <a:xfrm>
            <a:off x="70912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11</a:t>
            </a:r>
            <a:endParaRPr b="0" lang="en-US" sz="1400" spc="-1" strike="noStrike">
              <a:latin typeface="Arial"/>
            </a:endParaRPr>
          </a:p>
        </p:txBody>
      </p:sp>
      <p:sp>
        <p:nvSpPr>
          <p:cNvPr id="292" name="CustomShape 9"/>
          <p:cNvSpPr/>
          <p:nvPr/>
        </p:nvSpPr>
        <p:spPr>
          <a:xfrm>
            <a:off x="6114240" y="541404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5</a:t>
            </a:r>
            <a:endParaRPr b="0" lang="en-US" sz="1400" spc="-1" strike="noStrike">
              <a:latin typeface="Arial"/>
            </a:endParaRPr>
          </a:p>
        </p:txBody>
      </p:sp>
      <p:sp>
        <p:nvSpPr>
          <p:cNvPr id="293" name="CustomShape 10"/>
          <p:cNvSpPr/>
          <p:nvPr/>
        </p:nvSpPr>
        <p:spPr>
          <a:xfrm>
            <a:off x="578268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294" name="CustomShape 11"/>
          <p:cNvSpPr/>
          <p:nvPr/>
        </p:nvSpPr>
        <p:spPr>
          <a:xfrm>
            <a:off x="6227640" y="4191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295" name="CustomShape 12"/>
          <p:cNvSpPr/>
          <p:nvPr/>
        </p:nvSpPr>
        <p:spPr>
          <a:xfrm>
            <a:off x="6668640" y="41922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296" name="CustomShape 13"/>
          <p:cNvSpPr/>
          <p:nvPr/>
        </p:nvSpPr>
        <p:spPr>
          <a:xfrm>
            <a:off x="7139520" y="4191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297" name="CustomShape 14"/>
          <p:cNvSpPr/>
          <p:nvPr/>
        </p:nvSpPr>
        <p:spPr>
          <a:xfrm>
            <a:off x="756324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298" name="CustomShape 15"/>
          <p:cNvSpPr/>
          <p:nvPr/>
        </p:nvSpPr>
        <p:spPr>
          <a:xfrm>
            <a:off x="5641920" y="5410080"/>
            <a:ext cx="4982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x = </a:t>
            </a:r>
            <a:endParaRPr b="0" lang="en-US" sz="1600" spc="-1" strike="noStrike">
              <a:latin typeface="Arial"/>
            </a:endParaRPr>
          </a:p>
        </p:txBody>
      </p:sp>
      <p:sp>
        <p:nvSpPr>
          <p:cNvPr id="299" name="CustomShape 16"/>
          <p:cNvSpPr/>
          <p:nvPr/>
        </p:nvSpPr>
        <p:spPr>
          <a:xfrm>
            <a:off x="5643720" y="3729960"/>
            <a:ext cx="7891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from = </a:t>
            </a:r>
            <a:endParaRPr b="0" lang="en-US" sz="1600" spc="-1" strike="noStrike">
              <a:latin typeface="Arial"/>
            </a:endParaRPr>
          </a:p>
        </p:txBody>
      </p:sp>
      <p:sp>
        <p:nvSpPr>
          <p:cNvPr id="300" name="CustomShape 17"/>
          <p:cNvSpPr/>
          <p:nvPr/>
        </p:nvSpPr>
        <p:spPr>
          <a:xfrm>
            <a:off x="6604560" y="3733920"/>
            <a:ext cx="5544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to = </a:t>
            </a:r>
            <a:endParaRPr b="0" lang="en-US" sz="1600" spc="-1" strike="noStrike">
              <a:latin typeface="Arial"/>
            </a:endParaRPr>
          </a:p>
        </p:txBody>
      </p:sp>
      <p:sp>
        <p:nvSpPr>
          <p:cNvPr id="301" name="CustomShape 18"/>
          <p:cNvSpPr/>
          <p:nvPr/>
        </p:nvSpPr>
        <p:spPr>
          <a:xfrm>
            <a:off x="7338960" y="3732480"/>
            <a:ext cx="711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mid = </a:t>
            </a:r>
            <a:endParaRPr b="0" lang="en-US" sz="1600" spc="-1" strike="noStrike">
              <a:latin typeface="Arial"/>
            </a:endParaRPr>
          </a:p>
        </p:txBody>
      </p:sp>
      <p:sp>
        <p:nvSpPr>
          <p:cNvPr id="302" name="CustomShape 19"/>
          <p:cNvSpPr/>
          <p:nvPr/>
        </p:nvSpPr>
        <p:spPr>
          <a:xfrm>
            <a:off x="6312600" y="3750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303" name="CustomShape 20"/>
          <p:cNvSpPr/>
          <p:nvPr/>
        </p:nvSpPr>
        <p:spPr>
          <a:xfrm>
            <a:off x="7047360" y="37486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04" name="CustomShape 21"/>
          <p:cNvSpPr/>
          <p:nvPr/>
        </p:nvSpPr>
        <p:spPr>
          <a:xfrm>
            <a:off x="7915320" y="37476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05" name="CustomShape 22"/>
          <p:cNvSpPr/>
          <p:nvPr/>
        </p:nvSpPr>
        <p:spPr>
          <a:xfrm>
            <a:off x="6312600" y="3729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06" name="CustomShape 23"/>
          <p:cNvSpPr/>
          <p:nvPr/>
        </p:nvSpPr>
        <p:spPr>
          <a:xfrm>
            <a:off x="7043400" y="3729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07" name="CustomShape 24"/>
          <p:cNvSpPr/>
          <p:nvPr/>
        </p:nvSpPr>
        <p:spPr>
          <a:xfrm>
            <a:off x="7926480" y="37450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08" name="CustomShape 25"/>
          <p:cNvSpPr/>
          <p:nvPr/>
        </p:nvSpPr>
        <p:spPr>
          <a:xfrm>
            <a:off x="800532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309" name="CustomShape 26"/>
          <p:cNvSpPr/>
          <p:nvPr/>
        </p:nvSpPr>
        <p:spPr>
          <a:xfrm>
            <a:off x="7042320" y="3729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310" name="CustomShape 27"/>
          <p:cNvSpPr/>
          <p:nvPr/>
        </p:nvSpPr>
        <p:spPr>
          <a:xfrm>
            <a:off x="752796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11</a:t>
            </a:r>
            <a:endParaRPr b="0" lang="en-US" sz="1400" spc="-1" strike="noStrike">
              <a:latin typeface="Arial"/>
            </a:endParaRPr>
          </a:p>
        </p:txBody>
      </p:sp>
      <p:sp>
        <p:nvSpPr>
          <p:cNvPr id="311" name="CustomShape 28"/>
          <p:cNvSpPr/>
          <p:nvPr/>
        </p:nvSpPr>
        <p:spPr>
          <a:xfrm>
            <a:off x="708660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5</a:t>
            </a:r>
            <a:endParaRPr b="0" lang="en-US" sz="1400" spc="-1" strike="noStrike">
              <a:latin typeface="Arial"/>
            </a:endParaRPr>
          </a:p>
        </p:txBody>
      </p:sp>
      <p:sp>
        <p:nvSpPr>
          <p:cNvPr id="312" name="CustomShape 29"/>
          <p:cNvSpPr/>
          <p:nvPr/>
        </p:nvSpPr>
        <p:spPr>
          <a:xfrm>
            <a:off x="6101640" y="541008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99</a:t>
            </a:r>
            <a:endParaRPr b="0" lang="en-US" sz="1400" spc="-1" strike="noStrike">
              <a:latin typeface="Arial"/>
            </a:endParaRPr>
          </a:p>
        </p:txBody>
      </p:sp>
      <p:sp>
        <p:nvSpPr>
          <p:cNvPr id="313" name="CustomShape 30"/>
          <p:cNvSpPr/>
          <p:nvPr/>
        </p:nvSpPr>
        <p:spPr>
          <a:xfrm>
            <a:off x="6327720" y="37314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14" name="CustomShape 31"/>
          <p:cNvSpPr/>
          <p:nvPr/>
        </p:nvSpPr>
        <p:spPr>
          <a:xfrm>
            <a:off x="7926480" y="3746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15" name="CustomShape 32"/>
          <p:cNvSpPr/>
          <p:nvPr/>
        </p:nvSpPr>
        <p:spPr>
          <a:xfrm>
            <a:off x="6328800" y="3729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316" name="CustomShape 33"/>
          <p:cNvSpPr/>
          <p:nvPr/>
        </p:nvSpPr>
        <p:spPr>
          <a:xfrm>
            <a:off x="7911720" y="3746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317" name="CustomShape 34"/>
          <p:cNvSpPr/>
          <p:nvPr/>
        </p:nvSpPr>
        <p:spPr>
          <a:xfrm>
            <a:off x="6314040" y="37137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318" name="CustomShape 35"/>
          <p:cNvSpPr/>
          <p:nvPr/>
        </p:nvSpPr>
        <p:spPr>
          <a:xfrm>
            <a:off x="797112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99</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childTnLst>
                  <p:par>
                    <p:cTn id="223" fill="hold">
                      <p:stCondLst>
                        <p:cond delay="indefinite"/>
                      </p:stCondLst>
                      <p:childTnLst>
                        <p:par>
                          <p:cTn id="224" fill="hold">
                            <p:stCondLst>
                              <p:cond delay="0"/>
                            </p:stCondLst>
                            <p:childTnLst>
                              <p:par>
                                <p:cTn id="225" nodeType="clickEffect" fill="hold" presetClass="entr" presetID="10">
                                  <p:stCondLst>
                                    <p:cond delay="0"/>
                                  </p:stCondLst>
                                  <p:childTnLst>
                                    <p:set>
                                      <p:cBhvr>
                                        <p:cTn id="226" dur="1" fill="hold">
                                          <p:stCondLst>
                                            <p:cond delay="0"/>
                                          </p:stCondLst>
                                        </p:cTn>
                                        <p:tgtEl>
                                          <p:spTgt spid="292"/>
                                        </p:tgtEl>
                                        <p:attrNameLst>
                                          <p:attrName>style.visibility</p:attrName>
                                        </p:attrNameLst>
                                      </p:cBhvr>
                                      <p:to>
                                        <p:strVal val="visible"/>
                                      </p:to>
                                    </p:set>
                                    <p:animEffect filter="fade" transition="in">
                                      <p:cBhvr additive="repl">
                                        <p:cTn id="227" dur="500"/>
                                        <p:tgtEl>
                                          <p:spTgt spid="292"/>
                                        </p:tgtEl>
                                      </p:cBhvr>
                                    </p:animEffect>
                                  </p:childTnLst>
                                </p:cTn>
                              </p:par>
                              <p:par>
                                <p:cTn id="228" nodeType="withEffect" fill="hold" presetClass="entr" presetID="10">
                                  <p:stCondLst>
                                    <p:cond delay="0"/>
                                  </p:stCondLst>
                                  <p:childTnLst>
                                    <p:set>
                                      <p:cBhvr>
                                        <p:cTn id="229" dur="1" fill="hold">
                                          <p:stCondLst>
                                            <p:cond delay="0"/>
                                          </p:stCondLst>
                                        </p:cTn>
                                        <p:tgtEl>
                                          <p:spTgt spid="298"/>
                                        </p:tgtEl>
                                        <p:attrNameLst>
                                          <p:attrName>style.visibility</p:attrName>
                                        </p:attrNameLst>
                                      </p:cBhvr>
                                      <p:to>
                                        <p:strVal val="visible"/>
                                      </p:to>
                                    </p:set>
                                    <p:animEffect filter="fade" transition="in">
                                      <p:cBhvr additive="repl">
                                        <p:cTn id="230" dur="500"/>
                                        <p:tgtEl>
                                          <p:spTgt spid="298"/>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299"/>
                                        </p:tgtEl>
                                        <p:attrNameLst>
                                          <p:attrName>style.visibility</p:attrName>
                                        </p:attrNameLst>
                                      </p:cBhvr>
                                      <p:to>
                                        <p:strVal val="visible"/>
                                      </p:to>
                                    </p:set>
                                    <p:animEffect filter="fade" transition="in">
                                      <p:cBhvr additive="repl">
                                        <p:cTn id="235" dur="500"/>
                                        <p:tgtEl>
                                          <p:spTgt spid="299"/>
                                        </p:tgtEl>
                                      </p:cBhvr>
                                    </p:animEffect>
                                  </p:childTnLst>
                                </p:cTn>
                              </p:par>
                              <p:par>
                                <p:cTn id="236" nodeType="withEffect" fill="hold" presetClass="entr" presetID="10">
                                  <p:stCondLst>
                                    <p:cond delay="0"/>
                                  </p:stCondLst>
                                  <p:childTnLst>
                                    <p:set>
                                      <p:cBhvr>
                                        <p:cTn id="237" dur="1" fill="hold">
                                          <p:stCondLst>
                                            <p:cond delay="0"/>
                                          </p:stCondLst>
                                        </p:cTn>
                                        <p:tgtEl>
                                          <p:spTgt spid="300"/>
                                        </p:tgtEl>
                                        <p:attrNameLst>
                                          <p:attrName>style.visibility</p:attrName>
                                        </p:attrNameLst>
                                      </p:cBhvr>
                                      <p:to>
                                        <p:strVal val="visible"/>
                                      </p:to>
                                    </p:set>
                                    <p:animEffect filter="fade" transition="in">
                                      <p:cBhvr additive="repl">
                                        <p:cTn id="238" dur="500"/>
                                        <p:tgtEl>
                                          <p:spTgt spid="300"/>
                                        </p:tgtEl>
                                      </p:cBhvr>
                                    </p:animEffect>
                                  </p:childTnLst>
                                </p:cTn>
                              </p:par>
                              <p:par>
                                <p:cTn id="239" nodeType="withEffect" fill="hold" presetClass="entr" presetID="10">
                                  <p:stCondLst>
                                    <p:cond delay="0"/>
                                  </p:stCondLst>
                                  <p:childTnLst>
                                    <p:set>
                                      <p:cBhvr>
                                        <p:cTn id="240" dur="1" fill="hold">
                                          <p:stCondLst>
                                            <p:cond delay="0"/>
                                          </p:stCondLst>
                                        </p:cTn>
                                        <p:tgtEl>
                                          <p:spTgt spid="302"/>
                                        </p:tgtEl>
                                        <p:attrNameLst>
                                          <p:attrName>style.visibility</p:attrName>
                                        </p:attrNameLst>
                                      </p:cBhvr>
                                      <p:to>
                                        <p:strVal val="visible"/>
                                      </p:to>
                                    </p:set>
                                    <p:animEffect filter="fade" transition="in">
                                      <p:cBhvr additive="repl">
                                        <p:cTn id="241" dur="500"/>
                                        <p:tgtEl>
                                          <p:spTgt spid="302"/>
                                        </p:tgtEl>
                                      </p:cBhvr>
                                    </p:animEffect>
                                  </p:childTnLst>
                                </p:cTn>
                              </p:par>
                              <p:par>
                                <p:cTn id="242" nodeType="withEffect" fill="hold" presetClass="entr" presetID="10">
                                  <p:stCondLst>
                                    <p:cond delay="0"/>
                                  </p:stCondLst>
                                  <p:childTnLst>
                                    <p:set>
                                      <p:cBhvr>
                                        <p:cTn id="243" dur="1" fill="hold">
                                          <p:stCondLst>
                                            <p:cond delay="0"/>
                                          </p:stCondLst>
                                        </p:cTn>
                                        <p:tgtEl>
                                          <p:spTgt spid="303"/>
                                        </p:tgtEl>
                                        <p:attrNameLst>
                                          <p:attrName>style.visibility</p:attrName>
                                        </p:attrNameLst>
                                      </p:cBhvr>
                                      <p:to>
                                        <p:strVal val="visible"/>
                                      </p:to>
                                    </p:set>
                                    <p:animEffect filter="fade" transition="in">
                                      <p:cBhvr additive="repl">
                                        <p:cTn id="244" dur="500"/>
                                        <p:tgtEl>
                                          <p:spTgt spid="303"/>
                                        </p:tgtEl>
                                      </p:cBhvr>
                                    </p:animEffec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0">
                                  <p:stCondLst>
                                    <p:cond delay="0"/>
                                  </p:stCondLst>
                                  <p:childTnLst>
                                    <p:set>
                                      <p:cBhvr>
                                        <p:cTn id="248" dur="1" fill="hold">
                                          <p:stCondLst>
                                            <p:cond delay="0"/>
                                          </p:stCondLst>
                                        </p:cTn>
                                        <p:tgtEl>
                                          <p:spTgt spid="301"/>
                                        </p:tgtEl>
                                        <p:attrNameLst>
                                          <p:attrName>style.visibility</p:attrName>
                                        </p:attrNameLst>
                                      </p:cBhvr>
                                      <p:to>
                                        <p:strVal val="visible"/>
                                      </p:to>
                                    </p:set>
                                    <p:animEffect filter="fade" transition="in">
                                      <p:cBhvr additive="repl">
                                        <p:cTn id="249" dur="500"/>
                                        <p:tgtEl>
                                          <p:spTgt spid="301"/>
                                        </p:tgtEl>
                                      </p:cBhvr>
                                    </p:animEffect>
                                  </p:childTnLst>
                                </p:cTn>
                              </p:par>
                              <p:par>
                                <p:cTn id="250" nodeType="withEffect" fill="hold" presetClass="entr" presetID="10">
                                  <p:stCondLst>
                                    <p:cond delay="0"/>
                                  </p:stCondLst>
                                  <p:childTnLst>
                                    <p:set>
                                      <p:cBhvr>
                                        <p:cTn id="251" dur="1" fill="hold">
                                          <p:stCondLst>
                                            <p:cond delay="0"/>
                                          </p:stCondLst>
                                        </p:cTn>
                                        <p:tgtEl>
                                          <p:spTgt spid="304"/>
                                        </p:tgtEl>
                                        <p:attrNameLst>
                                          <p:attrName>style.visibility</p:attrName>
                                        </p:attrNameLst>
                                      </p:cBhvr>
                                      <p:to>
                                        <p:strVal val="visible"/>
                                      </p:to>
                                    </p:set>
                                    <p:animEffect filter="fade" transition="in">
                                      <p:cBhvr additive="repl">
                                        <p:cTn id="252" dur="500"/>
                                        <p:tgtEl>
                                          <p:spTgt spid="304"/>
                                        </p:tgtEl>
                                      </p:cBhvr>
                                    </p:animEffec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0">
                                  <p:stCondLst>
                                    <p:cond delay="0"/>
                                  </p:stCondLst>
                                  <p:childTnLst>
                                    <p:set>
                                      <p:cBhvr>
                                        <p:cTn id="256" dur="1" fill="hold">
                                          <p:stCondLst>
                                            <p:cond delay="0"/>
                                          </p:stCondLst>
                                        </p:cTn>
                                        <p:tgtEl>
                                          <p:spTgt spid="305"/>
                                        </p:tgtEl>
                                        <p:attrNameLst>
                                          <p:attrName>style.visibility</p:attrName>
                                        </p:attrNameLst>
                                      </p:cBhvr>
                                      <p:to>
                                        <p:strVal val="visible"/>
                                      </p:to>
                                    </p:set>
                                    <p:animEffect filter="fade" transition="in">
                                      <p:cBhvr additive="repl">
                                        <p:cTn id="257" dur="500"/>
                                        <p:tgtEl>
                                          <p:spTgt spid="305"/>
                                        </p:tgtEl>
                                      </p:cBhvr>
                                    </p:animEffect>
                                  </p:childTnLst>
                                </p:cTn>
                              </p:par>
                              <p:par>
                                <p:cTn id="258" nodeType="withEffect" fill="hold" presetClass="exit" presetID="10">
                                  <p:stCondLst>
                                    <p:cond delay="0"/>
                                  </p:stCondLst>
                                  <p:childTnLst>
                                    <p:animEffect filter="fade" transition="out">
                                      <p:cBhvr additive="repl">
                                        <p:cTn id="259" dur="500"/>
                                        <p:tgtEl>
                                          <p:spTgt spid="302"/>
                                        </p:tgtEl>
                                      </p:cBhvr>
                                    </p:animEffect>
                                    <p:set>
                                      <p:cBhvr>
                                        <p:cTn id="260" dur="1" fill="hold">
                                          <p:stCondLst>
                                            <p:cond delay="499"/>
                                          </p:stCondLst>
                                        </p:cTn>
                                        <p:tgtEl>
                                          <p:spTgt spid="30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0">
                                  <p:stCondLst>
                                    <p:cond delay="0"/>
                                  </p:stCondLst>
                                  <p:childTnLst>
                                    <p:set>
                                      <p:cBhvr>
                                        <p:cTn id="264" dur="1" fill="hold">
                                          <p:stCondLst>
                                            <p:cond delay="0"/>
                                          </p:stCondLst>
                                        </p:cTn>
                                        <p:tgtEl>
                                          <p:spTgt spid="307"/>
                                        </p:tgtEl>
                                        <p:attrNameLst>
                                          <p:attrName>style.visibility</p:attrName>
                                        </p:attrNameLst>
                                      </p:cBhvr>
                                      <p:to>
                                        <p:strVal val="visible"/>
                                      </p:to>
                                    </p:set>
                                    <p:animEffect filter="fade" transition="in">
                                      <p:cBhvr additive="repl">
                                        <p:cTn id="265" dur="500"/>
                                        <p:tgtEl>
                                          <p:spTgt spid="307"/>
                                        </p:tgtEl>
                                      </p:cBhvr>
                                    </p:animEffect>
                                  </p:childTnLst>
                                </p:cTn>
                              </p:par>
                              <p:par>
                                <p:cTn id="266" nodeType="withEffect" fill="hold" presetClass="exit" presetID="10">
                                  <p:stCondLst>
                                    <p:cond delay="0"/>
                                  </p:stCondLst>
                                  <p:childTnLst>
                                    <p:animEffect filter="fade" transition="out">
                                      <p:cBhvr additive="repl">
                                        <p:cTn id="267" dur="500"/>
                                        <p:tgtEl>
                                          <p:spTgt spid="304"/>
                                        </p:tgtEl>
                                      </p:cBhvr>
                                    </p:animEffect>
                                    <p:set>
                                      <p:cBhvr>
                                        <p:cTn id="268" dur="1" fill="hold">
                                          <p:stCondLst>
                                            <p:cond delay="499"/>
                                          </p:stCondLst>
                                        </p:cTn>
                                        <p:tgtEl>
                                          <p:spTgt spid="304"/>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xit" presetID="10">
                                  <p:stCondLst>
                                    <p:cond delay="0"/>
                                  </p:stCondLst>
                                  <p:childTnLst>
                                    <p:animEffect filter="fade" transition="out">
                                      <p:cBhvr additive="repl">
                                        <p:cTn id="272" dur="500"/>
                                        <p:tgtEl>
                                          <p:spTgt spid="303"/>
                                        </p:tgtEl>
                                      </p:cBhvr>
                                    </p:animEffect>
                                    <p:set>
                                      <p:cBhvr>
                                        <p:cTn id="273" dur="1" fill="hold">
                                          <p:stCondLst>
                                            <p:cond delay="499"/>
                                          </p:stCondLst>
                                        </p:cTn>
                                        <p:tgtEl>
                                          <p:spTgt spid="303"/>
                                        </p:tgtEl>
                                        <p:attrNameLst>
                                          <p:attrName>style.visibility</p:attrName>
                                        </p:attrNameLst>
                                      </p:cBhvr>
                                      <p:to>
                                        <p:strVal val="hidden"/>
                                      </p:to>
                                    </p:set>
                                  </p:childTnLst>
                                </p:cTn>
                              </p:par>
                              <p:par>
                                <p:cTn id="274" nodeType="withEffect" fill="hold" presetClass="entr" presetID="10">
                                  <p:stCondLst>
                                    <p:cond delay="0"/>
                                  </p:stCondLst>
                                  <p:childTnLst>
                                    <p:set>
                                      <p:cBhvr>
                                        <p:cTn id="275" dur="1" fill="hold">
                                          <p:stCondLst>
                                            <p:cond delay="0"/>
                                          </p:stCondLst>
                                        </p:cTn>
                                        <p:tgtEl>
                                          <p:spTgt spid="306"/>
                                        </p:tgtEl>
                                        <p:attrNameLst>
                                          <p:attrName>style.visibility</p:attrName>
                                        </p:attrNameLst>
                                      </p:cBhvr>
                                      <p:to>
                                        <p:strVal val="visible"/>
                                      </p:to>
                                    </p:set>
                                    <p:animEffect filter="fade" transition="in">
                                      <p:cBhvr additive="repl">
                                        <p:cTn id="276" dur="500"/>
                                        <p:tgtEl>
                                          <p:spTgt spid="306"/>
                                        </p:tgtEl>
                                      </p:cBhvr>
                                    </p:animEffect>
                                  </p:childTnLst>
                                </p:cTn>
                              </p:par>
                            </p:childTnLst>
                          </p:cTn>
                        </p:par>
                      </p:childTnLst>
                    </p:cTn>
                  </p:par>
                  <p:par>
                    <p:cTn id="277" fill="hold">
                      <p:stCondLst>
                        <p:cond delay="indefinite"/>
                      </p:stCondLst>
                      <p:childTnLst>
                        <p:par>
                          <p:cTn id="278" fill="hold">
                            <p:stCondLst>
                              <p:cond delay="0"/>
                            </p:stCondLst>
                            <p:childTnLst>
                              <p:par>
                                <p:cTn id="279" nodeType="clickEffect" fill="hold" presetClass="exit" presetID="10">
                                  <p:stCondLst>
                                    <p:cond delay="0"/>
                                  </p:stCondLst>
                                  <p:childTnLst>
                                    <p:animEffect filter="fade" transition="out">
                                      <p:cBhvr additive="repl">
                                        <p:cTn id="280" dur="500"/>
                                        <p:tgtEl>
                                          <p:spTgt spid="291"/>
                                        </p:tgtEl>
                                      </p:cBhvr>
                                    </p:animEffect>
                                    <p:set>
                                      <p:cBhvr>
                                        <p:cTn id="281" dur="1" fill="hold">
                                          <p:stCondLst>
                                            <p:cond delay="499"/>
                                          </p:stCondLst>
                                        </p:cTn>
                                        <p:tgtEl>
                                          <p:spTgt spid="291"/>
                                        </p:tgtEl>
                                        <p:attrNameLst>
                                          <p:attrName>style.visibility</p:attrName>
                                        </p:attrNameLst>
                                      </p:cBhvr>
                                      <p:to>
                                        <p:strVal val="hidden"/>
                                      </p:to>
                                    </p:set>
                                  </p:childTnLst>
                                </p:cTn>
                              </p:par>
                              <p:par>
                                <p:cTn id="282" nodeType="withEffect" fill="hold" presetClass="entr" presetID="10">
                                  <p:stCondLst>
                                    <p:cond delay="0"/>
                                  </p:stCondLst>
                                  <p:childTnLst>
                                    <p:set>
                                      <p:cBhvr>
                                        <p:cTn id="283" dur="1" fill="hold">
                                          <p:stCondLst>
                                            <p:cond delay="0"/>
                                          </p:stCondLst>
                                        </p:cTn>
                                        <p:tgtEl>
                                          <p:spTgt spid="311"/>
                                        </p:tgtEl>
                                        <p:attrNameLst>
                                          <p:attrName>style.visibility</p:attrName>
                                        </p:attrNameLst>
                                      </p:cBhvr>
                                      <p:to>
                                        <p:strVal val="visible"/>
                                      </p:to>
                                    </p:set>
                                    <p:animEffect filter="fade" transition="in">
                                      <p:cBhvr additive="repl">
                                        <p:cTn id="284" dur="500"/>
                                        <p:tgtEl>
                                          <p:spTgt spid="311"/>
                                        </p:tgtEl>
                                      </p:cBhvr>
                                    </p:animEffect>
                                  </p:childTnLst>
                                </p:cTn>
                              </p:par>
                              <p:par>
                                <p:cTn id="285" nodeType="withEffect" fill="hold" presetClass="entr" presetID="10">
                                  <p:stCondLst>
                                    <p:cond delay="0"/>
                                  </p:stCondLst>
                                  <p:childTnLst>
                                    <p:set>
                                      <p:cBhvr>
                                        <p:cTn id="286" dur="1" fill="hold">
                                          <p:stCondLst>
                                            <p:cond delay="0"/>
                                          </p:stCondLst>
                                        </p:cTn>
                                        <p:tgtEl>
                                          <p:spTgt spid="310"/>
                                        </p:tgtEl>
                                        <p:attrNameLst>
                                          <p:attrName>style.visibility</p:attrName>
                                        </p:attrNameLst>
                                      </p:cBhvr>
                                      <p:to>
                                        <p:strVal val="visible"/>
                                      </p:to>
                                    </p:set>
                                    <p:animEffect filter="fade" transition="in">
                                      <p:cBhvr additive="repl">
                                        <p:cTn id="287" dur="500"/>
                                        <p:tgtEl>
                                          <p:spTgt spid="310"/>
                                        </p:tgtEl>
                                      </p:cBhvr>
                                    </p:animEffect>
                                  </p:childTnLst>
                                </p:cTn>
                              </p:par>
                              <p:par>
                                <p:cTn id="288" nodeType="withEffect" fill="hold" presetClass="entr" presetID="10">
                                  <p:stCondLst>
                                    <p:cond delay="0"/>
                                  </p:stCondLst>
                                  <p:childTnLst>
                                    <p:set>
                                      <p:cBhvr>
                                        <p:cTn id="289" dur="1" fill="hold">
                                          <p:stCondLst>
                                            <p:cond delay="0"/>
                                          </p:stCondLst>
                                        </p:cTn>
                                        <p:tgtEl>
                                          <p:spTgt spid="297"/>
                                        </p:tgtEl>
                                        <p:attrNameLst>
                                          <p:attrName>style.visibility</p:attrName>
                                        </p:attrNameLst>
                                      </p:cBhvr>
                                      <p:to>
                                        <p:strVal val="visible"/>
                                      </p:to>
                                    </p:set>
                                    <p:animEffect filter="fade" transition="in">
                                      <p:cBhvr additive="repl">
                                        <p:cTn id="290" dur="500"/>
                                        <p:tgtEl>
                                          <p:spTgt spid="297"/>
                                        </p:tgtEl>
                                      </p:cBhvr>
                                    </p:animEffect>
                                  </p:childTnLst>
                                </p:cTn>
                              </p:par>
                            </p:childTnLst>
                          </p:cTn>
                        </p:par>
                        <p:par>
                          <p:cTn id="291" fill="hold">
                            <p:stCondLst>
                              <p:cond delay="500"/>
                            </p:stCondLst>
                            <p:childTnLst>
                              <p:par>
                                <p:cTn id="292" nodeType="afterEffect" fill="hold" presetClass="exit" presetID="10">
                                  <p:stCondLst>
                                    <p:cond delay="0"/>
                                  </p:stCondLst>
                                  <p:childTnLst>
                                    <p:animEffect filter="fade" transition="out">
                                      <p:cBhvr additive="repl">
                                        <p:cTn id="293" dur="500"/>
                                        <p:tgtEl>
                                          <p:spTgt spid="299"/>
                                        </p:tgtEl>
                                      </p:cBhvr>
                                    </p:animEffect>
                                    <p:set>
                                      <p:cBhvr>
                                        <p:cTn id="294" dur="1" fill="hold">
                                          <p:stCondLst>
                                            <p:cond delay="499"/>
                                          </p:stCondLst>
                                        </p:cTn>
                                        <p:tgtEl>
                                          <p:spTgt spid="299"/>
                                        </p:tgtEl>
                                        <p:attrNameLst>
                                          <p:attrName>style.visibility</p:attrName>
                                        </p:attrNameLst>
                                      </p:cBhvr>
                                      <p:to>
                                        <p:strVal val="hidden"/>
                                      </p:to>
                                    </p:set>
                                  </p:childTnLst>
                                </p:cTn>
                              </p:par>
                              <p:par>
                                <p:cTn id="295" nodeType="withEffect" fill="hold" presetClass="exit" presetID="10">
                                  <p:stCondLst>
                                    <p:cond delay="0"/>
                                  </p:stCondLst>
                                  <p:childTnLst>
                                    <p:animEffect filter="fade" transition="out">
                                      <p:cBhvr additive="repl">
                                        <p:cTn id="296" dur="500"/>
                                        <p:tgtEl>
                                          <p:spTgt spid="300"/>
                                        </p:tgtEl>
                                      </p:cBhvr>
                                    </p:animEffect>
                                    <p:set>
                                      <p:cBhvr>
                                        <p:cTn id="297" dur="1" fill="hold">
                                          <p:stCondLst>
                                            <p:cond delay="499"/>
                                          </p:stCondLst>
                                        </p:cTn>
                                        <p:tgtEl>
                                          <p:spTgt spid="300"/>
                                        </p:tgtEl>
                                        <p:attrNameLst>
                                          <p:attrName>style.visibility</p:attrName>
                                        </p:attrNameLst>
                                      </p:cBhvr>
                                      <p:to>
                                        <p:strVal val="hidden"/>
                                      </p:to>
                                    </p:set>
                                  </p:childTnLst>
                                </p:cTn>
                              </p:par>
                              <p:par>
                                <p:cTn id="298" nodeType="withEffect" fill="hold" presetClass="exit" presetID="10">
                                  <p:stCondLst>
                                    <p:cond delay="0"/>
                                  </p:stCondLst>
                                  <p:childTnLst>
                                    <p:animEffect filter="fade" transition="out">
                                      <p:cBhvr additive="repl">
                                        <p:cTn id="299" dur="500"/>
                                        <p:tgtEl>
                                          <p:spTgt spid="301"/>
                                        </p:tgtEl>
                                      </p:cBhvr>
                                    </p:animEffect>
                                    <p:set>
                                      <p:cBhvr>
                                        <p:cTn id="300" dur="1" fill="hold">
                                          <p:stCondLst>
                                            <p:cond delay="499"/>
                                          </p:stCondLst>
                                        </p:cTn>
                                        <p:tgtEl>
                                          <p:spTgt spid="301"/>
                                        </p:tgtEl>
                                        <p:attrNameLst>
                                          <p:attrName>style.visibility</p:attrName>
                                        </p:attrNameLst>
                                      </p:cBhvr>
                                      <p:to>
                                        <p:strVal val="hidden"/>
                                      </p:to>
                                    </p:set>
                                  </p:childTnLst>
                                </p:cTn>
                              </p:par>
                              <p:par>
                                <p:cTn id="301" nodeType="withEffect" fill="hold" presetClass="exit" presetID="10">
                                  <p:stCondLst>
                                    <p:cond delay="0"/>
                                  </p:stCondLst>
                                  <p:childTnLst>
                                    <p:animEffect filter="fade" transition="out">
                                      <p:cBhvr additive="repl">
                                        <p:cTn id="302" dur="500"/>
                                        <p:tgtEl>
                                          <p:spTgt spid="305"/>
                                        </p:tgtEl>
                                      </p:cBhvr>
                                    </p:animEffect>
                                    <p:set>
                                      <p:cBhvr>
                                        <p:cTn id="303" dur="1" fill="hold">
                                          <p:stCondLst>
                                            <p:cond delay="499"/>
                                          </p:stCondLst>
                                        </p:cTn>
                                        <p:tgtEl>
                                          <p:spTgt spid="305"/>
                                        </p:tgtEl>
                                        <p:attrNameLst>
                                          <p:attrName>style.visibility</p:attrName>
                                        </p:attrNameLst>
                                      </p:cBhvr>
                                      <p:to>
                                        <p:strVal val="hidden"/>
                                      </p:to>
                                    </p:set>
                                  </p:childTnLst>
                                </p:cTn>
                              </p:par>
                              <p:par>
                                <p:cTn id="304" nodeType="withEffect" fill="hold" presetClass="exit" presetID="10">
                                  <p:stCondLst>
                                    <p:cond delay="0"/>
                                  </p:stCondLst>
                                  <p:childTnLst>
                                    <p:animEffect filter="fade" transition="out">
                                      <p:cBhvr additive="repl">
                                        <p:cTn id="305" dur="500"/>
                                        <p:tgtEl>
                                          <p:spTgt spid="307"/>
                                        </p:tgtEl>
                                      </p:cBhvr>
                                    </p:animEffect>
                                    <p:set>
                                      <p:cBhvr>
                                        <p:cTn id="306" dur="1" fill="hold">
                                          <p:stCondLst>
                                            <p:cond delay="499"/>
                                          </p:stCondLst>
                                        </p:cTn>
                                        <p:tgtEl>
                                          <p:spTgt spid="307"/>
                                        </p:tgtEl>
                                        <p:attrNameLst>
                                          <p:attrName>style.visibility</p:attrName>
                                        </p:attrNameLst>
                                      </p:cBhvr>
                                      <p:to>
                                        <p:strVal val="hidden"/>
                                      </p:to>
                                    </p:set>
                                  </p:childTnLst>
                                </p:cTn>
                              </p:par>
                              <p:par>
                                <p:cTn id="307" nodeType="withEffect" fill="hold" presetClass="exit" presetID="10">
                                  <p:stCondLst>
                                    <p:cond delay="0"/>
                                  </p:stCondLst>
                                  <p:childTnLst>
                                    <p:animEffect filter="fade" transition="out">
                                      <p:cBhvr additive="repl">
                                        <p:cTn id="308" dur="500"/>
                                        <p:tgtEl>
                                          <p:spTgt spid="306"/>
                                        </p:tgtEl>
                                      </p:cBhvr>
                                    </p:animEffect>
                                    <p:set>
                                      <p:cBhvr>
                                        <p:cTn id="309" dur="1" fill="hold">
                                          <p:stCondLst>
                                            <p:cond delay="499"/>
                                          </p:stCondLst>
                                        </p:cTn>
                                        <p:tgtEl>
                                          <p:spTgt spid="306"/>
                                        </p:tgtEl>
                                        <p:attrNameLst>
                                          <p:attrName>style.visibility</p:attrName>
                                        </p:attrNameLst>
                                      </p:cBhvr>
                                      <p:to>
                                        <p:strVal val="hidden"/>
                                      </p:to>
                                    </p:set>
                                  </p:childTnLst>
                                </p:cTn>
                              </p:par>
                              <p:par>
                                <p:cTn id="310" nodeType="withEffect" fill="hold" presetClass="exit" presetID="10">
                                  <p:stCondLst>
                                    <p:cond delay="0"/>
                                  </p:stCondLst>
                                  <p:childTnLst>
                                    <p:animEffect filter="fade" transition="out">
                                      <p:cBhvr additive="repl">
                                        <p:cTn id="311" dur="500"/>
                                        <p:tgtEl>
                                          <p:spTgt spid="292"/>
                                        </p:tgtEl>
                                      </p:cBhvr>
                                    </p:animEffect>
                                    <p:set>
                                      <p:cBhvr>
                                        <p:cTn id="312" dur="1" fill="hold">
                                          <p:stCondLst>
                                            <p:cond delay="499"/>
                                          </p:stCondLst>
                                        </p:cTn>
                                        <p:tgtEl>
                                          <p:spTgt spid="292"/>
                                        </p:tgtEl>
                                        <p:attrNameLst>
                                          <p:attrName>style.visibility</p:attrName>
                                        </p:attrNameLst>
                                      </p:cBhvr>
                                      <p:to>
                                        <p:strVal val="hidden"/>
                                      </p:to>
                                    </p:set>
                                  </p:childTnLst>
                                </p:cTn>
                              </p:par>
                              <p:par>
                                <p:cTn id="313" nodeType="withEffect" fill="hold" presetClass="exit" presetID="10">
                                  <p:stCondLst>
                                    <p:cond delay="0"/>
                                  </p:stCondLst>
                                  <p:childTnLst>
                                    <p:animEffect filter="fade" transition="out">
                                      <p:cBhvr additive="repl">
                                        <p:cTn id="314" dur="500"/>
                                        <p:tgtEl>
                                          <p:spTgt spid="298"/>
                                        </p:tgtEl>
                                      </p:cBhvr>
                                    </p:animEffect>
                                    <p:set>
                                      <p:cBhvr>
                                        <p:cTn id="315" dur="1" fill="hold">
                                          <p:stCondLst>
                                            <p:cond delay="499"/>
                                          </p:stCondLst>
                                        </p:cTn>
                                        <p:tgtEl>
                                          <p:spTgt spid="298"/>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10">
                                  <p:stCondLst>
                                    <p:cond delay="0"/>
                                  </p:stCondLst>
                                  <p:childTnLst>
                                    <p:set>
                                      <p:cBhvr>
                                        <p:cTn id="319" dur="1" fill="hold">
                                          <p:stCondLst>
                                            <p:cond delay="0"/>
                                          </p:stCondLst>
                                        </p:cTn>
                                        <p:tgtEl>
                                          <p:spTgt spid="312"/>
                                        </p:tgtEl>
                                        <p:attrNameLst>
                                          <p:attrName>style.visibility</p:attrName>
                                        </p:attrNameLst>
                                      </p:cBhvr>
                                      <p:to>
                                        <p:strVal val="visible"/>
                                      </p:to>
                                    </p:set>
                                    <p:animEffect filter="fade" transition="in">
                                      <p:cBhvr additive="repl">
                                        <p:cTn id="320" dur="500"/>
                                        <p:tgtEl>
                                          <p:spTgt spid="312"/>
                                        </p:tgtEl>
                                      </p:cBhvr>
                                    </p:animEffect>
                                  </p:childTnLst>
                                </p:cTn>
                              </p:par>
                              <p:par>
                                <p:cTn id="321" nodeType="withEffect" fill="hold" presetClass="entr" presetID="10">
                                  <p:stCondLst>
                                    <p:cond delay="0"/>
                                  </p:stCondLst>
                                  <p:childTnLst>
                                    <p:set>
                                      <p:cBhvr>
                                        <p:cTn id="322" dur="1" fill="hold">
                                          <p:stCondLst>
                                            <p:cond delay="0"/>
                                          </p:stCondLst>
                                        </p:cTn>
                                        <p:tgtEl>
                                          <p:spTgt spid="298"/>
                                        </p:tgtEl>
                                        <p:attrNameLst>
                                          <p:attrName>style.visibility</p:attrName>
                                        </p:attrNameLst>
                                      </p:cBhvr>
                                      <p:to>
                                        <p:strVal val="visible"/>
                                      </p:to>
                                    </p:set>
                                    <p:animEffect filter="fade" transition="in">
                                      <p:cBhvr additive="repl">
                                        <p:cTn id="323" dur="500"/>
                                        <p:tgtEl>
                                          <p:spTgt spid="298"/>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10">
                                  <p:stCondLst>
                                    <p:cond delay="0"/>
                                  </p:stCondLst>
                                  <p:childTnLst>
                                    <p:set>
                                      <p:cBhvr>
                                        <p:cTn id="327" dur="1" fill="hold">
                                          <p:stCondLst>
                                            <p:cond delay="0"/>
                                          </p:stCondLst>
                                        </p:cTn>
                                        <p:tgtEl>
                                          <p:spTgt spid="299"/>
                                        </p:tgtEl>
                                        <p:attrNameLst>
                                          <p:attrName>style.visibility</p:attrName>
                                        </p:attrNameLst>
                                      </p:cBhvr>
                                      <p:to>
                                        <p:strVal val="visible"/>
                                      </p:to>
                                    </p:set>
                                    <p:animEffect filter="fade" transition="in">
                                      <p:cBhvr additive="repl">
                                        <p:cTn id="328" dur="500"/>
                                        <p:tgtEl>
                                          <p:spTgt spid="299"/>
                                        </p:tgtEl>
                                      </p:cBhvr>
                                    </p:animEffect>
                                  </p:childTnLst>
                                </p:cTn>
                              </p:par>
                              <p:par>
                                <p:cTn id="329" nodeType="withEffect" fill="hold" presetClass="entr" presetID="10">
                                  <p:stCondLst>
                                    <p:cond delay="0"/>
                                  </p:stCondLst>
                                  <p:childTnLst>
                                    <p:set>
                                      <p:cBhvr>
                                        <p:cTn id="330" dur="1" fill="hold">
                                          <p:stCondLst>
                                            <p:cond delay="0"/>
                                          </p:stCondLst>
                                        </p:cTn>
                                        <p:tgtEl>
                                          <p:spTgt spid="300"/>
                                        </p:tgtEl>
                                        <p:attrNameLst>
                                          <p:attrName>style.visibility</p:attrName>
                                        </p:attrNameLst>
                                      </p:cBhvr>
                                      <p:to>
                                        <p:strVal val="visible"/>
                                      </p:to>
                                    </p:set>
                                    <p:animEffect filter="fade" transition="in">
                                      <p:cBhvr additive="repl">
                                        <p:cTn id="331" dur="500"/>
                                        <p:tgtEl>
                                          <p:spTgt spid="300"/>
                                        </p:tgtEl>
                                      </p:cBhvr>
                                    </p:animEffect>
                                  </p:childTnLst>
                                </p:cTn>
                              </p:par>
                              <p:par>
                                <p:cTn id="332" nodeType="withEffect" fill="hold" presetClass="entr" presetID="10">
                                  <p:stCondLst>
                                    <p:cond delay="0"/>
                                  </p:stCondLst>
                                  <p:childTnLst>
                                    <p:set>
                                      <p:cBhvr>
                                        <p:cTn id="333" dur="1" fill="hold">
                                          <p:stCondLst>
                                            <p:cond delay="0"/>
                                          </p:stCondLst>
                                        </p:cTn>
                                        <p:tgtEl>
                                          <p:spTgt spid="301"/>
                                        </p:tgtEl>
                                        <p:attrNameLst>
                                          <p:attrName>style.visibility</p:attrName>
                                        </p:attrNameLst>
                                      </p:cBhvr>
                                      <p:to>
                                        <p:strVal val="visible"/>
                                      </p:to>
                                    </p:set>
                                    <p:animEffect filter="fade" transition="in">
                                      <p:cBhvr additive="repl">
                                        <p:cTn id="334" dur="500"/>
                                        <p:tgtEl>
                                          <p:spTgt spid="301"/>
                                        </p:tgtEl>
                                      </p:cBhvr>
                                    </p:animEffec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0">
                                  <p:stCondLst>
                                    <p:cond delay="0"/>
                                  </p:stCondLst>
                                  <p:childTnLst>
                                    <p:set>
                                      <p:cBhvr>
                                        <p:cTn id="338" dur="1" fill="hold">
                                          <p:stCondLst>
                                            <p:cond delay="0"/>
                                          </p:stCondLst>
                                        </p:cTn>
                                        <p:tgtEl>
                                          <p:spTgt spid="302"/>
                                        </p:tgtEl>
                                        <p:attrNameLst>
                                          <p:attrName>style.visibility</p:attrName>
                                        </p:attrNameLst>
                                      </p:cBhvr>
                                      <p:to>
                                        <p:strVal val="visible"/>
                                      </p:to>
                                    </p:set>
                                    <p:animEffect filter="fade" transition="in">
                                      <p:cBhvr additive="repl">
                                        <p:cTn id="339" dur="500"/>
                                        <p:tgtEl>
                                          <p:spTgt spid="302"/>
                                        </p:tgtEl>
                                      </p:cBhvr>
                                    </p:animEffect>
                                  </p:childTnLst>
                                </p:cTn>
                              </p:par>
                              <p:par>
                                <p:cTn id="340" nodeType="withEffect" fill="hold" presetClass="entr" presetID="10">
                                  <p:stCondLst>
                                    <p:cond delay="0"/>
                                  </p:stCondLst>
                                  <p:childTnLst>
                                    <p:set>
                                      <p:cBhvr>
                                        <p:cTn id="341" dur="1" fill="hold">
                                          <p:stCondLst>
                                            <p:cond delay="0"/>
                                          </p:stCondLst>
                                        </p:cTn>
                                        <p:tgtEl>
                                          <p:spTgt spid="309"/>
                                        </p:tgtEl>
                                        <p:attrNameLst>
                                          <p:attrName>style.visibility</p:attrName>
                                        </p:attrNameLst>
                                      </p:cBhvr>
                                      <p:to>
                                        <p:strVal val="visible"/>
                                      </p:to>
                                    </p:set>
                                    <p:animEffect filter="fade" transition="in">
                                      <p:cBhvr additive="repl">
                                        <p:cTn id="342" dur="500"/>
                                        <p:tgtEl>
                                          <p:spTgt spid="309"/>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0">
                                  <p:stCondLst>
                                    <p:cond delay="0"/>
                                  </p:stCondLst>
                                  <p:childTnLst>
                                    <p:set>
                                      <p:cBhvr>
                                        <p:cTn id="346" dur="1" fill="hold">
                                          <p:stCondLst>
                                            <p:cond delay="0"/>
                                          </p:stCondLst>
                                        </p:cTn>
                                        <p:tgtEl>
                                          <p:spTgt spid="307"/>
                                        </p:tgtEl>
                                        <p:attrNameLst>
                                          <p:attrName>style.visibility</p:attrName>
                                        </p:attrNameLst>
                                      </p:cBhvr>
                                      <p:to>
                                        <p:strVal val="visible"/>
                                      </p:to>
                                    </p:set>
                                    <p:animEffect filter="fade" transition="in">
                                      <p:cBhvr additive="repl">
                                        <p:cTn id="347" dur="500"/>
                                        <p:tgtEl>
                                          <p:spTgt spid="307"/>
                                        </p:tgtEl>
                                      </p:cBhvr>
                                    </p:animEffec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10">
                                  <p:stCondLst>
                                    <p:cond delay="0"/>
                                  </p:stCondLst>
                                  <p:childTnLst>
                                    <p:set>
                                      <p:cBhvr>
                                        <p:cTn id="351" dur="1" fill="hold">
                                          <p:stCondLst>
                                            <p:cond delay="0"/>
                                          </p:stCondLst>
                                        </p:cTn>
                                        <p:tgtEl>
                                          <p:spTgt spid="313"/>
                                        </p:tgtEl>
                                        <p:attrNameLst>
                                          <p:attrName>style.visibility</p:attrName>
                                        </p:attrNameLst>
                                      </p:cBhvr>
                                      <p:to>
                                        <p:strVal val="visible"/>
                                      </p:to>
                                    </p:set>
                                    <p:animEffect filter="fade" transition="in">
                                      <p:cBhvr additive="repl">
                                        <p:cTn id="352" dur="500"/>
                                        <p:tgtEl>
                                          <p:spTgt spid="313"/>
                                        </p:tgtEl>
                                      </p:cBhvr>
                                    </p:animEffect>
                                  </p:childTnLst>
                                </p:cTn>
                              </p:par>
                              <p:par>
                                <p:cTn id="353" nodeType="withEffect" fill="hold" presetClass="exit" presetID="10">
                                  <p:stCondLst>
                                    <p:cond delay="0"/>
                                  </p:stCondLst>
                                  <p:childTnLst>
                                    <p:animEffect filter="fade" transition="out">
                                      <p:cBhvr additive="repl">
                                        <p:cTn id="354" dur="500"/>
                                        <p:tgtEl>
                                          <p:spTgt spid="302"/>
                                        </p:tgtEl>
                                      </p:cBhvr>
                                    </p:animEffect>
                                    <p:set>
                                      <p:cBhvr>
                                        <p:cTn id="355" dur="1" fill="hold">
                                          <p:stCondLst>
                                            <p:cond delay="499"/>
                                          </p:stCondLst>
                                        </p:cTn>
                                        <p:tgtEl>
                                          <p:spTgt spid="302"/>
                                        </p:tgtEl>
                                        <p:attrNameLst>
                                          <p:attrName>style.visibility</p:attrName>
                                        </p:attrNameLst>
                                      </p:cBhvr>
                                      <p:to>
                                        <p:strVal val="hidden"/>
                                      </p:to>
                                    </p:set>
                                  </p:childTnLst>
                                </p:cTn>
                              </p:par>
                              <p:par>
                                <p:cTn id="356" nodeType="withEffect" fill="hold" presetClass="exit" presetID="10">
                                  <p:stCondLst>
                                    <p:cond delay="0"/>
                                  </p:stCondLst>
                                  <p:childTnLst>
                                    <p:animEffect filter="fade" transition="out">
                                      <p:cBhvr additive="repl">
                                        <p:cTn id="357" dur="500"/>
                                        <p:tgtEl>
                                          <p:spTgt spid="305"/>
                                        </p:tgtEl>
                                      </p:cBhvr>
                                    </p:animEffect>
                                    <p:set>
                                      <p:cBhvr>
                                        <p:cTn id="358" dur="1" fill="hold">
                                          <p:stCondLst>
                                            <p:cond delay="499"/>
                                          </p:stCondLst>
                                        </p:cTn>
                                        <p:tgtEl>
                                          <p:spTgt spid="305"/>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0">
                                  <p:stCondLst>
                                    <p:cond delay="0"/>
                                  </p:stCondLst>
                                  <p:childTnLst>
                                    <p:set>
                                      <p:cBhvr>
                                        <p:cTn id="362" dur="1" fill="hold">
                                          <p:stCondLst>
                                            <p:cond delay="0"/>
                                          </p:stCondLst>
                                        </p:cTn>
                                        <p:tgtEl>
                                          <p:spTgt spid="314"/>
                                        </p:tgtEl>
                                        <p:attrNameLst>
                                          <p:attrName>style.visibility</p:attrName>
                                        </p:attrNameLst>
                                      </p:cBhvr>
                                      <p:to>
                                        <p:strVal val="visible"/>
                                      </p:to>
                                    </p:set>
                                    <p:animEffect filter="fade" transition="in">
                                      <p:cBhvr additive="repl">
                                        <p:cTn id="363" dur="500"/>
                                        <p:tgtEl>
                                          <p:spTgt spid="314"/>
                                        </p:tgtEl>
                                      </p:cBhvr>
                                    </p:animEffect>
                                  </p:childTnLst>
                                </p:cTn>
                              </p:par>
                              <p:par>
                                <p:cTn id="364" nodeType="withEffect" fill="hold" presetClass="exit" presetID="10">
                                  <p:stCondLst>
                                    <p:cond delay="0"/>
                                  </p:stCondLst>
                                  <p:childTnLst>
                                    <p:animEffect filter="fade" transition="out">
                                      <p:cBhvr additive="repl">
                                        <p:cTn id="365" dur="500"/>
                                        <p:tgtEl>
                                          <p:spTgt spid="307"/>
                                        </p:tgtEl>
                                      </p:cBhvr>
                                    </p:animEffect>
                                    <p:set>
                                      <p:cBhvr>
                                        <p:cTn id="366" dur="1" fill="hold">
                                          <p:stCondLst>
                                            <p:cond delay="499"/>
                                          </p:stCondLst>
                                        </p:cTn>
                                        <p:tgtEl>
                                          <p:spTgt spid="307"/>
                                        </p:tgtEl>
                                        <p:attrNameLst>
                                          <p:attrName>style.visibility</p:attrName>
                                        </p:attrNameLst>
                                      </p:cBhvr>
                                      <p:to>
                                        <p:strVal val="hidden"/>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0">
                                  <p:stCondLst>
                                    <p:cond delay="0"/>
                                  </p:stCondLst>
                                  <p:childTnLst>
                                    <p:set>
                                      <p:cBhvr>
                                        <p:cTn id="370" dur="1" fill="hold">
                                          <p:stCondLst>
                                            <p:cond delay="0"/>
                                          </p:stCondLst>
                                        </p:cTn>
                                        <p:tgtEl>
                                          <p:spTgt spid="315"/>
                                        </p:tgtEl>
                                        <p:attrNameLst>
                                          <p:attrName>style.visibility</p:attrName>
                                        </p:attrNameLst>
                                      </p:cBhvr>
                                      <p:to>
                                        <p:strVal val="visible"/>
                                      </p:to>
                                    </p:set>
                                    <p:animEffect filter="fade" transition="in">
                                      <p:cBhvr additive="repl">
                                        <p:cTn id="371" dur="500"/>
                                        <p:tgtEl>
                                          <p:spTgt spid="315"/>
                                        </p:tgtEl>
                                      </p:cBhvr>
                                    </p:animEffect>
                                  </p:childTnLst>
                                </p:cTn>
                              </p:par>
                              <p:par>
                                <p:cTn id="372" nodeType="withEffect" fill="hold" presetClass="exit" presetID="10">
                                  <p:stCondLst>
                                    <p:cond delay="0"/>
                                  </p:stCondLst>
                                  <p:childTnLst>
                                    <p:animEffect filter="fade" transition="out">
                                      <p:cBhvr additive="repl">
                                        <p:cTn id="373" dur="500"/>
                                        <p:tgtEl>
                                          <p:spTgt spid="313"/>
                                        </p:tgtEl>
                                      </p:cBhvr>
                                    </p:animEffect>
                                    <p:set>
                                      <p:cBhvr>
                                        <p:cTn id="374" dur="1" fill="hold">
                                          <p:stCondLst>
                                            <p:cond delay="499"/>
                                          </p:stCondLst>
                                        </p:cTn>
                                        <p:tgtEl>
                                          <p:spTgt spid="313"/>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0">
                                  <p:stCondLst>
                                    <p:cond delay="0"/>
                                  </p:stCondLst>
                                  <p:childTnLst>
                                    <p:set>
                                      <p:cBhvr>
                                        <p:cTn id="378" dur="1" fill="hold">
                                          <p:stCondLst>
                                            <p:cond delay="0"/>
                                          </p:stCondLst>
                                        </p:cTn>
                                        <p:tgtEl>
                                          <p:spTgt spid="316"/>
                                        </p:tgtEl>
                                        <p:attrNameLst>
                                          <p:attrName>style.visibility</p:attrName>
                                        </p:attrNameLst>
                                      </p:cBhvr>
                                      <p:to>
                                        <p:strVal val="visible"/>
                                      </p:to>
                                    </p:set>
                                    <p:animEffect filter="fade" transition="in">
                                      <p:cBhvr additive="repl">
                                        <p:cTn id="379" dur="500"/>
                                        <p:tgtEl>
                                          <p:spTgt spid="316"/>
                                        </p:tgtEl>
                                      </p:cBhvr>
                                    </p:animEffect>
                                  </p:childTnLst>
                                </p:cTn>
                              </p:par>
                              <p:par>
                                <p:cTn id="380" nodeType="withEffect" fill="hold" presetClass="exit" presetID="10">
                                  <p:stCondLst>
                                    <p:cond delay="0"/>
                                  </p:stCondLst>
                                  <p:childTnLst>
                                    <p:animEffect filter="fade" transition="out">
                                      <p:cBhvr additive="repl">
                                        <p:cTn id="381" dur="500"/>
                                        <p:tgtEl>
                                          <p:spTgt spid="314"/>
                                        </p:tgtEl>
                                      </p:cBhvr>
                                    </p:animEffect>
                                    <p:set>
                                      <p:cBhvr>
                                        <p:cTn id="382" dur="1" fill="hold">
                                          <p:stCondLst>
                                            <p:cond delay="499"/>
                                          </p:stCondLst>
                                        </p:cTn>
                                        <p:tgtEl>
                                          <p:spTgt spid="314"/>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0">
                                  <p:stCondLst>
                                    <p:cond delay="0"/>
                                  </p:stCondLst>
                                  <p:childTnLst>
                                    <p:set>
                                      <p:cBhvr>
                                        <p:cTn id="386" dur="1" fill="hold">
                                          <p:stCondLst>
                                            <p:cond delay="0"/>
                                          </p:stCondLst>
                                        </p:cTn>
                                        <p:tgtEl>
                                          <p:spTgt spid="317"/>
                                        </p:tgtEl>
                                        <p:attrNameLst>
                                          <p:attrName>style.visibility</p:attrName>
                                        </p:attrNameLst>
                                      </p:cBhvr>
                                      <p:to>
                                        <p:strVal val="visible"/>
                                      </p:to>
                                    </p:set>
                                    <p:animEffect filter="fade" transition="in">
                                      <p:cBhvr additive="repl">
                                        <p:cTn id="387" dur="500"/>
                                        <p:tgtEl>
                                          <p:spTgt spid="317"/>
                                        </p:tgtEl>
                                      </p:cBhvr>
                                    </p:animEffect>
                                  </p:childTnLst>
                                </p:cTn>
                              </p:par>
                              <p:par>
                                <p:cTn id="388" nodeType="withEffect" fill="hold" presetClass="exit" presetID="10">
                                  <p:stCondLst>
                                    <p:cond delay="0"/>
                                  </p:stCondLst>
                                  <p:childTnLst>
                                    <p:animEffect filter="fade" transition="out">
                                      <p:cBhvr additive="repl">
                                        <p:cTn id="389" dur="500"/>
                                        <p:tgtEl>
                                          <p:spTgt spid="315"/>
                                        </p:tgtEl>
                                      </p:cBhvr>
                                    </p:animEffect>
                                    <p:set>
                                      <p:cBhvr>
                                        <p:cTn id="390" dur="1" fill="hold">
                                          <p:stCondLst>
                                            <p:cond delay="499"/>
                                          </p:stCondLst>
                                        </p:cTn>
                                        <p:tgtEl>
                                          <p:spTgt spid="315"/>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0">
                                  <p:stCondLst>
                                    <p:cond delay="0"/>
                                  </p:stCondLst>
                                  <p:childTnLst>
                                    <p:set>
                                      <p:cBhvr>
                                        <p:cTn id="394" dur="1" fill="hold">
                                          <p:stCondLst>
                                            <p:cond delay="0"/>
                                          </p:stCondLst>
                                        </p:cTn>
                                        <p:tgtEl>
                                          <p:spTgt spid="318"/>
                                        </p:tgtEl>
                                        <p:attrNameLst>
                                          <p:attrName>style.visibility</p:attrName>
                                        </p:attrNameLst>
                                      </p:cBhvr>
                                      <p:to>
                                        <p:strVal val="visible"/>
                                      </p:to>
                                    </p:set>
                                    <p:animEffect filter="fade" transition="in">
                                      <p:cBhvr additive="repl">
                                        <p:cTn id="395" dur="500"/>
                                        <p:tgtEl>
                                          <p:spTgt spid="318"/>
                                        </p:tgtEl>
                                      </p:cBhvr>
                                    </p:animEffect>
                                  </p:childTnLst>
                                </p:cTn>
                              </p:par>
                              <p:par>
                                <p:cTn id="396" nodeType="withEffect" fill="hold" presetClass="entr" presetID="10">
                                  <p:stCondLst>
                                    <p:cond delay="0"/>
                                  </p:stCondLst>
                                  <p:childTnLst>
                                    <p:set>
                                      <p:cBhvr>
                                        <p:cTn id="397" dur="1" fill="hold">
                                          <p:stCondLst>
                                            <p:cond delay="0"/>
                                          </p:stCondLst>
                                        </p:cTn>
                                        <p:tgtEl>
                                          <p:spTgt spid="308"/>
                                        </p:tgtEl>
                                        <p:attrNameLst>
                                          <p:attrName>style.visibility</p:attrName>
                                        </p:attrNameLst>
                                      </p:cBhvr>
                                      <p:to>
                                        <p:strVal val="visible"/>
                                      </p:to>
                                    </p:set>
                                    <p:animEffect filter="fade" transition="in">
                                      <p:cBhvr additive="repl">
                                        <p:cTn id="398" dur="500"/>
                                        <p:tgtEl>
                                          <p:spTgt spid="308"/>
                                        </p:tgtEl>
                                      </p:cBhvr>
                                    </p:animEffect>
                                  </p:childTnLst>
                                </p:cTn>
                              </p:par>
                            </p:childTnLst>
                          </p:cTn>
                        </p:par>
                        <p:par>
                          <p:cTn id="399" fill="hold">
                            <p:stCondLst>
                              <p:cond delay="500"/>
                            </p:stCondLst>
                            <p:childTnLst>
                              <p:par>
                                <p:cTn id="400" nodeType="afterEffect" fill="hold" presetClass="exit" presetID="10">
                                  <p:stCondLst>
                                    <p:cond delay="0"/>
                                  </p:stCondLst>
                                  <p:childTnLst>
                                    <p:animEffect filter="fade" transition="out">
                                      <p:cBhvr additive="repl">
                                        <p:cTn id="401" dur="500"/>
                                        <p:tgtEl>
                                          <p:spTgt spid="298"/>
                                        </p:tgtEl>
                                      </p:cBhvr>
                                    </p:animEffect>
                                    <p:set>
                                      <p:cBhvr>
                                        <p:cTn id="402" dur="1" fill="hold">
                                          <p:stCondLst>
                                            <p:cond delay="499"/>
                                          </p:stCondLst>
                                        </p:cTn>
                                        <p:tgtEl>
                                          <p:spTgt spid="298"/>
                                        </p:tgtEl>
                                        <p:attrNameLst>
                                          <p:attrName>style.visibility</p:attrName>
                                        </p:attrNameLst>
                                      </p:cBhvr>
                                      <p:to>
                                        <p:strVal val="hidden"/>
                                      </p:to>
                                    </p:set>
                                  </p:childTnLst>
                                </p:cTn>
                              </p:par>
                              <p:par>
                                <p:cTn id="403" nodeType="withEffect" fill="hold" presetClass="exit" presetID="10">
                                  <p:stCondLst>
                                    <p:cond delay="0"/>
                                  </p:stCondLst>
                                  <p:childTnLst>
                                    <p:animEffect filter="fade" transition="out">
                                      <p:cBhvr additive="repl">
                                        <p:cTn id="404" dur="500"/>
                                        <p:tgtEl>
                                          <p:spTgt spid="299"/>
                                        </p:tgtEl>
                                      </p:cBhvr>
                                    </p:animEffect>
                                    <p:set>
                                      <p:cBhvr>
                                        <p:cTn id="405" dur="1" fill="hold">
                                          <p:stCondLst>
                                            <p:cond delay="499"/>
                                          </p:stCondLst>
                                        </p:cTn>
                                        <p:tgtEl>
                                          <p:spTgt spid="299"/>
                                        </p:tgtEl>
                                        <p:attrNameLst>
                                          <p:attrName>style.visibility</p:attrName>
                                        </p:attrNameLst>
                                      </p:cBhvr>
                                      <p:to>
                                        <p:strVal val="hidden"/>
                                      </p:to>
                                    </p:set>
                                  </p:childTnLst>
                                </p:cTn>
                              </p:par>
                              <p:par>
                                <p:cTn id="406" nodeType="withEffect" fill="hold" presetClass="exit" presetID="10">
                                  <p:stCondLst>
                                    <p:cond delay="0"/>
                                  </p:stCondLst>
                                  <p:childTnLst>
                                    <p:animEffect filter="fade" transition="out">
                                      <p:cBhvr additive="repl">
                                        <p:cTn id="407" dur="500"/>
                                        <p:tgtEl>
                                          <p:spTgt spid="300"/>
                                        </p:tgtEl>
                                      </p:cBhvr>
                                    </p:animEffect>
                                    <p:set>
                                      <p:cBhvr>
                                        <p:cTn id="408" dur="1" fill="hold">
                                          <p:stCondLst>
                                            <p:cond delay="499"/>
                                          </p:stCondLst>
                                        </p:cTn>
                                        <p:tgtEl>
                                          <p:spTgt spid="300"/>
                                        </p:tgtEl>
                                        <p:attrNameLst>
                                          <p:attrName>style.visibility</p:attrName>
                                        </p:attrNameLst>
                                      </p:cBhvr>
                                      <p:to>
                                        <p:strVal val="hidden"/>
                                      </p:to>
                                    </p:set>
                                  </p:childTnLst>
                                </p:cTn>
                              </p:par>
                              <p:par>
                                <p:cTn id="409" nodeType="withEffect" fill="hold" presetClass="exit" presetID="10">
                                  <p:stCondLst>
                                    <p:cond delay="0"/>
                                  </p:stCondLst>
                                  <p:childTnLst>
                                    <p:animEffect filter="fade" transition="out">
                                      <p:cBhvr additive="repl">
                                        <p:cTn id="410" dur="500"/>
                                        <p:tgtEl>
                                          <p:spTgt spid="301"/>
                                        </p:tgtEl>
                                      </p:cBhvr>
                                    </p:animEffect>
                                    <p:set>
                                      <p:cBhvr>
                                        <p:cTn id="411" dur="1" fill="hold">
                                          <p:stCondLst>
                                            <p:cond delay="499"/>
                                          </p:stCondLst>
                                        </p:cTn>
                                        <p:tgtEl>
                                          <p:spTgt spid="301"/>
                                        </p:tgtEl>
                                        <p:attrNameLst>
                                          <p:attrName>style.visibility</p:attrName>
                                        </p:attrNameLst>
                                      </p:cBhvr>
                                      <p:to>
                                        <p:strVal val="hidden"/>
                                      </p:to>
                                    </p:set>
                                  </p:childTnLst>
                                </p:cTn>
                              </p:par>
                              <p:par>
                                <p:cTn id="412" nodeType="withEffect" fill="hold" presetClass="exit" presetID="10">
                                  <p:stCondLst>
                                    <p:cond delay="0"/>
                                  </p:stCondLst>
                                  <p:childTnLst>
                                    <p:animEffect filter="fade" transition="out">
                                      <p:cBhvr additive="repl">
                                        <p:cTn id="413" dur="500"/>
                                        <p:tgtEl>
                                          <p:spTgt spid="312"/>
                                        </p:tgtEl>
                                      </p:cBhvr>
                                    </p:animEffect>
                                    <p:set>
                                      <p:cBhvr>
                                        <p:cTn id="414" dur="1" fill="hold">
                                          <p:stCondLst>
                                            <p:cond delay="499"/>
                                          </p:stCondLst>
                                        </p:cTn>
                                        <p:tgtEl>
                                          <p:spTgt spid="312"/>
                                        </p:tgtEl>
                                        <p:attrNameLst>
                                          <p:attrName>style.visibility</p:attrName>
                                        </p:attrNameLst>
                                      </p:cBhvr>
                                      <p:to>
                                        <p:strVal val="hidden"/>
                                      </p:to>
                                    </p:set>
                                  </p:childTnLst>
                                </p:cTn>
                              </p:par>
                              <p:par>
                                <p:cTn id="415" nodeType="withEffect" fill="hold" presetClass="exit" presetID="10">
                                  <p:stCondLst>
                                    <p:cond delay="0"/>
                                  </p:stCondLst>
                                  <p:childTnLst>
                                    <p:animEffect filter="fade" transition="out">
                                      <p:cBhvr additive="repl">
                                        <p:cTn id="416" dur="500"/>
                                        <p:tgtEl>
                                          <p:spTgt spid="309"/>
                                        </p:tgtEl>
                                      </p:cBhvr>
                                    </p:animEffect>
                                    <p:set>
                                      <p:cBhvr>
                                        <p:cTn id="417" dur="1" fill="hold">
                                          <p:stCondLst>
                                            <p:cond delay="499"/>
                                          </p:stCondLst>
                                        </p:cTn>
                                        <p:tgtEl>
                                          <p:spTgt spid="309"/>
                                        </p:tgtEl>
                                        <p:attrNameLst>
                                          <p:attrName>style.visibility</p:attrName>
                                        </p:attrNameLst>
                                      </p:cBhvr>
                                      <p:to>
                                        <p:strVal val="hidden"/>
                                      </p:to>
                                    </p:set>
                                  </p:childTnLst>
                                </p:cTn>
                              </p:par>
                              <p:par>
                                <p:cTn id="418" nodeType="withEffect" fill="hold" presetClass="exit" presetID="10">
                                  <p:stCondLst>
                                    <p:cond delay="0"/>
                                  </p:stCondLst>
                                  <p:childTnLst>
                                    <p:animEffect filter="fade" transition="out">
                                      <p:cBhvr additive="repl">
                                        <p:cTn id="419" dur="500"/>
                                        <p:tgtEl>
                                          <p:spTgt spid="316"/>
                                        </p:tgtEl>
                                      </p:cBhvr>
                                    </p:animEffect>
                                    <p:set>
                                      <p:cBhvr>
                                        <p:cTn id="420" dur="1" fill="hold">
                                          <p:stCondLst>
                                            <p:cond delay="499"/>
                                          </p:stCondLst>
                                        </p:cTn>
                                        <p:tgtEl>
                                          <p:spTgt spid="316"/>
                                        </p:tgtEl>
                                        <p:attrNameLst>
                                          <p:attrName>style.visibility</p:attrName>
                                        </p:attrNameLst>
                                      </p:cBhvr>
                                      <p:to>
                                        <p:strVal val="hidden"/>
                                      </p:to>
                                    </p:set>
                                  </p:childTnLst>
                                </p:cTn>
                              </p:par>
                              <p:par>
                                <p:cTn id="421" nodeType="withEffect" fill="hold" presetClass="exit" presetID="10">
                                  <p:stCondLst>
                                    <p:cond delay="0"/>
                                  </p:stCondLst>
                                  <p:childTnLst>
                                    <p:animEffect filter="fade" transition="out">
                                      <p:cBhvr additive="repl">
                                        <p:cTn id="422" dur="500"/>
                                        <p:tgtEl>
                                          <p:spTgt spid="317"/>
                                        </p:tgtEl>
                                      </p:cBhvr>
                                    </p:animEffect>
                                    <p:set>
                                      <p:cBhvr>
                                        <p:cTn id="423" dur="1" fill="hold">
                                          <p:stCondLst>
                                            <p:cond delay="499"/>
                                          </p:stCondLst>
                                        </p:cTn>
                                        <p:tgtEl>
                                          <p:spTgt spid="3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320"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15: Cho mảng số nguyên </a:t>
            </a:r>
            <a:r>
              <a:rPr b="0" i="1" lang="en-US" sz="3200" spc="-1" strike="noStrike">
                <a:solidFill>
                  <a:srgbClr val="000000"/>
                </a:solidFill>
                <a:latin typeface="Times New Roman"/>
              </a:rPr>
              <a:t>unimodal</a:t>
            </a:r>
            <a:r>
              <a:rPr b="0" lang="en-US" sz="3200" spc="-1" strike="noStrike">
                <a:solidFill>
                  <a:srgbClr val="000000"/>
                </a:solidFill>
                <a:latin typeface="Times New Roman"/>
              </a:rPr>
              <a:t> a (n phần tử). Viết hàm tìm phần tử lớn nhất.</a:t>
            </a:r>
            <a:endParaRPr b="0" lang="en-US" sz="3200" spc="-1" strike="noStrike">
              <a:solidFill>
                <a:srgbClr val="000000"/>
              </a:solidFill>
              <a:latin typeface="Gill Sans MT"/>
            </a:endParaRPr>
          </a:p>
        </p:txBody>
      </p:sp>
      <p:sp>
        <p:nvSpPr>
          <p:cNvPr id="32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8CCEC635-3DB9-4F68-A319-643D41B5B3BC}"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22" name="Table 4"/>
          <p:cNvGraphicFramePr/>
          <p:nvPr/>
        </p:nvGraphicFramePr>
        <p:xfrm>
          <a:off x="640440" y="3200400"/>
          <a:ext cx="4587120" cy="2498400"/>
        </p:xfrm>
        <a:graphic>
          <a:graphicData uri="http://schemas.openxmlformats.org/drawingml/2006/table">
            <a:tbl>
              <a:tblPr/>
              <a:tblGrid>
                <a:gridCol w="365760"/>
                <a:gridCol w="4221360"/>
              </a:tblGrid>
              <a:tr h="34488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int </a:t>
                      </a:r>
                      <a:r>
                        <a:rPr b="0" lang="en-US" sz="1800" spc="-1" strike="noStrike">
                          <a:solidFill>
                            <a:srgbClr val="000000"/>
                          </a:solidFill>
                          <a:latin typeface="Times New Roman"/>
                        </a:rPr>
                        <a:t>BinarySearchMax(</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from = 0, to = n – 1, mid;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while</a:t>
                      </a:r>
                      <a:r>
                        <a:rPr b="0" lang="en-US" sz="1800" spc="-1" strike="noStrike">
                          <a:solidFill>
                            <a:srgbClr val="000000"/>
                          </a:solidFill>
                          <a:latin typeface="Times New Roman"/>
                        </a:rPr>
                        <a:t>(from &lt; 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0000"/>
                          </a:solidFill>
                          <a:latin typeface="Times New Roman"/>
                        </a:rPr>
                        <a:t>mid = (from + to)/2;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(a[mid] &lt; a[mid + 1]) from = mid + 1;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else</a:t>
                      </a:r>
                      <a:r>
                        <a:rPr b="0" lang="en-US" sz="1800" spc="-1" strike="noStrike">
                          <a:solidFill>
                            <a:srgbClr val="000000"/>
                          </a:solidFill>
                          <a:latin typeface="Times New Roman"/>
                        </a:rPr>
                        <a:t> to = mid;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a[from];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23" name="CustomShape 5"/>
          <p:cNvSpPr/>
          <p:nvPr/>
        </p:nvSpPr>
        <p:spPr>
          <a:xfrm>
            <a:off x="57358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1</a:t>
            </a:r>
            <a:endParaRPr b="0" lang="en-US" sz="1400" spc="-1" strike="noStrike">
              <a:latin typeface="Arial"/>
            </a:endParaRPr>
          </a:p>
        </p:txBody>
      </p:sp>
      <p:sp>
        <p:nvSpPr>
          <p:cNvPr id="324" name="CustomShape 6"/>
          <p:cNvSpPr/>
          <p:nvPr/>
        </p:nvSpPr>
        <p:spPr>
          <a:xfrm>
            <a:off x="61768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4</a:t>
            </a:r>
            <a:endParaRPr b="0" lang="en-US" sz="1400" spc="-1" strike="noStrike">
              <a:latin typeface="Arial"/>
            </a:endParaRPr>
          </a:p>
        </p:txBody>
      </p:sp>
      <p:sp>
        <p:nvSpPr>
          <p:cNvPr id="325" name="CustomShape 7"/>
          <p:cNvSpPr/>
          <p:nvPr/>
        </p:nvSpPr>
        <p:spPr>
          <a:xfrm>
            <a:off x="663408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8</a:t>
            </a:r>
            <a:endParaRPr b="0" lang="en-US" sz="1400" spc="-1" strike="noStrike">
              <a:latin typeface="Arial"/>
            </a:endParaRPr>
          </a:p>
        </p:txBody>
      </p:sp>
      <p:sp>
        <p:nvSpPr>
          <p:cNvPr id="326" name="CustomShape 8"/>
          <p:cNvSpPr/>
          <p:nvPr/>
        </p:nvSpPr>
        <p:spPr>
          <a:xfrm>
            <a:off x="578268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327" name="CustomShape 9"/>
          <p:cNvSpPr/>
          <p:nvPr/>
        </p:nvSpPr>
        <p:spPr>
          <a:xfrm>
            <a:off x="6227640" y="4191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28" name="CustomShape 10"/>
          <p:cNvSpPr/>
          <p:nvPr/>
        </p:nvSpPr>
        <p:spPr>
          <a:xfrm>
            <a:off x="6668640" y="41922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29" name="CustomShape 11"/>
          <p:cNvSpPr/>
          <p:nvPr/>
        </p:nvSpPr>
        <p:spPr>
          <a:xfrm>
            <a:off x="7139520" y="4191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30" name="CustomShape 12"/>
          <p:cNvSpPr/>
          <p:nvPr/>
        </p:nvSpPr>
        <p:spPr>
          <a:xfrm>
            <a:off x="756324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331" name="CustomShape 13"/>
          <p:cNvSpPr/>
          <p:nvPr/>
        </p:nvSpPr>
        <p:spPr>
          <a:xfrm>
            <a:off x="5643720" y="3729960"/>
            <a:ext cx="7891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from = </a:t>
            </a:r>
            <a:endParaRPr b="0" lang="en-US" sz="1600" spc="-1" strike="noStrike">
              <a:latin typeface="Arial"/>
            </a:endParaRPr>
          </a:p>
        </p:txBody>
      </p:sp>
      <p:sp>
        <p:nvSpPr>
          <p:cNvPr id="332" name="CustomShape 14"/>
          <p:cNvSpPr/>
          <p:nvPr/>
        </p:nvSpPr>
        <p:spPr>
          <a:xfrm>
            <a:off x="6604560" y="3733920"/>
            <a:ext cx="5544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to = </a:t>
            </a:r>
            <a:endParaRPr b="0" lang="en-US" sz="1600" spc="-1" strike="noStrike">
              <a:latin typeface="Arial"/>
            </a:endParaRPr>
          </a:p>
        </p:txBody>
      </p:sp>
      <p:sp>
        <p:nvSpPr>
          <p:cNvPr id="333" name="CustomShape 15"/>
          <p:cNvSpPr/>
          <p:nvPr/>
        </p:nvSpPr>
        <p:spPr>
          <a:xfrm>
            <a:off x="7338960" y="3732480"/>
            <a:ext cx="711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mid = </a:t>
            </a:r>
            <a:endParaRPr b="0" lang="en-US" sz="1600" spc="-1" strike="noStrike">
              <a:latin typeface="Arial"/>
            </a:endParaRPr>
          </a:p>
        </p:txBody>
      </p:sp>
      <p:sp>
        <p:nvSpPr>
          <p:cNvPr id="334" name="CustomShape 16"/>
          <p:cNvSpPr/>
          <p:nvPr/>
        </p:nvSpPr>
        <p:spPr>
          <a:xfrm>
            <a:off x="6312600" y="3750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335" name="CustomShape 17"/>
          <p:cNvSpPr/>
          <p:nvPr/>
        </p:nvSpPr>
        <p:spPr>
          <a:xfrm>
            <a:off x="7047360" y="37486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336" name="CustomShape 18"/>
          <p:cNvSpPr/>
          <p:nvPr/>
        </p:nvSpPr>
        <p:spPr>
          <a:xfrm>
            <a:off x="7915320" y="37476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37" name="CustomShape 19"/>
          <p:cNvSpPr/>
          <p:nvPr/>
        </p:nvSpPr>
        <p:spPr>
          <a:xfrm>
            <a:off x="6312600" y="3732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38" name="CustomShape 20"/>
          <p:cNvSpPr/>
          <p:nvPr/>
        </p:nvSpPr>
        <p:spPr>
          <a:xfrm>
            <a:off x="7043400" y="37432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39" name="CustomShape 21"/>
          <p:cNvSpPr/>
          <p:nvPr/>
        </p:nvSpPr>
        <p:spPr>
          <a:xfrm>
            <a:off x="7915680" y="37332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40" name="CustomShape 22"/>
          <p:cNvSpPr/>
          <p:nvPr/>
        </p:nvSpPr>
        <p:spPr>
          <a:xfrm>
            <a:off x="8005320" y="420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341" name="CustomShape 23"/>
          <p:cNvSpPr/>
          <p:nvPr/>
        </p:nvSpPr>
        <p:spPr>
          <a:xfrm>
            <a:off x="752796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7</a:t>
            </a:r>
            <a:endParaRPr b="0" lang="en-US" sz="1400" spc="-1" strike="noStrike">
              <a:latin typeface="Arial"/>
            </a:endParaRPr>
          </a:p>
        </p:txBody>
      </p:sp>
      <p:sp>
        <p:nvSpPr>
          <p:cNvPr id="342" name="CustomShape 24"/>
          <p:cNvSpPr/>
          <p:nvPr/>
        </p:nvSpPr>
        <p:spPr>
          <a:xfrm>
            <a:off x="7086600" y="45439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9</a:t>
            </a:r>
            <a:endParaRPr b="0" lang="en-US" sz="1400" spc="-1" strike="noStrike">
              <a:latin typeface="Arial"/>
            </a:endParaRPr>
          </a:p>
        </p:txBody>
      </p:sp>
      <p:sp>
        <p:nvSpPr>
          <p:cNvPr id="343" name="CustomShape 25"/>
          <p:cNvSpPr/>
          <p:nvPr/>
        </p:nvSpPr>
        <p:spPr>
          <a:xfrm>
            <a:off x="6316560" y="3732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44" name="CustomShape 26"/>
          <p:cNvSpPr/>
          <p:nvPr/>
        </p:nvSpPr>
        <p:spPr>
          <a:xfrm>
            <a:off x="7915680" y="3732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45" name="CustomShape 27"/>
          <p:cNvSpPr/>
          <p:nvPr/>
        </p:nvSpPr>
        <p:spPr>
          <a:xfrm>
            <a:off x="7971120" y="454212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6</a:t>
            </a:r>
            <a:endParaRPr b="0" lang="en-US" sz="1400" spc="-1" strike="noStrike">
              <a:latin typeface="Arial"/>
            </a:endParaRPr>
          </a:p>
        </p:txBody>
      </p:sp>
      <p:sp>
        <p:nvSpPr>
          <p:cNvPr id="346" name="CustomShape 28"/>
          <p:cNvSpPr/>
          <p:nvPr/>
        </p:nvSpPr>
        <p:spPr>
          <a:xfrm>
            <a:off x="8431560" y="4191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347" name="CustomShape 29"/>
          <p:cNvSpPr/>
          <p:nvPr/>
        </p:nvSpPr>
        <p:spPr>
          <a:xfrm>
            <a:off x="8412120" y="4544640"/>
            <a:ext cx="365400" cy="365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400" spc="-1" strike="noStrike">
                <a:solidFill>
                  <a:srgbClr val="000000"/>
                </a:solidFill>
                <a:latin typeface="Times New Roman"/>
              </a:rPr>
              <a:t>2</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24" dur="indefinite" restart="never" nodeType="tmRoot">
          <p:childTnLst>
            <p:seq>
              <p:cTn id="425" dur="indefinite" nodeType="mainSeq">
                <p:childTnLst>
                  <p:par>
                    <p:cTn id="426" fill="hold">
                      <p:stCondLst>
                        <p:cond delay="indefinite"/>
                      </p:stCondLst>
                      <p:childTnLst>
                        <p:par>
                          <p:cTn id="427" fill="hold">
                            <p:stCondLst>
                              <p:cond delay="0"/>
                            </p:stCondLst>
                            <p:childTnLst>
                              <p:par>
                                <p:cTn id="428" nodeType="clickEffect" fill="hold" presetClass="entr" presetID="10">
                                  <p:stCondLst>
                                    <p:cond delay="0"/>
                                  </p:stCondLst>
                                  <p:childTnLst>
                                    <p:set>
                                      <p:cBhvr>
                                        <p:cTn id="429" dur="1" fill="hold">
                                          <p:stCondLst>
                                            <p:cond delay="0"/>
                                          </p:stCondLst>
                                        </p:cTn>
                                        <p:tgtEl>
                                          <p:spTgt spid="334"/>
                                        </p:tgtEl>
                                        <p:attrNameLst>
                                          <p:attrName>style.visibility</p:attrName>
                                        </p:attrNameLst>
                                      </p:cBhvr>
                                      <p:to>
                                        <p:strVal val="visible"/>
                                      </p:to>
                                    </p:set>
                                    <p:animEffect filter="fade" transition="in">
                                      <p:cBhvr additive="repl">
                                        <p:cTn id="430" dur="500"/>
                                        <p:tgtEl>
                                          <p:spTgt spid="334"/>
                                        </p:tgtEl>
                                      </p:cBhvr>
                                    </p:animEffect>
                                  </p:childTnLst>
                                </p:cTn>
                              </p:par>
                              <p:par>
                                <p:cTn id="431" nodeType="withEffect" fill="hold" presetClass="entr" presetID="10">
                                  <p:stCondLst>
                                    <p:cond delay="0"/>
                                  </p:stCondLst>
                                  <p:childTnLst>
                                    <p:set>
                                      <p:cBhvr>
                                        <p:cTn id="432" dur="1" fill="hold">
                                          <p:stCondLst>
                                            <p:cond delay="0"/>
                                          </p:stCondLst>
                                        </p:cTn>
                                        <p:tgtEl>
                                          <p:spTgt spid="331"/>
                                        </p:tgtEl>
                                        <p:attrNameLst>
                                          <p:attrName>style.visibility</p:attrName>
                                        </p:attrNameLst>
                                      </p:cBhvr>
                                      <p:to>
                                        <p:strVal val="visible"/>
                                      </p:to>
                                    </p:set>
                                    <p:animEffect filter="fade" transition="in">
                                      <p:cBhvr additive="repl">
                                        <p:cTn id="433" dur="500"/>
                                        <p:tgtEl>
                                          <p:spTgt spid="331"/>
                                        </p:tgtEl>
                                      </p:cBhvr>
                                    </p:animEffect>
                                  </p:childTnLst>
                                </p:cTn>
                              </p:par>
                              <p:par>
                                <p:cTn id="434" nodeType="withEffect" fill="hold" presetClass="entr" presetID="10">
                                  <p:stCondLst>
                                    <p:cond delay="0"/>
                                  </p:stCondLst>
                                  <p:childTnLst>
                                    <p:set>
                                      <p:cBhvr>
                                        <p:cTn id="435" dur="1" fill="hold">
                                          <p:stCondLst>
                                            <p:cond delay="0"/>
                                          </p:stCondLst>
                                        </p:cTn>
                                        <p:tgtEl>
                                          <p:spTgt spid="332"/>
                                        </p:tgtEl>
                                        <p:attrNameLst>
                                          <p:attrName>style.visibility</p:attrName>
                                        </p:attrNameLst>
                                      </p:cBhvr>
                                      <p:to>
                                        <p:strVal val="visible"/>
                                      </p:to>
                                    </p:set>
                                    <p:animEffect filter="fade" transition="in">
                                      <p:cBhvr additive="repl">
                                        <p:cTn id="436" dur="500"/>
                                        <p:tgtEl>
                                          <p:spTgt spid="332"/>
                                        </p:tgtEl>
                                      </p:cBhvr>
                                    </p:animEffect>
                                  </p:childTnLst>
                                </p:cTn>
                              </p:par>
                              <p:par>
                                <p:cTn id="437" nodeType="withEffect" fill="hold" presetClass="entr" presetID="10">
                                  <p:stCondLst>
                                    <p:cond delay="0"/>
                                  </p:stCondLst>
                                  <p:childTnLst>
                                    <p:set>
                                      <p:cBhvr>
                                        <p:cTn id="438" dur="1" fill="hold">
                                          <p:stCondLst>
                                            <p:cond delay="0"/>
                                          </p:stCondLst>
                                        </p:cTn>
                                        <p:tgtEl>
                                          <p:spTgt spid="335"/>
                                        </p:tgtEl>
                                        <p:attrNameLst>
                                          <p:attrName>style.visibility</p:attrName>
                                        </p:attrNameLst>
                                      </p:cBhvr>
                                      <p:to>
                                        <p:strVal val="visible"/>
                                      </p:to>
                                    </p:set>
                                    <p:animEffect filter="fade" transition="in">
                                      <p:cBhvr additive="repl">
                                        <p:cTn id="439" dur="500"/>
                                        <p:tgtEl>
                                          <p:spTgt spid="335"/>
                                        </p:tgtEl>
                                      </p:cBhvr>
                                    </p:animEffect>
                                  </p:childTnLst>
                                </p:cTn>
                              </p:par>
                              <p:par>
                                <p:cTn id="440" nodeType="withEffect" fill="hold" presetClass="entr" presetID="10">
                                  <p:stCondLst>
                                    <p:cond delay="0"/>
                                  </p:stCondLst>
                                  <p:childTnLst>
                                    <p:set>
                                      <p:cBhvr>
                                        <p:cTn id="441" dur="1" fill="hold">
                                          <p:stCondLst>
                                            <p:cond delay="0"/>
                                          </p:stCondLst>
                                        </p:cTn>
                                        <p:tgtEl>
                                          <p:spTgt spid="333"/>
                                        </p:tgtEl>
                                        <p:attrNameLst>
                                          <p:attrName>style.visibility</p:attrName>
                                        </p:attrNameLst>
                                      </p:cBhvr>
                                      <p:to>
                                        <p:strVal val="visible"/>
                                      </p:to>
                                    </p:set>
                                    <p:animEffect filter="fade" transition="in">
                                      <p:cBhvr additive="repl">
                                        <p:cTn id="442" dur="500"/>
                                        <p:tgtEl>
                                          <p:spTgt spid="333"/>
                                        </p:tgtEl>
                                      </p:cBhvr>
                                    </p:animEffec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0">
                                  <p:stCondLst>
                                    <p:cond delay="0"/>
                                  </p:stCondLst>
                                  <p:childTnLst>
                                    <p:set>
                                      <p:cBhvr>
                                        <p:cTn id="446" dur="1" fill="hold">
                                          <p:stCondLst>
                                            <p:cond delay="0"/>
                                          </p:stCondLst>
                                        </p:cTn>
                                        <p:tgtEl>
                                          <p:spTgt spid="336"/>
                                        </p:tgtEl>
                                        <p:attrNameLst>
                                          <p:attrName>style.visibility</p:attrName>
                                        </p:attrNameLst>
                                      </p:cBhvr>
                                      <p:to>
                                        <p:strVal val="visible"/>
                                      </p:to>
                                    </p:set>
                                    <p:animEffect filter="fade" transition="in">
                                      <p:cBhvr additive="repl">
                                        <p:cTn id="447" dur="500"/>
                                        <p:tgtEl>
                                          <p:spTgt spid="336"/>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xit" presetID="10">
                                  <p:stCondLst>
                                    <p:cond delay="0"/>
                                  </p:stCondLst>
                                  <p:childTnLst>
                                    <p:animEffect filter="fade" transition="out">
                                      <p:cBhvr additive="repl">
                                        <p:cTn id="451" dur="500"/>
                                        <p:tgtEl>
                                          <p:spTgt spid="335"/>
                                        </p:tgtEl>
                                      </p:cBhvr>
                                    </p:animEffect>
                                    <p:set>
                                      <p:cBhvr>
                                        <p:cTn id="452" dur="1" fill="hold">
                                          <p:stCondLst>
                                            <p:cond delay="499"/>
                                          </p:stCondLst>
                                        </p:cTn>
                                        <p:tgtEl>
                                          <p:spTgt spid="335"/>
                                        </p:tgtEl>
                                        <p:attrNameLst>
                                          <p:attrName>style.visibility</p:attrName>
                                        </p:attrNameLst>
                                      </p:cBhvr>
                                      <p:to>
                                        <p:strVal val="hidden"/>
                                      </p:to>
                                    </p:set>
                                  </p:childTnLst>
                                </p:cTn>
                              </p:par>
                              <p:par>
                                <p:cTn id="453" nodeType="withEffect" fill="hold" presetClass="entr" presetID="10">
                                  <p:stCondLst>
                                    <p:cond delay="0"/>
                                  </p:stCondLst>
                                  <p:childTnLst>
                                    <p:set>
                                      <p:cBhvr>
                                        <p:cTn id="454" dur="1" fill="hold">
                                          <p:stCondLst>
                                            <p:cond delay="0"/>
                                          </p:stCondLst>
                                        </p:cTn>
                                        <p:tgtEl>
                                          <p:spTgt spid="338"/>
                                        </p:tgtEl>
                                        <p:attrNameLst>
                                          <p:attrName>style.visibility</p:attrName>
                                        </p:attrNameLst>
                                      </p:cBhvr>
                                      <p:to>
                                        <p:strVal val="visible"/>
                                      </p:to>
                                    </p:set>
                                    <p:animEffect filter="fade" transition="in">
                                      <p:cBhvr additive="repl">
                                        <p:cTn id="455" dur="500"/>
                                        <p:tgtEl>
                                          <p:spTgt spid="338"/>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xit" presetID="10">
                                  <p:stCondLst>
                                    <p:cond delay="0"/>
                                  </p:stCondLst>
                                  <p:childTnLst>
                                    <p:animEffect filter="fade" transition="out">
                                      <p:cBhvr additive="repl">
                                        <p:cTn id="459" dur="500"/>
                                        <p:tgtEl>
                                          <p:spTgt spid="336"/>
                                        </p:tgtEl>
                                      </p:cBhvr>
                                    </p:animEffect>
                                    <p:set>
                                      <p:cBhvr>
                                        <p:cTn id="460" dur="1" fill="hold">
                                          <p:stCondLst>
                                            <p:cond delay="499"/>
                                          </p:stCondLst>
                                        </p:cTn>
                                        <p:tgtEl>
                                          <p:spTgt spid="336"/>
                                        </p:tgtEl>
                                        <p:attrNameLst>
                                          <p:attrName>style.visibility</p:attrName>
                                        </p:attrNameLst>
                                      </p:cBhvr>
                                      <p:to>
                                        <p:strVal val="hidden"/>
                                      </p:to>
                                    </p:set>
                                  </p:childTnLst>
                                </p:cTn>
                              </p:par>
                              <p:par>
                                <p:cTn id="461" nodeType="withEffect" fill="hold" presetClass="entr" presetID="10">
                                  <p:stCondLst>
                                    <p:cond delay="0"/>
                                  </p:stCondLst>
                                  <p:childTnLst>
                                    <p:set>
                                      <p:cBhvr>
                                        <p:cTn id="462" dur="1" fill="hold">
                                          <p:stCondLst>
                                            <p:cond delay="0"/>
                                          </p:stCondLst>
                                        </p:cTn>
                                        <p:tgtEl>
                                          <p:spTgt spid="339"/>
                                        </p:tgtEl>
                                        <p:attrNameLst>
                                          <p:attrName>style.visibility</p:attrName>
                                        </p:attrNameLst>
                                      </p:cBhvr>
                                      <p:to>
                                        <p:strVal val="visible"/>
                                      </p:to>
                                    </p:set>
                                    <p:animEffect filter="fade" transition="in">
                                      <p:cBhvr additive="repl">
                                        <p:cTn id="463" dur="500"/>
                                        <p:tgtEl>
                                          <p:spTgt spid="339"/>
                                        </p:tgtEl>
                                      </p:cBhvr>
                                    </p:animEffec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10">
                                  <p:stCondLst>
                                    <p:cond delay="0"/>
                                  </p:stCondLst>
                                  <p:childTnLst>
                                    <p:set>
                                      <p:cBhvr>
                                        <p:cTn id="467" dur="1" fill="hold">
                                          <p:stCondLst>
                                            <p:cond delay="0"/>
                                          </p:stCondLst>
                                        </p:cTn>
                                        <p:tgtEl>
                                          <p:spTgt spid="337"/>
                                        </p:tgtEl>
                                        <p:attrNameLst>
                                          <p:attrName>style.visibility</p:attrName>
                                        </p:attrNameLst>
                                      </p:cBhvr>
                                      <p:to>
                                        <p:strVal val="visible"/>
                                      </p:to>
                                    </p:set>
                                    <p:animEffect filter="fade" transition="in">
                                      <p:cBhvr additive="repl">
                                        <p:cTn id="468" dur="500"/>
                                        <p:tgtEl>
                                          <p:spTgt spid="337"/>
                                        </p:tgtEl>
                                      </p:cBhvr>
                                    </p:animEffect>
                                  </p:childTnLst>
                                </p:cTn>
                              </p:par>
                              <p:par>
                                <p:cTn id="469" nodeType="withEffect" fill="hold" presetClass="exit" presetID="10">
                                  <p:stCondLst>
                                    <p:cond delay="0"/>
                                  </p:stCondLst>
                                  <p:childTnLst>
                                    <p:animEffect filter="fade" transition="out">
                                      <p:cBhvr additive="repl">
                                        <p:cTn id="470" dur="500"/>
                                        <p:tgtEl>
                                          <p:spTgt spid="334"/>
                                        </p:tgtEl>
                                      </p:cBhvr>
                                    </p:animEffect>
                                    <p:set>
                                      <p:cBhvr>
                                        <p:cTn id="471" dur="1" fill="hold">
                                          <p:stCondLst>
                                            <p:cond delay="499"/>
                                          </p:stCondLst>
                                        </p:cTn>
                                        <p:tgtEl>
                                          <p:spTgt spid="334"/>
                                        </p:tgtEl>
                                        <p:attrNameLst>
                                          <p:attrName>style.visibility</p:attrName>
                                        </p:attrNameLst>
                                      </p:cBhvr>
                                      <p:to>
                                        <p:strVal val="hidden"/>
                                      </p:to>
                                    </p:set>
                                  </p:childTnLst>
                                </p:cTn>
                              </p:par>
                            </p:childTnLst>
                          </p:cTn>
                        </p:par>
                      </p:childTnLst>
                    </p:cTn>
                  </p:par>
                  <p:par>
                    <p:cTn id="472" fill="hold">
                      <p:stCondLst>
                        <p:cond delay="indefinite"/>
                      </p:stCondLst>
                      <p:childTnLst>
                        <p:par>
                          <p:cTn id="473" fill="hold">
                            <p:stCondLst>
                              <p:cond delay="0"/>
                            </p:stCondLst>
                            <p:childTnLst>
                              <p:par>
                                <p:cTn id="474" nodeType="clickEffect" fill="hold" presetClass="exit" presetID="10">
                                  <p:stCondLst>
                                    <p:cond delay="0"/>
                                  </p:stCondLst>
                                  <p:childTnLst>
                                    <p:animEffect filter="fade" transition="out">
                                      <p:cBhvr additive="repl">
                                        <p:cTn id="475" dur="500"/>
                                        <p:tgtEl>
                                          <p:spTgt spid="339"/>
                                        </p:tgtEl>
                                      </p:cBhvr>
                                    </p:animEffect>
                                    <p:set>
                                      <p:cBhvr>
                                        <p:cTn id="476" dur="1" fill="hold">
                                          <p:stCondLst>
                                            <p:cond delay="499"/>
                                          </p:stCondLst>
                                        </p:cTn>
                                        <p:tgtEl>
                                          <p:spTgt spid="339"/>
                                        </p:tgtEl>
                                        <p:attrNameLst>
                                          <p:attrName>style.visibility</p:attrName>
                                        </p:attrNameLst>
                                      </p:cBhvr>
                                      <p:to>
                                        <p:strVal val="hidden"/>
                                      </p:to>
                                    </p:set>
                                  </p:childTnLst>
                                </p:cTn>
                              </p:par>
                              <p:par>
                                <p:cTn id="477" nodeType="withEffect" fill="hold" presetClass="entr" presetID="10">
                                  <p:stCondLst>
                                    <p:cond delay="0"/>
                                  </p:stCondLst>
                                  <p:childTnLst>
                                    <p:set>
                                      <p:cBhvr>
                                        <p:cTn id="478" dur="1" fill="hold">
                                          <p:stCondLst>
                                            <p:cond delay="0"/>
                                          </p:stCondLst>
                                        </p:cTn>
                                        <p:tgtEl>
                                          <p:spTgt spid="344"/>
                                        </p:tgtEl>
                                        <p:attrNameLst>
                                          <p:attrName>style.visibility</p:attrName>
                                        </p:attrNameLst>
                                      </p:cBhvr>
                                      <p:to>
                                        <p:strVal val="visible"/>
                                      </p:to>
                                    </p:set>
                                    <p:animEffect filter="fade" transition="in">
                                      <p:cBhvr additive="repl">
                                        <p:cTn id="479" dur="500"/>
                                        <p:tgtEl>
                                          <p:spTgt spid="344"/>
                                        </p:tgtEl>
                                      </p:cBhvr>
                                    </p:animEffect>
                                  </p:childTnLst>
                                </p:cTn>
                              </p:par>
                            </p:childTnLst>
                          </p:cTn>
                        </p:par>
                      </p:childTnLst>
                    </p:cTn>
                  </p:par>
                  <p:par>
                    <p:cTn id="480" fill="hold">
                      <p:stCondLst>
                        <p:cond delay="indefinite"/>
                      </p:stCondLst>
                      <p:childTnLst>
                        <p:par>
                          <p:cTn id="481" fill="hold">
                            <p:stCondLst>
                              <p:cond delay="0"/>
                            </p:stCondLst>
                            <p:childTnLst>
                              <p:par>
                                <p:cTn id="482" nodeType="clickEffect" fill="hold" presetClass="exit" presetID="10">
                                  <p:stCondLst>
                                    <p:cond delay="0"/>
                                  </p:stCondLst>
                                  <p:childTnLst>
                                    <p:animEffect filter="fade" transition="out">
                                      <p:cBhvr additive="repl">
                                        <p:cTn id="483" dur="500"/>
                                        <p:tgtEl>
                                          <p:spTgt spid="337"/>
                                        </p:tgtEl>
                                      </p:cBhvr>
                                    </p:animEffect>
                                    <p:set>
                                      <p:cBhvr>
                                        <p:cTn id="484" dur="1" fill="hold">
                                          <p:stCondLst>
                                            <p:cond delay="499"/>
                                          </p:stCondLst>
                                        </p:cTn>
                                        <p:tgtEl>
                                          <p:spTgt spid="337"/>
                                        </p:tgtEl>
                                        <p:attrNameLst>
                                          <p:attrName>style.visibility</p:attrName>
                                        </p:attrNameLst>
                                      </p:cBhvr>
                                      <p:to>
                                        <p:strVal val="hidden"/>
                                      </p:to>
                                    </p:set>
                                  </p:childTnLst>
                                </p:cTn>
                              </p:par>
                              <p:par>
                                <p:cTn id="485" nodeType="withEffect" fill="hold" presetClass="entr" presetID="10">
                                  <p:stCondLst>
                                    <p:cond delay="0"/>
                                  </p:stCondLst>
                                  <p:childTnLst>
                                    <p:set>
                                      <p:cBhvr>
                                        <p:cTn id="486" dur="1" fill="hold">
                                          <p:stCondLst>
                                            <p:cond delay="0"/>
                                          </p:stCondLst>
                                        </p:cTn>
                                        <p:tgtEl>
                                          <p:spTgt spid="343"/>
                                        </p:tgtEl>
                                        <p:attrNameLst>
                                          <p:attrName>style.visibility</p:attrName>
                                        </p:attrNameLst>
                                      </p:cBhvr>
                                      <p:to>
                                        <p:strVal val="visible"/>
                                      </p:to>
                                    </p:set>
                                    <p:animEffect filter="fade" transition="in">
                                      <p:cBhvr additive="repl">
                                        <p:cTn id="487" dur="500"/>
                                        <p:tgtEl>
                                          <p:spTgt spid="343"/>
                                        </p:tgtEl>
                                      </p:cBhvr>
                                    </p:animEffect>
                                  </p:childTnLst>
                                </p:cTn>
                              </p:par>
                            </p:childTnLst>
                          </p:cTn>
                        </p:par>
                      </p:childTnLst>
                    </p:cTn>
                  </p:par>
                  <p:par>
                    <p:cTn id="488" fill="hold">
                      <p:stCondLst>
                        <p:cond delay="indefinite"/>
                      </p:stCondLst>
                      <p:childTnLst>
                        <p:par>
                          <p:cTn id="489" fill="hold">
                            <p:stCondLst>
                              <p:cond delay="0"/>
                            </p:stCondLst>
                            <p:childTnLst>
                              <p:par>
                                <p:cTn id="490" nodeType="clickEffect" fill="hold" presetClass="emph" presetID="8">
                                  <p:stCondLst>
                                    <p:cond delay="0"/>
                                  </p:stCondLst>
                                  <p:childTnLst>
                                    <p:animRot by="21600000">
                                      <p:cBhvr>
                                        <p:cTn id="491" dur="500" fill="hold"/>
                                        <p:tgtEl>
                                          <p:spTgt spid="342"/>
                                        </p:tgtEl>
                                        <p:attrNameLst>
                                          <p:attrName>r</p:attrName>
                                        </p:attrNameLst>
                                      </p:cBhvr>
                                    </p:animRot>
                                  </p:childTnLst>
                                </p:cTn>
                              </p:par>
                              <p:par>
                                <p:cTn id="492" nodeType="withEffect" fill="hold" presetClass="exit" presetID="10">
                                  <p:stCondLst>
                                    <p:cond delay="0"/>
                                  </p:stCondLst>
                                  <p:childTnLst>
                                    <p:animEffect filter="fade" transition="out">
                                      <p:cBhvr additive="repl">
                                        <p:cTn id="493" dur="500"/>
                                        <p:tgtEl>
                                          <p:spTgt spid="331"/>
                                        </p:tgtEl>
                                      </p:cBhvr>
                                    </p:animEffect>
                                    <p:set>
                                      <p:cBhvr>
                                        <p:cTn id="494" dur="1" fill="hold">
                                          <p:stCondLst>
                                            <p:cond delay="499"/>
                                          </p:stCondLst>
                                        </p:cTn>
                                        <p:tgtEl>
                                          <p:spTgt spid="331"/>
                                        </p:tgtEl>
                                        <p:attrNameLst>
                                          <p:attrName>style.visibility</p:attrName>
                                        </p:attrNameLst>
                                      </p:cBhvr>
                                      <p:to>
                                        <p:strVal val="hidden"/>
                                      </p:to>
                                    </p:set>
                                  </p:childTnLst>
                                </p:cTn>
                              </p:par>
                              <p:par>
                                <p:cTn id="495" nodeType="withEffect" fill="hold" presetClass="exit" presetID="10">
                                  <p:stCondLst>
                                    <p:cond delay="0"/>
                                  </p:stCondLst>
                                  <p:childTnLst>
                                    <p:animEffect filter="fade" transition="out">
                                      <p:cBhvr additive="repl">
                                        <p:cTn id="496" dur="500"/>
                                        <p:tgtEl>
                                          <p:spTgt spid="332"/>
                                        </p:tgtEl>
                                      </p:cBhvr>
                                    </p:animEffect>
                                    <p:set>
                                      <p:cBhvr>
                                        <p:cTn id="497" dur="1" fill="hold">
                                          <p:stCondLst>
                                            <p:cond delay="499"/>
                                          </p:stCondLst>
                                        </p:cTn>
                                        <p:tgtEl>
                                          <p:spTgt spid="332"/>
                                        </p:tgtEl>
                                        <p:attrNameLst>
                                          <p:attrName>style.visibility</p:attrName>
                                        </p:attrNameLst>
                                      </p:cBhvr>
                                      <p:to>
                                        <p:strVal val="hidden"/>
                                      </p:to>
                                    </p:set>
                                  </p:childTnLst>
                                </p:cTn>
                              </p:par>
                              <p:par>
                                <p:cTn id="498" nodeType="withEffect" fill="hold" presetClass="exit" presetID="10">
                                  <p:stCondLst>
                                    <p:cond delay="0"/>
                                  </p:stCondLst>
                                  <p:childTnLst>
                                    <p:animEffect filter="fade" transition="out">
                                      <p:cBhvr additive="repl">
                                        <p:cTn id="499" dur="500"/>
                                        <p:tgtEl>
                                          <p:spTgt spid="333"/>
                                        </p:tgtEl>
                                      </p:cBhvr>
                                    </p:animEffect>
                                    <p:set>
                                      <p:cBhvr>
                                        <p:cTn id="500" dur="1" fill="hold">
                                          <p:stCondLst>
                                            <p:cond delay="499"/>
                                          </p:stCondLst>
                                        </p:cTn>
                                        <p:tgtEl>
                                          <p:spTgt spid="333"/>
                                        </p:tgtEl>
                                        <p:attrNameLst>
                                          <p:attrName>style.visibility</p:attrName>
                                        </p:attrNameLst>
                                      </p:cBhvr>
                                      <p:to>
                                        <p:strVal val="hidden"/>
                                      </p:to>
                                    </p:set>
                                  </p:childTnLst>
                                </p:cTn>
                              </p:par>
                              <p:par>
                                <p:cTn id="501" nodeType="withEffect" fill="hold" presetClass="exit" presetID="10">
                                  <p:stCondLst>
                                    <p:cond delay="0"/>
                                  </p:stCondLst>
                                  <p:childTnLst>
                                    <p:animEffect filter="fade" transition="out">
                                      <p:cBhvr additive="repl">
                                        <p:cTn id="502" dur="500"/>
                                        <p:tgtEl>
                                          <p:spTgt spid="338"/>
                                        </p:tgtEl>
                                      </p:cBhvr>
                                    </p:animEffect>
                                    <p:set>
                                      <p:cBhvr>
                                        <p:cTn id="503" dur="1" fill="hold">
                                          <p:stCondLst>
                                            <p:cond delay="499"/>
                                          </p:stCondLst>
                                        </p:cTn>
                                        <p:tgtEl>
                                          <p:spTgt spid="338"/>
                                        </p:tgtEl>
                                        <p:attrNameLst>
                                          <p:attrName>style.visibility</p:attrName>
                                        </p:attrNameLst>
                                      </p:cBhvr>
                                      <p:to>
                                        <p:strVal val="hidden"/>
                                      </p:to>
                                    </p:set>
                                  </p:childTnLst>
                                </p:cTn>
                              </p:par>
                              <p:par>
                                <p:cTn id="504" nodeType="withEffect" fill="hold" presetClass="exit" presetID="10">
                                  <p:stCondLst>
                                    <p:cond delay="0"/>
                                  </p:stCondLst>
                                  <p:childTnLst>
                                    <p:animEffect filter="fade" transition="out">
                                      <p:cBhvr additive="repl">
                                        <p:cTn id="505" dur="500"/>
                                        <p:tgtEl>
                                          <p:spTgt spid="344"/>
                                        </p:tgtEl>
                                      </p:cBhvr>
                                    </p:animEffect>
                                    <p:set>
                                      <p:cBhvr>
                                        <p:cTn id="506" dur="1" fill="hold">
                                          <p:stCondLst>
                                            <p:cond delay="499"/>
                                          </p:stCondLst>
                                        </p:cTn>
                                        <p:tgtEl>
                                          <p:spTgt spid="344"/>
                                        </p:tgtEl>
                                        <p:attrNameLst>
                                          <p:attrName>style.visibility</p:attrName>
                                        </p:attrNameLst>
                                      </p:cBhvr>
                                      <p:to>
                                        <p:strVal val="hidden"/>
                                      </p:to>
                                    </p:set>
                                  </p:childTnLst>
                                </p:cTn>
                              </p:par>
                              <p:par>
                                <p:cTn id="507" nodeType="withEffect" fill="hold" presetClass="exit" presetID="10">
                                  <p:stCondLst>
                                    <p:cond delay="0"/>
                                  </p:stCondLst>
                                  <p:childTnLst>
                                    <p:animEffect filter="fade" transition="out">
                                      <p:cBhvr additive="repl">
                                        <p:cTn id="508" dur="500"/>
                                        <p:tgtEl>
                                          <p:spTgt spid="343"/>
                                        </p:tgtEl>
                                      </p:cBhvr>
                                    </p:animEffect>
                                    <p:set>
                                      <p:cBhvr>
                                        <p:cTn id="509" dur="1" fill="hold">
                                          <p:stCondLst>
                                            <p:cond delay="499"/>
                                          </p:stCondLst>
                                        </p:cTn>
                                        <p:tgtEl>
                                          <p:spTgt spid="3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1435680" y="274680"/>
            <a:ext cx="7497720" cy="1142640"/>
          </a:xfrm>
          <a:prstGeom prst="rect">
            <a:avLst/>
          </a:prstGeom>
          <a:noFill/>
          <a:ln>
            <a:noFill/>
          </a:ln>
        </p:spPr>
        <p:txBody>
          <a:bodyPr lIns="90000" rIns="90000" tIns="45000" bIns="45000" anchor="ctr">
            <a:normAutofit fontScale="43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 có cấu trúc)</a:t>
            </a:r>
            <a:endParaRPr b="0" lang="en-US" sz="4300" spc="-1" strike="noStrike">
              <a:solidFill>
                <a:srgbClr val="000000"/>
              </a:solidFill>
              <a:latin typeface="Gill Sans MT"/>
            </a:endParaRPr>
          </a:p>
        </p:txBody>
      </p:sp>
      <p:sp>
        <p:nvSpPr>
          <p:cNvPr id="349" name="TextShape 2"/>
          <p:cNvSpPr txBox="1"/>
          <p:nvPr/>
        </p:nvSpPr>
        <p:spPr>
          <a:xfrm>
            <a:off x="1435680" y="1447920"/>
            <a:ext cx="7497720" cy="990360"/>
          </a:xfrm>
          <a:prstGeom prst="rect">
            <a:avLst/>
          </a:prstGeom>
          <a:noFill/>
          <a:ln>
            <a:noFill/>
          </a:ln>
        </p:spPr>
        <p:txBody>
          <a:bodyPr lIns="90000" rIns="90000" tIns="45000" bIns="45000">
            <a:normAutofit fontScale="53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16: Trong thư viện có nhiều sách (tên sách được sắp theo thứ tự từ điển). Viết hàm xác định vị trí của sách cần tìm</a:t>
            </a:r>
            <a:endParaRPr b="0" lang="en-US" sz="3200" spc="-1" strike="noStrike">
              <a:solidFill>
                <a:srgbClr val="000000"/>
              </a:solidFill>
              <a:latin typeface="Gill Sans MT"/>
            </a:endParaRPr>
          </a:p>
        </p:txBody>
      </p:sp>
      <p:sp>
        <p:nvSpPr>
          <p:cNvPr id="350"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29BEDBD-3BDB-42E5-8999-E3EE6B301405}"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51" name="Table 4"/>
          <p:cNvGraphicFramePr/>
          <p:nvPr/>
        </p:nvGraphicFramePr>
        <p:xfrm>
          <a:off x="228600" y="2082960"/>
          <a:ext cx="2361960" cy="3337200"/>
        </p:xfrm>
        <a:graphic>
          <a:graphicData uri="http://schemas.openxmlformats.org/drawingml/2006/table">
            <a:tbl>
              <a:tblPr/>
              <a:tblGrid>
                <a:gridCol w="231480"/>
                <a:gridCol w="213048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POSITION{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BookShelf, Level;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BOOK{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Title;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Authors;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Publisher;</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POSITION Position;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52" name="Table 5"/>
          <p:cNvGraphicFramePr/>
          <p:nvPr/>
        </p:nvGraphicFramePr>
        <p:xfrm>
          <a:off x="2590920" y="2082960"/>
          <a:ext cx="6095520" cy="4820400"/>
        </p:xfrm>
        <a:graphic>
          <a:graphicData uri="http://schemas.openxmlformats.org/drawingml/2006/table">
            <a:tbl>
              <a:tblPr/>
              <a:tblGrid>
                <a:gridCol w="440640"/>
                <a:gridCol w="5655240"/>
              </a:tblGrid>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POSITION BinarySearch (vector&lt;BOOK&gt; &amp;Lst, </a:t>
                      </a:r>
                      <a:r>
                        <a:rPr b="0" lang="en-US" sz="1600" spc="-1" strike="noStrike">
                          <a:solidFill>
                            <a:srgbClr val="0070c0"/>
                          </a:solidFill>
                          <a:latin typeface="Times New Roman"/>
                        </a:rPr>
                        <a:t>string</a:t>
                      </a:r>
                      <a:r>
                        <a:rPr b="0" lang="en-US" sz="1600" spc="-1" strike="noStrike">
                          <a:solidFill>
                            <a:srgbClr val="000000"/>
                          </a:solidFill>
                          <a:latin typeface="Times New Roman"/>
                        </a:rPr>
                        <a:t> strTitle){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POSITION res; res.BookShelf = res.Level = -1; </a:t>
                      </a:r>
                      <a:r>
                        <a:rPr b="0" lang="en-US" sz="1600" spc="-1" strike="noStrike">
                          <a:solidFill>
                            <a:srgbClr val="0070c0"/>
                          </a:solidFill>
                          <a:latin typeface="Times New Roman"/>
                        </a:rPr>
                        <a:t>int</a:t>
                      </a:r>
                      <a:r>
                        <a:rPr b="0" lang="en-US" sz="1600" spc="-1" strike="noStrike">
                          <a:solidFill>
                            <a:srgbClr val="000000"/>
                          </a:solidFill>
                          <a:latin typeface="Times New Roman"/>
                        </a:rPr>
                        <a:t> n = Lst.size();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(n == 0) </a:t>
                      </a:r>
                      <a:r>
                        <a:rPr b="0" lang="en-US" sz="1600" spc="-1" strike="noStrike">
                          <a:solidFill>
                            <a:srgbClr val="0070c0"/>
                          </a:solidFill>
                          <a:latin typeface="Times New Roman"/>
                        </a:rPr>
                        <a:t>return</a:t>
                      </a:r>
                      <a:r>
                        <a:rPr b="0" lang="en-US" sz="1600" spc="-1" strike="noStrike">
                          <a:solidFill>
                            <a:srgbClr val="000000"/>
                          </a:solidFill>
                          <a:latin typeface="Times New Roman"/>
                        </a:rPr>
                        <a:t> res;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from = 0, to = n – 1, mid;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(from &lt;= to){</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mid = (from + to)/2;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(Lst[mid].Title == strTitle) </a:t>
                      </a:r>
                      <a:r>
                        <a:rPr b="0" lang="en-US" sz="1600" spc="-1" strike="noStrike">
                          <a:solidFill>
                            <a:srgbClr val="0070c0"/>
                          </a:solidFill>
                          <a:latin typeface="Times New Roman"/>
                        </a:rPr>
                        <a:t>return</a:t>
                      </a:r>
                      <a:r>
                        <a:rPr b="0" lang="en-US" sz="1600" spc="-1" strike="noStrike">
                          <a:solidFill>
                            <a:srgbClr val="000000"/>
                          </a:solidFill>
                          <a:latin typeface="Times New Roman"/>
                        </a:rPr>
                        <a:t> Lst[mid].Position;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(Lst[mid].Title &gt; strTitle) to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 from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res;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435680" y="274680"/>
            <a:ext cx="7497720" cy="1142640"/>
          </a:xfrm>
          <a:prstGeom prst="rect">
            <a:avLst/>
          </a:prstGeom>
          <a:noFill/>
          <a:ln>
            <a:noFill/>
          </a:ln>
        </p:spPr>
        <p:txBody>
          <a:bodyPr lIns="90000" rIns="90000" tIns="45000" bIns="45000" anchor="ctr">
            <a:normAutofit fontScale="43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 có cấu trúc)</a:t>
            </a:r>
            <a:endParaRPr b="0" lang="en-US" sz="4300" spc="-1" strike="noStrike">
              <a:solidFill>
                <a:srgbClr val="000000"/>
              </a:solidFill>
              <a:latin typeface="Gill Sans MT"/>
            </a:endParaRPr>
          </a:p>
        </p:txBody>
      </p:sp>
      <p:sp>
        <p:nvSpPr>
          <p:cNvPr id="354" name="TextShape 2"/>
          <p:cNvSpPr txBox="1"/>
          <p:nvPr/>
        </p:nvSpPr>
        <p:spPr>
          <a:xfrm>
            <a:off x="1435680" y="1447920"/>
            <a:ext cx="7497720" cy="990360"/>
          </a:xfrm>
          <a:prstGeom prst="rect">
            <a:avLst/>
          </a:prstGeom>
          <a:noFill/>
          <a:ln>
            <a:noFill/>
          </a:ln>
        </p:spPr>
        <p:txBody>
          <a:bodyPr lIns="90000" rIns="90000" tIns="45000" bIns="45000">
            <a:normAutofit fontScale="24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17: Viết hàm xác định tên máy ảnh có đơn giá cao nhất không vượt quá số tiền maxPrice. Trong đó, thông tin máy ảnh gồm tên máy ảnh, nhà sản xuất và đơn giá</a:t>
            </a:r>
            <a:endParaRPr b="0" lang="en-US" sz="3200" spc="-1" strike="noStrike">
              <a:solidFill>
                <a:srgbClr val="000000"/>
              </a:solidFill>
              <a:latin typeface="Gill Sans MT"/>
            </a:endParaRPr>
          </a:p>
        </p:txBody>
      </p:sp>
      <p:sp>
        <p:nvSpPr>
          <p:cNvPr id="35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BFC319E8-109D-4E9E-979E-91095705090F}"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56" name="Table 4"/>
          <p:cNvGraphicFramePr/>
          <p:nvPr/>
        </p:nvGraphicFramePr>
        <p:xfrm>
          <a:off x="-15120" y="2467080"/>
          <a:ext cx="2590560" cy="1854000"/>
        </p:xfrm>
        <a:graphic>
          <a:graphicData uri="http://schemas.openxmlformats.org/drawingml/2006/table">
            <a:tbl>
              <a:tblPr/>
              <a:tblGrid>
                <a:gridCol w="253800"/>
                <a:gridCol w="233676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CAMERA{</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ProductName[50];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Manufacturer[50];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float</a:t>
                      </a:r>
                      <a:r>
                        <a:rPr b="0" lang="en-US" sz="1600" spc="-1" strike="noStrike">
                          <a:solidFill>
                            <a:srgbClr val="000000"/>
                          </a:solidFill>
                          <a:latin typeface="Times New Roman"/>
                        </a:rPr>
                        <a:t> Price;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57" name="Table 5"/>
          <p:cNvGraphicFramePr/>
          <p:nvPr/>
        </p:nvGraphicFramePr>
        <p:xfrm>
          <a:off x="2575800" y="2467080"/>
          <a:ext cx="6567840" cy="4078800"/>
        </p:xfrm>
        <a:graphic>
          <a:graphicData uri="http://schemas.openxmlformats.org/drawingml/2006/table">
            <a:tbl>
              <a:tblPr/>
              <a:tblGrid>
                <a:gridCol w="395640"/>
                <a:gridCol w="6172200"/>
              </a:tblGrid>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findCam(CAMERA lst[], </a:t>
                      </a:r>
                      <a:r>
                        <a:rPr b="0" lang="en-US" sz="1600" spc="-1" strike="noStrike">
                          <a:solidFill>
                            <a:srgbClr val="0070c0"/>
                          </a:solidFill>
                          <a:latin typeface="Times New Roman"/>
                        </a:rPr>
                        <a:t>int</a:t>
                      </a:r>
                      <a:r>
                        <a:rPr b="0" lang="en-US" sz="1600" spc="-1" strike="noStrike">
                          <a:solidFill>
                            <a:srgbClr val="000000"/>
                          </a:solidFill>
                          <a:latin typeface="Times New Roman"/>
                        </a:rPr>
                        <a:t> n, </a:t>
                      </a:r>
                      <a:r>
                        <a:rPr b="0" lang="en-US" sz="1600" spc="-1" strike="noStrike">
                          <a:solidFill>
                            <a:srgbClr val="0070c0"/>
                          </a:solidFill>
                          <a:latin typeface="Times New Roman"/>
                        </a:rPr>
                        <a:t>float</a:t>
                      </a:r>
                      <a:r>
                        <a:rPr b="0" lang="en-US" sz="1600" spc="-1" strike="noStrike">
                          <a:solidFill>
                            <a:srgbClr val="000000"/>
                          </a:solidFill>
                          <a:latin typeface="Times New Roman"/>
                        </a:rPr>
                        <a:t> maxPrice, </a:t>
                      </a:r>
                      <a:r>
                        <a:rPr b="0" lang="en-US" sz="1600" spc="-1" strike="noStrike">
                          <a:solidFill>
                            <a:srgbClr val="0070c0"/>
                          </a:solidFill>
                          <a:latin typeface="Times New Roman"/>
                        </a:rPr>
                        <a:t>char</a:t>
                      </a:r>
                      <a:r>
                        <a:rPr b="0" lang="en-US" sz="1600" spc="-1" strike="noStrike">
                          <a:solidFill>
                            <a:srgbClr val="000000"/>
                          </a:solidFill>
                          <a:latin typeface="Times New Roman"/>
                        </a:rPr>
                        <a:t>* strName){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strcpy(strName, </a:t>
                      </a:r>
                      <a:r>
                        <a:rPr b="0" lang="en-US" sz="1600" spc="-1" strike="noStrike">
                          <a:solidFill>
                            <a:srgbClr val="c00000"/>
                          </a:solidFill>
                          <a:latin typeface="Times New Roman"/>
                        </a:rPr>
                        <a:t>“”</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(n == 0) </a:t>
                      </a:r>
                      <a:r>
                        <a:rPr b="0" lang="en-US" sz="1600" spc="-1" strike="noStrike">
                          <a:solidFill>
                            <a:srgbClr val="0070c0"/>
                          </a:solidFill>
                          <a:latin typeface="Times New Roman"/>
                        </a:rPr>
                        <a:t>return</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from = 0, to = n – 1, mid;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(from &lt; to){</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mid = (from + to)/2;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(lst[mid].Price &gt; maxPrice) to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 from = mid;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(lst[from].Price&lt;=maxPrice)strcpy(strName, lst[from].ProductName);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1435680" y="274680"/>
            <a:ext cx="7497720" cy="1142640"/>
          </a:xfrm>
          <a:prstGeom prst="rect">
            <a:avLst/>
          </a:prstGeom>
          <a:noFill/>
          <a:ln>
            <a:noFill/>
          </a:ln>
        </p:spPr>
        <p:txBody>
          <a:bodyPr lIns="90000" rIns="90000" tIns="45000" bIns="45000" anchor="ctr">
            <a:normAutofit fontScale="43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một chiều có cấu trúc)</a:t>
            </a:r>
            <a:endParaRPr b="0" lang="en-US" sz="4300" spc="-1" strike="noStrike">
              <a:solidFill>
                <a:srgbClr val="000000"/>
              </a:solidFill>
              <a:latin typeface="Gill Sans MT"/>
            </a:endParaRPr>
          </a:p>
        </p:txBody>
      </p:sp>
      <p:sp>
        <p:nvSpPr>
          <p:cNvPr id="359" name="TextShape 2"/>
          <p:cNvSpPr txBox="1"/>
          <p:nvPr/>
        </p:nvSpPr>
        <p:spPr>
          <a:xfrm>
            <a:off x="1435680" y="1447920"/>
            <a:ext cx="7497720" cy="990360"/>
          </a:xfrm>
          <a:prstGeom prst="rect">
            <a:avLst/>
          </a:prstGeom>
          <a:noFill/>
          <a:ln>
            <a:noFill/>
          </a:ln>
        </p:spPr>
        <p:txBody>
          <a:bodyPr lIns="90000" rIns="90000" tIns="45000" bIns="45000">
            <a:normAutofit fontScale="34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18: Viết hàm bổ sung một mẫu tin mới vào danh bạ điện thoại sao cho các mẫu tin đảm bảo theo thứ tự tăng dần theo họ tên</a:t>
            </a:r>
            <a:endParaRPr b="0" lang="en-US" sz="3200" spc="-1" strike="noStrike">
              <a:solidFill>
                <a:srgbClr val="000000"/>
              </a:solidFill>
              <a:latin typeface="Gill Sans MT"/>
            </a:endParaRPr>
          </a:p>
        </p:txBody>
      </p:sp>
      <p:sp>
        <p:nvSpPr>
          <p:cNvPr id="360"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1D8366E0-3CB4-4413-BD21-40AC94E3E923}"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61" name="Table 4"/>
          <p:cNvGraphicFramePr/>
          <p:nvPr/>
        </p:nvGraphicFramePr>
        <p:xfrm>
          <a:off x="-15120" y="2682360"/>
          <a:ext cx="2590560" cy="1854000"/>
        </p:xfrm>
        <a:graphic>
          <a:graphicData uri="http://schemas.openxmlformats.org/drawingml/2006/table">
            <a:tbl>
              <a:tblPr/>
              <a:tblGrid>
                <a:gridCol w="253800"/>
                <a:gridCol w="233676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struct</a:t>
                      </a:r>
                      <a:r>
                        <a:rPr b="0" lang="en-US" sz="1600" spc="-1" strike="noStrike">
                          <a:solidFill>
                            <a:srgbClr val="000000"/>
                          </a:solidFill>
                          <a:latin typeface="Times New Roman"/>
                        </a:rPr>
                        <a:t> CONTACT{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PhoneNumber;</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string</a:t>
                      </a:r>
                      <a:r>
                        <a:rPr b="0" lang="en-US" sz="1600" spc="-1" strike="noStrike">
                          <a:solidFill>
                            <a:srgbClr val="000000"/>
                          </a:solidFill>
                          <a:latin typeface="Times New Roman"/>
                        </a:rPr>
                        <a:t> EmailAddress;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62" name="Table 5"/>
          <p:cNvGraphicFramePr/>
          <p:nvPr/>
        </p:nvGraphicFramePr>
        <p:xfrm>
          <a:off x="2575800" y="2682360"/>
          <a:ext cx="6567840" cy="3337200"/>
        </p:xfrm>
        <a:graphic>
          <a:graphicData uri="http://schemas.openxmlformats.org/drawingml/2006/table">
            <a:tbl>
              <a:tblPr/>
              <a:tblGrid>
                <a:gridCol w="395640"/>
                <a:gridCol w="6172200"/>
              </a:tblGrid>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binaryInsert(vector&lt;CONTACT&gt;&amp; lst, CONTACT newContact){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from = 0, to = lst.size() – 1, mid;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(from &lt;= to){</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mid = (from + to)/2;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(lst[mid].Name &lt; newContact.Name) from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 to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lst.insert(lst.begin() + from, newContact);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hai chiều)</a:t>
            </a:r>
            <a:endParaRPr b="0" lang="en-US" sz="4300" spc="-1" strike="noStrike">
              <a:solidFill>
                <a:srgbClr val="000000"/>
              </a:solidFill>
              <a:latin typeface="Gill Sans MT"/>
            </a:endParaRPr>
          </a:p>
        </p:txBody>
      </p:sp>
      <p:sp>
        <p:nvSpPr>
          <p:cNvPr id="364" name="TextShape 2"/>
          <p:cNvSpPr txBox="1"/>
          <p:nvPr/>
        </p:nvSpPr>
        <p:spPr>
          <a:xfrm>
            <a:off x="1435680" y="1447920"/>
            <a:ext cx="7497720" cy="837720"/>
          </a:xfrm>
          <a:prstGeom prst="rect">
            <a:avLst/>
          </a:prstGeom>
          <a:noFill/>
          <a:ln>
            <a:noFill/>
          </a:ln>
        </p:spPr>
        <p:txBody>
          <a:bodyPr lIns="90000" rIns="90000" tIns="45000" bIns="45000">
            <a:normAutofit fontScale="18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19: Cho mảng số nguyên a gồm m dòng, n cột. Mảng a có tính chất là các số trên mỗi dòng sắp tăng dần. Hãy viết hàm kiểm tra xem mảng a có phần tử nào có giá trị x hay không</a:t>
            </a:r>
            <a:endParaRPr b="0" lang="en-US" sz="3200" spc="-1" strike="noStrike">
              <a:solidFill>
                <a:srgbClr val="000000"/>
              </a:solidFill>
              <a:latin typeface="Gill Sans MT"/>
            </a:endParaRPr>
          </a:p>
        </p:txBody>
      </p:sp>
      <p:sp>
        <p:nvSpPr>
          <p:cNvPr id="36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3CEE2A92-C0C0-48A6-B104-04CDD3A088CE}"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66" name="Table 4"/>
          <p:cNvGraphicFramePr/>
          <p:nvPr/>
        </p:nvGraphicFramePr>
        <p:xfrm>
          <a:off x="579600" y="2315880"/>
          <a:ext cx="4175640" cy="4449600"/>
        </p:xfrm>
        <a:graphic>
          <a:graphicData uri="http://schemas.openxmlformats.org/drawingml/2006/table">
            <a:tbl>
              <a:tblPr/>
              <a:tblGrid>
                <a:gridCol w="442080"/>
                <a:gridCol w="373356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bool</a:t>
                      </a:r>
                      <a:r>
                        <a:rPr b="0" lang="en-US" sz="1600" spc="-1" strike="noStrike">
                          <a:solidFill>
                            <a:srgbClr val="000000"/>
                          </a:solidFill>
                          <a:latin typeface="Times New Roman"/>
                        </a:rPr>
                        <a:t> search2D(</a:t>
                      </a:r>
                      <a:r>
                        <a:rPr b="0" lang="en-US" sz="1600" spc="-1" strike="noStrike">
                          <a:solidFill>
                            <a:srgbClr val="0070c0"/>
                          </a:solidFill>
                          <a:latin typeface="Times New Roman"/>
                        </a:rPr>
                        <a:t>int</a:t>
                      </a:r>
                      <a:r>
                        <a:rPr b="0" lang="en-US" sz="1600" spc="-1" strike="noStrike">
                          <a:solidFill>
                            <a:srgbClr val="000000"/>
                          </a:solidFill>
                          <a:latin typeface="Times New Roman"/>
                        </a:rPr>
                        <a:t>** a, </a:t>
                      </a:r>
                      <a:r>
                        <a:rPr b="0" lang="en-US" sz="1600" spc="-1" strike="noStrike">
                          <a:solidFill>
                            <a:srgbClr val="0070c0"/>
                          </a:solidFill>
                          <a:latin typeface="Times New Roman"/>
                        </a:rPr>
                        <a:t>int</a:t>
                      </a:r>
                      <a:r>
                        <a:rPr b="0" lang="en-US" sz="1600" spc="-1" strike="noStrike">
                          <a:solidFill>
                            <a:srgbClr val="000000"/>
                          </a:solidFill>
                          <a:latin typeface="Times New Roman"/>
                        </a:rPr>
                        <a:t> m, </a:t>
                      </a:r>
                      <a:r>
                        <a:rPr b="0" lang="en-US" sz="1600" spc="-1" strike="noStrike">
                          <a:solidFill>
                            <a:srgbClr val="0070c0"/>
                          </a:solidFill>
                          <a:latin typeface="Times New Roman"/>
                        </a:rPr>
                        <a:t>int</a:t>
                      </a:r>
                      <a:r>
                        <a:rPr b="0" lang="en-US" sz="1600" spc="-1" strike="noStrike">
                          <a:solidFill>
                            <a:srgbClr val="000000"/>
                          </a:solidFill>
                          <a:latin typeface="Times New Roman"/>
                        </a:rPr>
                        <a:t> n, </a:t>
                      </a:r>
                      <a:r>
                        <a:rPr b="0" lang="en-US" sz="1600" spc="-1" strike="noStrike">
                          <a:solidFill>
                            <a:srgbClr val="0070c0"/>
                          </a:solidFill>
                          <a:latin typeface="Times New Roman"/>
                        </a:rPr>
                        <a:t>int</a:t>
                      </a:r>
                      <a:r>
                        <a:rPr b="0" lang="en-US" sz="1600" spc="-1" strike="noStrike">
                          <a:solidFill>
                            <a:srgbClr val="000000"/>
                          </a:solidFill>
                          <a:latin typeface="Times New Roman"/>
                        </a:rPr>
                        <a:t> x){</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from, to, mid;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0; i &lt; m;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from = 0; to = n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(from &lt;= to){</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  </a:t>
                      </a:r>
                      <a:r>
                        <a:rPr b="0" lang="en-US" sz="1600" spc="-1" strike="noStrike">
                          <a:solidFill>
                            <a:srgbClr val="000000"/>
                          </a:solidFill>
                          <a:latin typeface="Times New Roman"/>
                        </a:rPr>
                        <a:t>mid = (from + to)/2;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(a[i][mid] == x) </a:t>
                      </a:r>
                      <a:r>
                        <a:rPr b="0" lang="en-US" sz="1600" spc="-1" strike="noStrike">
                          <a:solidFill>
                            <a:srgbClr val="0070c0"/>
                          </a:solidFill>
                          <a:latin typeface="Times New Roman"/>
                        </a:rPr>
                        <a:t>return</a:t>
                      </a:r>
                      <a:r>
                        <a:rPr b="0" lang="en-US" sz="1600" spc="-1" strike="noStrike">
                          <a:solidFill>
                            <a:srgbClr val="000000"/>
                          </a:solidFill>
                          <a:latin typeface="Times New Roman"/>
                        </a:rPr>
                        <a:t> </a:t>
                      </a:r>
                      <a:r>
                        <a:rPr b="0" lang="en-US" sz="1600" spc="-1" strike="noStrike">
                          <a:solidFill>
                            <a:srgbClr val="0070c0"/>
                          </a:solidFill>
                          <a:latin typeface="Times New Roman"/>
                        </a:rPr>
                        <a:t>true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(a[i][mid] &lt; x) from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 to = mid –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a:t>
                      </a:r>
                      <a:r>
                        <a:rPr b="0" lang="en-US" sz="1600" spc="-1" strike="noStrike">
                          <a:solidFill>
                            <a:srgbClr val="0070c0"/>
                          </a:solidFill>
                          <a:latin typeface="Times New Roman"/>
                        </a:rPr>
                        <a:t>false</a:t>
                      </a:r>
                      <a:r>
                        <a:rPr b="0" lang="en-US" sz="1600" spc="-1" strike="noStrike">
                          <a:solidFill>
                            <a:srgbClr val="000000"/>
                          </a:solidFill>
                          <a:latin typeface="Times New Roman"/>
                        </a:rPr>
                        <a:t>;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67" name="Table 5"/>
          <p:cNvGraphicFramePr/>
          <p:nvPr/>
        </p:nvGraphicFramePr>
        <p:xfrm>
          <a:off x="4876920" y="3413880"/>
          <a:ext cx="1752120" cy="2224800"/>
        </p:xfrm>
        <a:graphic>
          <a:graphicData uri="http://schemas.openxmlformats.org/drawingml/2006/table">
            <a:tbl>
              <a:tblPr/>
              <a:tblGrid>
                <a:gridCol w="438120"/>
                <a:gridCol w="438120"/>
                <a:gridCol w="438120"/>
                <a:gridCol w="438120"/>
              </a:tblGrid>
              <a:tr h="370800">
                <a:tc>
                  <a:txBody>
                    <a:bodyPr anchor="ctr">
                      <a:noAutofit/>
                    </a:bodyPr>
                    <a:p>
                      <a:pPr algn="ct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21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43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44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67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68" name="CustomShape 6"/>
          <p:cNvSpPr/>
          <p:nvPr/>
        </p:nvSpPr>
        <p:spPr>
          <a:xfrm>
            <a:off x="6632640" y="343152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69" name="CustomShape 7"/>
          <p:cNvSpPr/>
          <p:nvPr/>
        </p:nvSpPr>
        <p:spPr>
          <a:xfrm>
            <a:off x="6632640" y="374544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70" name="CustomShape 8"/>
          <p:cNvSpPr/>
          <p:nvPr/>
        </p:nvSpPr>
        <p:spPr>
          <a:xfrm>
            <a:off x="6632640" y="411012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71" name="CustomShape 9"/>
          <p:cNvSpPr/>
          <p:nvPr/>
        </p:nvSpPr>
        <p:spPr>
          <a:xfrm>
            <a:off x="6632640" y="449244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72" name="CustomShape 10"/>
          <p:cNvSpPr/>
          <p:nvPr/>
        </p:nvSpPr>
        <p:spPr>
          <a:xfrm>
            <a:off x="6632640" y="488844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73" name="CustomShape 11"/>
          <p:cNvSpPr/>
          <p:nvPr/>
        </p:nvSpPr>
        <p:spPr>
          <a:xfrm>
            <a:off x="6632640" y="5268240"/>
            <a:ext cx="157248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Symbol"/>
              </a:rPr>
              <a:t></a:t>
            </a:r>
            <a:r>
              <a:rPr b="0" lang="en-US" sz="1800" spc="-1" strike="noStrike">
                <a:solidFill>
                  <a:srgbClr val="000000"/>
                </a:solidFill>
                <a:latin typeface="Times New Roman"/>
              </a:rPr>
              <a:t> </a:t>
            </a:r>
            <a:r>
              <a:rPr b="0" lang="en-US" sz="1800" spc="-1" strike="noStrike">
                <a:solidFill>
                  <a:srgbClr val="000000"/>
                </a:solidFill>
                <a:latin typeface="Times New Roman"/>
              </a:rPr>
              <a:t>lặp 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 lần</a:t>
            </a:r>
            <a:endParaRPr b="0" lang="en-US" sz="1800" spc="-1" strike="noStrike">
              <a:latin typeface="Arial"/>
            </a:endParaRPr>
          </a:p>
        </p:txBody>
      </p:sp>
      <p:sp>
        <p:nvSpPr>
          <p:cNvPr id="374" name="CustomShape 12"/>
          <p:cNvSpPr/>
          <p:nvPr/>
        </p:nvSpPr>
        <p:spPr>
          <a:xfrm>
            <a:off x="8154720" y="3569400"/>
            <a:ext cx="326160" cy="2007720"/>
          </a:xfrm>
          <a:prstGeom prst="rightBrace">
            <a:avLst>
              <a:gd name="adj1" fmla="val 8333"/>
              <a:gd name="adj2" fmla="val 50000"/>
            </a:avLst>
          </a:prstGeom>
          <a:noFill/>
          <a:ln>
            <a:round/>
          </a:ln>
        </p:spPr>
        <p:style>
          <a:lnRef idx="1">
            <a:schemeClr val="dk1"/>
          </a:lnRef>
          <a:fillRef idx="0">
            <a:schemeClr val="dk1"/>
          </a:fillRef>
          <a:effectRef idx="0">
            <a:schemeClr val="dk1"/>
          </a:effectRef>
          <a:fontRef idx="minor"/>
        </p:style>
      </p:sp>
      <p:sp>
        <p:nvSpPr>
          <p:cNvPr id="375" name="CustomShape 13"/>
          <p:cNvSpPr/>
          <p:nvPr/>
        </p:nvSpPr>
        <p:spPr>
          <a:xfrm>
            <a:off x="8436960" y="4386240"/>
            <a:ext cx="76932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6log</a:t>
            </a:r>
            <a:r>
              <a:rPr b="0" lang="en-US" sz="1800" spc="-1" strike="noStrike" baseline="-25000">
                <a:solidFill>
                  <a:srgbClr val="000000"/>
                </a:solidFill>
                <a:latin typeface="Times New Roman"/>
              </a:rPr>
              <a:t>2</a:t>
            </a:r>
            <a:r>
              <a:rPr b="0" lang="en-US" sz="1800" spc="-1" strike="noStrike">
                <a:solidFill>
                  <a:srgbClr val="000000"/>
                </a:solidFill>
                <a:latin typeface="Times New Roman"/>
              </a:rPr>
              <a:t>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NHỊ PHÂN</a:t>
            </a:r>
            <a:br/>
            <a:r>
              <a:rPr b="0" lang="en-US" sz="4300" spc="-1" strike="noStrike">
                <a:solidFill>
                  <a:srgbClr val="572314"/>
                </a:solidFill>
                <a:latin typeface="Times New Roman"/>
              </a:rPr>
              <a:t>(Trên mảng hai chiều)</a:t>
            </a:r>
            <a:endParaRPr b="0" lang="en-US" sz="4300" spc="-1" strike="noStrike">
              <a:solidFill>
                <a:srgbClr val="000000"/>
              </a:solidFill>
              <a:latin typeface="Gill Sans MT"/>
            </a:endParaRPr>
          </a:p>
        </p:txBody>
      </p:sp>
      <p:sp>
        <p:nvSpPr>
          <p:cNvPr id="377" name="TextShape 2"/>
          <p:cNvSpPr txBox="1"/>
          <p:nvPr/>
        </p:nvSpPr>
        <p:spPr>
          <a:xfrm>
            <a:off x="1435680" y="1447920"/>
            <a:ext cx="7497720" cy="1676160"/>
          </a:xfrm>
          <a:prstGeom prst="rect">
            <a:avLst/>
          </a:prstGeom>
          <a:noFill/>
          <a:ln>
            <a:noFill/>
          </a:ln>
        </p:spPr>
        <p:txBody>
          <a:bodyPr lIns="90000" rIns="90000" tIns="45000" bIns="45000">
            <a:normAutofit fontScale="44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20: Cho mảng số nguyên a gồm m dòng, n cột. Mảng a có tính chất là các số trên mỗi dòng sắp tăng dần từ trái sang phải, tăng từ dưới lên trên theo cột. Viết hàm kiểm tra xem mảng a có phần tử nào có giá trị x hay không (ví dụ x = 14)</a:t>
            </a:r>
            <a:endParaRPr b="0" lang="en-US" sz="3200" spc="-1" strike="noStrike">
              <a:solidFill>
                <a:srgbClr val="000000"/>
              </a:solidFill>
              <a:latin typeface="Gill Sans MT"/>
            </a:endParaRPr>
          </a:p>
        </p:txBody>
      </p:sp>
      <p:sp>
        <p:nvSpPr>
          <p:cNvPr id="37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275E9E4A-74CB-4C05-8422-90069BF297D6}"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379" name="Table 4"/>
          <p:cNvGraphicFramePr/>
          <p:nvPr/>
        </p:nvGraphicFramePr>
        <p:xfrm>
          <a:off x="579600" y="3119760"/>
          <a:ext cx="4175640" cy="3708000"/>
        </p:xfrm>
        <a:graphic>
          <a:graphicData uri="http://schemas.openxmlformats.org/drawingml/2006/table">
            <a:tbl>
              <a:tblPr/>
              <a:tblGrid>
                <a:gridCol w="442080"/>
                <a:gridCol w="373356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bool</a:t>
                      </a:r>
                      <a:r>
                        <a:rPr b="0" lang="en-US" sz="1600" spc="-1" strike="noStrike">
                          <a:solidFill>
                            <a:srgbClr val="000000"/>
                          </a:solidFill>
                          <a:latin typeface="Times New Roman"/>
                        </a:rPr>
                        <a:t> search2D(</a:t>
                      </a:r>
                      <a:r>
                        <a:rPr b="0" lang="en-US" sz="1600" spc="-1" strike="noStrike">
                          <a:solidFill>
                            <a:srgbClr val="0070c0"/>
                          </a:solidFill>
                          <a:latin typeface="Times New Roman"/>
                        </a:rPr>
                        <a:t>int</a:t>
                      </a:r>
                      <a:r>
                        <a:rPr b="0" lang="en-US" sz="1600" spc="-1" strike="noStrike">
                          <a:solidFill>
                            <a:srgbClr val="000000"/>
                          </a:solidFill>
                          <a:latin typeface="Times New Roman"/>
                        </a:rPr>
                        <a:t>** a, </a:t>
                      </a:r>
                      <a:r>
                        <a:rPr b="0" lang="en-US" sz="1600" spc="-1" strike="noStrike">
                          <a:solidFill>
                            <a:srgbClr val="0070c0"/>
                          </a:solidFill>
                          <a:latin typeface="Times New Roman"/>
                        </a:rPr>
                        <a:t>int</a:t>
                      </a:r>
                      <a:r>
                        <a:rPr b="0" lang="en-US" sz="1600" spc="-1" strike="noStrike">
                          <a:solidFill>
                            <a:srgbClr val="000000"/>
                          </a:solidFill>
                          <a:latin typeface="Times New Roman"/>
                        </a:rPr>
                        <a:t> m, </a:t>
                      </a:r>
                      <a:r>
                        <a:rPr b="0" lang="en-US" sz="1600" spc="-1" strike="noStrike">
                          <a:solidFill>
                            <a:srgbClr val="0070c0"/>
                          </a:solidFill>
                          <a:latin typeface="Times New Roman"/>
                        </a:rPr>
                        <a:t>int</a:t>
                      </a:r>
                      <a:r>
                        <a:rPr b="0" lang="en-US" sz="1600" spc="-1" strike="noStrike">
                          <a:solidFill>
                            <a:srgbClr val="000000"/>
                          </a:solidFill>
                          <a:latin typeface="Times New Roman"/>
                        </a:rPr>
                        <a:t> n, </a:t>
                      </a:r>
                      <a:r>
                        <a:rPr b="0" lang="en-US" sz="1600" spc="-1" strike="noStrike">
                          <a:solidFill>
                            <a:srgbClr val="0070c0"/>
                          </a:solidFill>
                          <a:latin typeface="Times New Roman"/>
                        </a:rPr>
                        <a:t>int</a:t>
                      </a:r>
                      <a:r>
                        <a:rPr b="0" lang="en-US" sz="1600" spc="-1" strike="noStrike">
                          <a:solidFill>
                            <a:srgbClr val="000000"/>
                          </a:solidFill>
                          <a:latin typeface="Times New Roman"/>
                        </a:rPr>
                        <a:t> x){</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i = 0, j = 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while</a:t>
                      </a:r>
                      <a:r>
                        <a:rPr b="0" lang="en-US" sz="1600" spc="-1" strike="noStrike">
                          <a:solidFill>
                            <a:srgbClr val="000000"/>
                          </a:solidFill>
                          <a:latin typeface="Times New Roman"/>
                        </a:rPr>
                        <a:t>(i &lt; m &amp;&amp; j &lt; 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(a[i][j] == x) </a:t>
                      </a:r>
                      <a:r>
                        <a:rPr b="0" lang="en-US" sz="1600" spc="-1" strike="noStrike">
                          <a:solidFill>
                            <a:srgbClr val="0070c0"/>
                          </a:solidFill>
                          <a:latin typeface="Times New Roman"/>
                        </a:rPr>
                        <a:t>return</a:t>
                      </a:r>
                      <a:r>
                        <a:rPr b="0" lang="en-US" sz="1600" spc="-1" strike="noStrike">
                          <a:solidFill>
                            <a:srgbClr val="000000"/>
                          </a:solidFill>
                          <a:latin typeface="Times New Roman"/>
                        </a:rPr>
                        <a:t> </a:t>
                      </a:r>
                      <a:r>
                        <a:rPr b="0" lang="en-US" sz="1600" spc="-1" strike="noStrike">
                          <a:solidFill>
                            <a:srgbClr val="0070c0"/>
                          </a:solidFill>
                          <a:latin typeface="Times New Roman"/>
                        </a:rPr>
                        <a:t>true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(a[i][j] &lt; x) j++;</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else</a:t>
                      </a:r>
                      <a:r>
                        <a:rPr b="0" lang="en-US" sz="1600" spc="-1" strike="noStrike">
                          <a:solidFill>
                            <a:srgbClr val="000000"/>
                          </a:solidFill>
                          <a:latin typeface="Times New Roman"/>
                        </a:rPr>
                        <a:t>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a:t>
                      </a:r>
                      <a:r>
                        <a:rPr b="0" lang="en-US" sz="1600" spc="-1" strike="noStrike">
                          <a:solidFill>
                            <a:srgbClr val="0070c0"/>
                          </a:solidFill>
                          <a:latin typeface="Times New Roman"/>
                        </a:rPr>
                        <a:t>false</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80" name="Table 5"/>
          <p:cNvGraphicFramePr/>
          <p:nvPr/>
        </p:nvGraphicFramePr>
        <p:xfrm>
          <a:off x="5562720" y="4075560"/>
          <a:ext cx="2209320" cy="1482840"/>
        </p:xfrm>
        <a:graphic>
          <a:graphicData uri="http://schemas.openxmlformats.org/drawingml/2006/table">
            <a:tbl>
              <a:tblPr/>
              <a:tblGrid>
                <a:gridCol w="441720"/>
                <a:gridCol w="441720"/>
                <a:gridCol w="441720"/>
                <a:gridCol w="441720"/>
                <a:gridCol w="442440"/>
              </a:tblGrid>
              <a:tr h="370800">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20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1" lang="en-US" sz="1800" spc="-1" strike="noStrike">
                          <a:solidFill>
                            <a:srgbClr val="ff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gn="ct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81" name="CustomShape 6"/>
          <p:cNvSpPr/>
          <p:nvPr/>
        </p:nvSpPr>
        <p:spPr>
          <a:xfrm>
            <a:off x="5492880" y="5844960"/>
            <a:ext cx="2394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Chi phí lặp cỡ O(m + n)</a:t>
            </a:r>
            <a:endParaRPr b="0" lang="en-US" sz="1800" spc="-1" strike="noStrike">
              <a:latin typeface="Arial"/>
            </a:endParaRPr>
          </a:p>
        </p:txBody>
      </p:sp>
      <p:sp>
        <p:nvSpPr>
          <p:cNvPr id="382" name="CustomShape 7"/>
          <p:cNvSpPr/>
          <p:nvPr/>
        </p:nvSpPr>
        <p:spPr>
          <a:xfrm>
            <a:off x="5613120" y="36799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383" name="CustomShape 8"/>
          <p:cNvSpPr/>
          <p:nvPr/>
        </p:nvSpPr>
        <p:spPr>
          <a:xfrm>
            <a:off x="5259600" y="4078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384" name="CustomShape 9"/>
          <p:cNvSpPr/>
          <p:nvPr/>
        </p:nvSpPr>
        <p:spPr>
          <a:xfrm>
            <a:off x="5259600" y="4473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85" name="CustomShape 10"/>
          <p:cNvSpPr/>
          <p:nvPr/>
        </p:nvSpPr>
        <p:spPr>
          <a:xfrm>
            <a:off x="5259600" y="48229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86" name="CustomShape 11"/>
          <p:cNvSpPr/>
          <p:nvPr/>
        </p:nvSpPr>
        <p:spPr>
          <a:xfrm>
            <a:off x="5259600" y="5223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87" name="CustomShape 12"/>
          <p:cNvSpPr/>
          <p:nvPr/>
        </p:nvSpPr>
        <p:spPr>
          <a:xfrm>
            <a:off x="6069240" y="3682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388" name="CustomShape 13"/>
          <p:cNvSpPr/>
          <p:nvPr/>
        </p:nvSpPr>
        <p:spPr>
          <a:xfrm>
            <a:off x="6511320" y="3682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389" name="CustomShape 14"/>
          <p:cNvSpPr/>
          <p:nvPr/>
        </p:nvSpPr>
        <p:spPr>
          <a:xfrm>
            <a:off x="6953400" y="3682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390" name="CustomShape 15"/>
          <p:cNvSpPr/>
          <p:nvPr/>
        </p:nvSpPr>
        <p:spPr>
          <a:xfrm>
            <a:off x="7410600" y="3682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391" name="CustomShape 16"/>
          <p:cNvSpPr/>
          <p:nvPr/>
        </p:nvSpPr>
        <p:spPr>
          <a:xfrm>
            <a:off x="5572800" y="3124080"/>
            <a:ext cx="3031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j</a:t>
            </a:r>
            <a:endParaRPr b="0" lang="en-US" sz="1800" spc="-1" strike="noStrike">
              <a:latin typeface="Arial"/>
            </a:endParaRPr>
          </a:p>
          <a:p>
            <a:pPr>
              <a:lnSpc>
                <a:spcPct val="100000"/>
              </a:lnSpc>
            </a:pPr>
            <a:r>
              <a:rPr b="0" lang="en-US" sz="1800" spc="-1" strike="noStrike">
                <a:solidFill>
                  <a:srgbClr val="000000"/>
                </a:solidFill>
                <a:latin typeface="Symbol"/>
              </a:rPr>
              <a:t></a:t>
            </a:r>
            <a:endParaRPr b="0" lang="en-US" sz="1800" spc="-1" strike="noStrike">
              <a:latin typeface="Arial"/>
            </a:endParaRPr>
          </a:p>
        </p:txBody>
      </p:sp>
      <p:sp>
        <p:nvSpPr>
          <p:cNvPr id="392" name="CustomShape 17"/>
          <p:cNvSpPr/>
          <p:nvPr/>
        </p:nvSpPr>
        <p:spPr>
          <a:xfrm>
            <a:off x="4914000" y="4031640"/>
            <a:ext cx="430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i</a:t>
            </a:r>
            <a:r>
              <a:rPr b="0" lang="en-US" sz="1800" spc="-1" strike="noStrike">
                <a:solidFill>
                  <a:srgbClr val="000000"/>
                </a:solidFill>
                <a:latin typeface="Symbo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10" dur="indefinite" restart="never" nodeType="tmRoot">
          <p:childTnLst>
            <p:seq>
              <p:cTn id="511" dur="indefinite" nodeType="mainSeq">
                <p:childTnLst>
                  <p:par>
                    <p:cTn id="512" fill="hold">
                      <p:stCondLst>
                        <p:cond delay="indefinite"/>
                      </p:stCondLst>
                      <p:childTnLst>
                        <p:par>
                          <p:cTn id="513" fill="hold">
                            <p:stCondLst>
                              <p:cond delay="0"/>
                            </p:stCondLst>
                            <p:childTnLst>
                              <p:par>
                                <p:cTn id="514" nodeType="clickEffect" fill="hold" presetClass="entr" presetID="10">
                                  <p:stCondLst>
                                    <p:cond delay="0"/>
                                  </p:stCondLst>
                                  <p:childTnLst>
                                    <p:set>
                                      <p:cBhvr>
                                        <p:cTn id="515" dur="1" fill="hold">
                                          <p:stCondLst>
                                            <p:cond delay="0"/>
                                          </p:stCondLst>
                                        </p:cTn>
                                        <p:tgtEl>
                                          <p:spTgt spid="391"/>
                                        </p:tgtEl>
                                        <p:attrNameLst>
                                          <p:attrName>style.visibility</p:attrName>
                                        </p:attrNameLst>
                                      </p:cBhvr>
                                      <p:to>
                                        <p:strVal val="visible"/>
                                      </p:to>
                                    </p:set>
                                    <p:animEffect filter="fade" transition="in">
                                      <p:cBhvr additive="repl">
                                        <p:cTn id="516" dur="500"/>
                                        <p:tgtEl>
                                          <p:spTgt spid="391"/>
                                        </p:tgtEl>
                                      </p:cBhvr>
                                    </p:animEffect>
                                  </p:childTnLst>
                                </p:cTn>
                              </p:par>
                              <p:par>
                                <p:cTn id="517" nodeType="withEffect" fill="hold" presetClass="entr" presetID="10">
                                  <p:stCondLst>
                                    <p:cond delay="0"/>
                                  </p:stCondLst>
                                  <p:childTnLst>
                                    <p:set>
                                      <p:cBhvr>
                                        <p:cTn id="518" dur="1" fill="hold">
                                          <p:stCondLst>
                                            <p:cond delay="0"/>
                                          </p:stCondLst>
                                        </p:cTn>
                                        <p:tgtEl>
                                          <p:spTgt spid="392"/>
                                        </p:tgtEl>
                                        <p:attrNameLst>
                                          <p:attrName>style.visibility</p:attrName>
                                        </p:attrNameLst>
                                      </p:cBhvr>
                                      <p:to>
                                        <p:strVal val="visible"/>
                                      </p:to>
                                    </p:set>
                                    <p:animEffect filter="fade" transition="in">
                                      <p:cBhvr additive="repl">
                                        <p:cTn id="519" dur="500"/>
                                        <p:tgtEl>
                                          <p:spTgt spid="392"/>
                                        </p:tgtEl>
                                      </p:cBhvr>
                                    </p:animEffect>
                                  </p:childTnLst>
                                </p:cTn>
                              </p:par>
                            </p:childTnLst>
                          </p:cTn>
                        </p:par>
                      </p:childTnLst>
                    </p:cTn>
                  </p:par>
                  <p:par>
                    <p:cTn id="520" fill="hold">
                      <p:stCondLst>
                        <p:cond delay="indefinite"/>
                      </p:stCondLst>
                      <p:childTnLst>
                        <p:par>
                          <p:cTn id="521" fill="hold">
                            <p:stCondLst>
                              <p:cond delay="0"/>
                            </p:stCondLst>
                            <p:childTnLst>
                              <p:par>
                                <p:cTn id="522" nodeType="clickEffect" fill="hold" presetClass="path" presetID="63">
                                  <p:stCondLst>
                                    <p:cond delay="0"/>
                                  </p:stCondLst>
                                  <p:childTnLst>
                                    <p:animMotion origin="layout" path="M -1.66667E-006 3.7037E-006 L 0.05382 3.7037E-006 E">
                                      <p:cBhvr>
                                        <p:cTn id="523" dur="2000" fill="hold"/>
                                        <p:tgtEl>
                                          <p:spTgt spid="391"/>
                                        </p:tgtEl>
                                        <p:attrNameLst>
                                          <p:attrName>ppt_x</p:attrName>
                                          <p:attrName>ppt_y</p:attrName>
                                        </p:attrNameLst>
                                      </p:cBhvr>
                                    </p:animMotion>
                                  </p:childTnLst>
                                </p:cTn>
                              </p:par>
                            </p:childTnLst>
                          </p:cTn>
                        </p:par>
                      </p:childTnLst>
                    </p:cTn>
                  </p:par>
                  <p:par>
                    <p:cTn id="524" fill="hold">
                      <p:stCondLst>
                        <p:cond delay="indefinite"/>
                      </p:stCondLst>
                      <p:childTnLst>
                        <p:par>
                          <p:cTn id="525" fill="hold">
                            <p:stCondLst>
                              <p:cond delay="0"/>
                            </p:stCondLst>
                            <p:childTnLst>
                              <p:par>
                                <p:cTn id="526" nodeType="clickEffect" fill="hold" presetClass="path" presetID="63">
                                  <p:stCondLst>
                                    <p:cond delay="0"/>
                                  </p:stCondLst>
                                  <p:childTnLst>
                                    <p:animMotion origin="layout" path="M 0.05365 3.7037E-006 L 0.09948 3.7037E-006 E">
                                      <p:cBhvr>
                                        <p:cTn id="527" dur="2000" fill="hold"/>
                                        <p:tgtEl>
                                          <p:spTgt spid="391"/>
                                        </p:tgtEl>
                                        <p:attrNameLst>
                                          <p:attrName>ppt_x</p:attrName>
                                          <p:attrName>ppt_y</p:attrName>
                                        </p:attrNameLst>
                                      </p:cBhvr>
                                    </p:animMotion>
                                  </p:childTnLst>
                                </p:cTn>
                              </p:par>
                            </p:childTnLst>
                          </p:cTn>
                        </p:par>
                      </p:childTnLst>
                    </p:cTn>
                  </p:par>
                  <p:par>
                    <p:cTn id="528" fill="hold">
                      <p:stCondLst>
                        <p:cond delay="indefinite"/>
                      </p:stCondLst>
                      <p:childTnLst>
                        <p:par>
                          <p:cTn id="529" fill="hold">
                            <p:stCondLst>
                              <p:cond delay="0"/>
                            </p:stCondLst>
                            <p:childTnLst>
                              <p:par>
                                <p:cTn id="530" nodeType="clickEffect" fill="hold" presetClass="path" presetID="42">
                                  <p:stCondLst>
                                    <p:cond delay="0"/>
                                  </p:stCondLst>
                                  <p:childTnLst>
                                    <p:animMotion origin="layout" path="M 2.5E-006 -4.81481E-006 L 2.5E-006 0.06297 E">
                                      <p:cBhvr>
                                        <p:cTn id="531" dur="2000" fill="hold"/>
                                        <p:tgtEl>
                                          <p:spTgt spid="392"/>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GIỚI THIỆU</a:t>
            </a:r>
            <a:endParaRPr b="0" lang="en-US" sz="4300" spc="-1" strike="noStrike">
              <a:solidFill>
                <a:srgbClr val="000000"/>
              </a:solidFill>
              <a:latin typeface="Gill Sans MT"/>
            </a:endParaRPr>
          </a:p>
        </p:txBody>
      </p:sp>
      <p:sp>
        <p:nvSpPr>
          <p:cNvPr id="101" name="TextShape 2"/>
          <p:cNvSpPr txBox="1"/>
          <p:nvPr/>
        </p:nvSpPr>
        <p:spPr>
          <a:xfrm>
            <a:off x="1435680" y="1447920"/>
            <a:ext cx="7497720" cy="5409720"/>
          </a:xfrm>
          <a:prstGeom prst="rect">
            <a:avLst/>
          </a:prstGeom>
          <a:noFill/>
          <a:ln>
            <a:noFill/>
          </a:ln>
        </p:spPr>
        <p:txBody>
          <a:bodyPr lIns="90000" rIns="90000" tIns="45000" bIns="45000">
            <a:normAutofit fontScale="6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tìm kiếm rất phổ biến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Đầu vào bài toán là các thông tin cần thiết và đầu ra là </a:t>
            </a:r>
            <a:r>
              <a:rPr b="0" i="1" lang="en-US" sz="3200" spc="-1" strike="noStrike">
                <a:solidFill>
                  <a:srgbClr val="000000"/>
                </a:solidFill>
                <a:latin typeface="Times New Roman"/>
              </a:rPr>
              <a:t>lời giải tối ưu</a:t>
            </a:r>
            <a:r>
              <a:rPr b="0" lang="en-US" sz="3200" spc="-1" strike="noStrike">
                <a:solidFill>
                  <a:srgbClr val="000000"/>
                </a:solidFill>
                <a:latin typeface="Times New Roman"/>
              </a:rPr>
              <a:t> thỏa </a:t>
            </a:r>
            <a:r>
              <a:rPr b="0" i="1" lang="en-US" sz="3200" spc="-1" strike="noStrike">
                <a:solidFill>
                  <a:srgbClr val="000000"/>
                </a:solidFill>
                <a:latin typeface="Times New Roman"/>
              </a:rPr>
              <a:t>điều kiện ràng buộc</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Hai phương pháp tìm kiếm thông dụng là tuần tự và nhị phân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Trong bài toán tìm kiếm gồm có:</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kiếm/lời giải tập hợp các lời giải tiềm năng</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ràng buộc </a:t>
            </a:r>
            <a:endParaRPr b="0" lang="en-US" sz="28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Không gian lời giải có thể là:</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Tường minh: ta chỉ cần tìm kiểm tra và chọn lựa </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tường minh: phải tạo ra để tiếp tục xử lý</a:t>
            </a:r>
            <a:endParaRPr b="0" lang="en-US" sz="2800" spc="-1" strike="noStrike">
              <a:solidFill>
                <a:srgbClr val="000000"/>
              </a:solidFill>
              <a:latin typeface="Gill Sans MT"/>
            </a:endParaRPr>
          </a:p>
        </p:txBody>
      </p:sp>
      <p:sp>
        <p:nvSpPr>
          <p:cNvPr id="10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56B98A85-ACC9-44D5-AF39-4455776A8F87}" type="slidenum">
              <a:rPr b="0" lang="en-US" sz="1200" spc="-1" strike="noStrike">
                <a:solidFill>
                  <a:srgbClr val="b5a989"/>
                </a:solidFill>
                <a:latin typeface="Gill Sans MT"/>
              </a:rPr>
              <a:t>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GIỚI THIỆU</a:t>
            </a:r>
            <a:endParaRPr b="0" lang="en-US" sz="4300" spc="-1" strike="noStrike">
              <a:solidFill>
                <a:srgbClr val="000000"/>
              </a:solidFill>
              <a:latin typeface="Gill Sans MT"/>
            </a:endParaRPr>
          </a:p>
        </p:txBody>
      </p:sp>
      <p:sp>
        <p:nvSpPr>
          <p:cNvPr id="104" name="TextShape 2"/>
          <p:cNvSpPr txBox="1"/>
          <p:nvPr/>
        </p:nvSpPr>
        <p:spPr>
          <a:xfrm>
            <a:off x="1435680" y="1447920"/>
            <a:ext cx="7497720" cy="5409720"/>
          </a:xfrm>
          <a:prstGeom prst="rect">
            <a:avLst/>
          </a:prstGeom>
          <a:noFill/>
          <a:ln>
            <a:noFill/>
          </a:ln>
        </p:spPr>
        <p:txBody>
          <a:bodyPr lIns="90000" rIns="90000" tIns="45000" bIns="45000">
            <a:normAutofit fontScale="97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Quá trình chọn lời giải gồm các bước</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0: tạo ra ứng viên lời giải (nếu chưa có)</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1: Kiểm tra ứng viên lời giải có thỏa điều kiện ràng buộc hay không</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2: Trong số các ứng viên lời giải thỏa mãn, sẽ có các tiêu chí để chọn ra ứng viên lời giải tối ưu</a:t>
            </a:r>
            <a:endParaRPr b="0" lang="en-US" sz="28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Ví dụ: Tìm giá trị chẵn lớn nhất trong mảng a có n số nguyên phân biệt (n &gt; 0)</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n phần tử</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ràng buộc: số chẵn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lớn nhất</a:t>
            </a:r>
            <a:endParaRPr b="0" lang="en-US" sz="2800" spc="-1" strike="noStrike">
              <a:solidFill>
                <a:srgbClr val="000000"/>
              </a:solidFill>
              <a:latin typeface="Gill Sans MT"/>
            </a:endParaRPr>
          </a:p>
        </p:txBody>
      </p:sp>
      <p:sp>
        <p:nvSpPr>
          <p:cNvPr id="10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CD3EC0C-E62A-4600-92CD-F309143C0982}"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107"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1: Cho mảng a gồm n số nguyên. Viết hàm xác định giá trị phần tử lớn nhất</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toàn bộ mảng a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n phần tử</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lớn nhất</a:t>
            </a:r>
            <a:endParaRPr b="0" lang="en-US" sz="2800" spc="-1" strike="noStrike">
              <a:solidFill>
                <a:srgbClr val="000000"/>
              </a:solidFill>
              <a:latin typeface="Gill Sans MT"/>
            </a:endParaRPr>
          </a:p>
        </p:txBody>
      </p:sp>
      <p:sp>
        <p:nvSpPr>
          <p:cNvPr id="10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D0F83EA-8D2E-4B33-93B3-B975613B7DAE}"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09" name="Table 4"/>
          <p:cNvGraphicFramePr/>
          <p:nvPr/>
        </p:nvGraphicFramePr>
        <p:xfrm>
          <a:off x="2971800" y="2614320"/>
          <a:ext cx="4114440" cy="2595600"/>
        </p:xfrm>
        <a:graphic>
          <a:graphicData uri="http://schemas.openxmlformats.org/drawingml/2006/table">
            <a:tbl>
              <a:tblPr/>
              <a:tblGrid>
                <a:gridCol w="870120"/>
                <a:gridCol w="324432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int</a:t>
                      </a:r>
                      <a:r>
                        <a:rPr b="0" lang="en-US" sz="1800" spc="-1" strike="noStrike">
                          <a:solidFill>
                            <a:srgbClr val="000000"/>
                          </a:solidFill>
                          <a:latin typeface="Times New Roman"/>
                        </a:rPr>
                        <a:t> FindMaxValue(</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res = a[0];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1;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(a[i] &gt; res) res = a[i];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res;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111" name="TextShape 2"/>
          <p:cNvSpPr txBox="1"/>
          <p:nvPr/>
        </p:nvSpPr>
        <p:spPr>
          <a:xfrm>
            <a:off x="1435680" y="1447920"/>
            <a:ext cx="7497720" cy="5409720"/>
          </a:xfrm>
          <a:prstGeom prst="rect">
            <a:avLst/>
          </a:prstGeom>
          <a:noFill/>
          <a:ln>
            <a:noFill/>
          </a:ln>
        </p:spPr>
        <p:txBody>
          <a:bodyPr lIns="90000" rIns="90000" tIns="45000" bIns="45000">
            <a:normAutofit fontScale="5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2: Cho mảng a gồm n số nguyên và một số x. Viết hàm tìm vị trí xuất hiện đầu tiên của x</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May mắn cần duyệt một lần. Trung bình duyệt n/2 và không may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rang buộc: giá trị bằng x</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phần tử có chỉ số nhỏ nhất</a:t>
            </a:r>
            <a:endParaRPr b="0" lang="en-US" sz="2800" spc="-1" strike="noStrike">
              <a:solidFill>
                <a:srgbClr val="000000"/>
              </a:solidFill>
              <a:latin typeface="Gill Sans MT"/>
            </a:endParaRPr>
          </a:p>
        </p:txBody>
      </p:sp>
      <p:sp>
        <p:nvSpPr>
          <p:cNvPr id="11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8355D6B0-FDAD-41DF-98D6-C5916DB24349}"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13" name="Table 4"/>
          <p:cNvGraphicFramePr/>
          <p:nvPr/>
        </p:nvGraphicFramePr>
        <p:xfrm>
          <a:off x="1556640" y="2289960"/>
          <a:ext cx="3733560" cy="2595600"/>
        </p:xfrm>
        <a:graphic>
          <a:graphicData uri="http://schemas.openxmlformats.org/drawingml/2006/table">
            <a:tbl>
              <a:tblPr/>
              <a:tblGrid>
                <a:gridCol w="414720"/>
                <a:gridCol w="331884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int</a:t>
                      </a:r>
                      <a:r>
                        <a:rPr b="0" lang="en-US" sz="1800" spc="-1" strike="noStrike">
                          <a:solidFill>
                            <a:srgbClr val="000000"/>
                          </a:solidFill>
                          <a:latin typeface="Times New Roman"/>
                        </a:rPr>
                        <a:t> Find(</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 </a:t>
                      </a:r>
                      <a:r>
                        <a:rPr b="0" lang="en-US" sz="1800" spc="-1" strike="noStrike">
                          <a:solidFill>
                            <a:srgbClr val="0070c0"/>
                          </a:solidFill>
                          <a:latin typeface="Times New Roman"/>
                        </a:rPr>
                        <a:t>int</a:t>
                      </a:r>
                      <a:r>
                        <a:rPr b="0" lang="en-US" sz="1800" spc="-1" strike="noStrike">
                          <a:solidFill>
                            <a:srgbClr val="000000"/>
                          </a:solidFill>
                          <a:latin typeface="Times New Roman"/>
                        </a:rPr>
                        <a:t>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while</a:t>
                      </a:r>
                      <a:r>
                        <a:rPr b="0" lang="en-US" sz="1800" spc="-1" strike="noStrike">
                          <a:solidFill>
                            <a:srgbClr val="000000"/>
                          </a:solidFill>
                          <a:latin typeface="Times New Roman"/>
                        </a:rPr>
                        <a:t>((</a:t>
                      </a:r>
                      <a:r>
                        <a:rPr b="1" lang="en-US" sz="1800" spc="-1" strike="noStrike">
                          <a:solidFill>
                            <a:srgbClr val="ff0000"/>
                          </a:solidFill>
                          <a:latin typeface="Times New Roman"/>
                        </a:rPr>
                        <a:t>i &lt; n</a:t>
                      </a:r>
                      <a:r>
                        <a:rPr b="0" lang="en-US" sz="1800" spc="-1" strike="noStrike">
                          <a:solidFill>
                            <a:srgbClr val="000000"/>
                          </a:solidFill>
                          <a:latin typeface="Times New Roman"/>
                        </a:rPr>
                        <a:t>) &amp;&amp; (a[i] !=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(i &lt; n) </a:t>
                      </a:r>
                      <a:r>
                        <a:rPr b="0" lang="en-US" sz="1800" spc="-1" strike="noStrike">
                          <a:solidFill>
                            <a:srgbClr val="0070c0"/>
                          </a:solidFill>
                          <a:latin typeface="Times New Roman"/>
                        </a:rPr>
                        <a:t>return</a:t>
                      </a:r>
                      <a:r>
                        <a:rPr b="0" lang="en-US" sz="1800" spc="-1" strike="noStrike">
                          <a:solidFill>
                            <a:srgbClr val="000000"/>
                          </a:solidFill>
                          <a:latin typeface="Times New Roman"/>
                        </a:rPr>
                        <a:t>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4" name="Table 5"/>
          <p:cNvGraphicFramePr/>
          <p:nvPr/>
        </p:nvGraphicFramePr>
        <p:xfrm>
          <a:off x="5291640" y="2299680"/>
          <a:ext cx="3318480" cy="2595600"/>
        </p:xfrm>
        <a:graphic>
          <a:graphicData uri="http://schemas.openxmlformats.org/drawingml/2006/table">
            <a:tbl>
              <a:tblPr/>
              <a:tblGrid>
                <a:gridCol w="3318840"/>
              </a:tblGrid>
              <a:tr h="370800">
                <a:tc>
                  <a:txBody>
                    <a:bodyPr>
                      <a:noAutofit/>
                    </a:bodyPr>
                    <a:p>
                      <a:pPr>
                        <a:lnSpc>
                          <a:spcPct val="100000"/>
                        </a:lnSpc>
                      </a:pPr>
                      <a:r>
                        <a:rPr b="0" lang="en-US" sz="1800" spc="-1" strike="noStrike">
                          <a:solidFill>
                            <a:srgbClr val="0070c0"/>
                          </a:solidFill>
                          <a:latin typeface="Times New Roman"/>
                        </a:rPr>
                        <a:t>int</a:t>
                      </a:r>
                      <a:r>
                        <a:rPr b="0" lang="en-US" sz="1800" spc="-1" strike="noStrike">
                          <a:solidFill>
                            <a:srgbClr val="000000"/>
                          </a:solidFill>
                          <a:latin typeface="Times New Roman"/>
                        </a:rPr>
                        <a:t> Find(</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 </a:t>
                      </a:r>
                      <a:r>
                        <a:rPr b="0" lang="en-US" sz="1800" spc="-1" strike="noStrike">
                          <a:solidFill>
                            <a:srgbClr val="0070c0"/>
                          </a:solidFill>
                          <a:latin typeface="Times New Roman"/>
                        </a:rPr>
                        <a:t>int</a:t>
                      </a:r>
                      <a:r>
                        <a:rPr b="0" lang="en-US" sz="1800" spc="-1" strike="noStrike">
                          <a:solidFill>
                            <a:srgbClr val="000000"/>
                          </a:solidFill>
                          <a:latin typeface="Times New Roman"/>
                        </a:rPr>
                        <a:t>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a:t>
                      </a:r>
                      <a:r>
                        <a:rPr b="1" lang="en-US" sz="1800" spc="-1" strike="noStrike">
                          <a:solidFill>
                            <a:srgbClr val="ff0000"/>
                          </a:solidFill>
                          <a:latin typeface="Times New Roman"/>
                        </a:rPr>
                        <a:t>a[n] = 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while</a:t>
                      </a:r>
                      <a:r>
                        <a:rPr b="0" lang="en-US" sz="1800" spc="-1" strike="noStrike">
                          <a:solidFill>
                            <a:srgbClr val="000000"/>
                          </a:solidFill>
                          <a:latin typeface="Times New Roman"/>
                        </a:rPr>
                        <a:t>(a[i] != x)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(i &lt; n) </a:t>
                      </a:r>
                      <a:r>
                        <a:rPr b="0" lang="en-US" sz="1800" spc="-1" strike="noStrike">
                          <a:solidFill>
                            <a:srgbClr val="0070c0"/>
                          </a:solidFill>
                          <a:latin typeface="Times New Roman"/>
                        </a:rPr>
                        <a:t>return</a:t>
                      </a:r>
                      <a:r>
                        <a:rPr b="0" lang="en-US" sz="1800" spc="-1" strike="noStrike">
                          <a:solidFill>
                            <a:srgbClr val="000000"/>
                          </a:solidFill>
                          <a:latin typeface="Times New Roman"/>
                        </a:rPr>
                        <a:t>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116" name="TextShape 2"/>
          <p:cNvSpPr txBox="1"/>
          <p:nvPr/>
        </p:nvSpPr>
        <p:spPr>
          <a:xfrm>
            <a:off x="1435680" y="1447920"/>
            <a:ext cx="7497720" cy="5333760"/>
          </a:xfrm>
          <a:prstGeom prst="rect">
            <a:avLst/>
          </a:prstGeom>
          <a:noFill/>
          <a:ln>
            <a:noFill/>
          </a:ln>
        </p:spPr>
        <p:txBody>
          <a:bodyPr lIns="90000" rIns="90000" tIns="45000" bIns="45000">
            <a:normAutofit fontScale="73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3: Cho mảng a gồm n số nguyên. Viết hàm tìm vị trí của số chính phương nhỏ nhất</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rang buộc: số chính phương</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phần tử nhỏ nhất</a:t>
            </a:r>
            <a:endParaRPr b="0" lang="en-US" sz="2800" spc="-1" strike="noStrike">
              <a:solidFill>
                <a:srgbClr val="000000"/>
              </a:solidFill>
              <a:latin typeface="Gill Sans MT"/>
            </a:endParaRPr>
          </a:p>
        </p:txBody>
      </p:sp>
      <p:sp>
        <p:nvSpPr>
          <p:cNvPr id="11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01EF552-D329-4B94-B82E-326A76377A3F}"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18" name="Table 4"/>
          <p:cNvGraphicFramePr/>
          <p:nvPr/>
        </p:nvGraphicFramePr>
        <p:xfrm>
          <a:off x="1080" y="2314800"/>
          <a:ext cx="4528800" cy="2595600"/>
        </p:xfrm>
        <a:graphic>
          <a:graphicData uri="http://schemas.openxmlformats.org/drawingml/2006/table">
            <a:tbl>
              <a:tblPr/>
              <a:tblGrid>
                <a:gridCol w="335160"/>
                <a:gridCol w="419364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bool</a:t>
                      </a:r>
                      <a:r>
                        <a:rPr b="0" lang="en-US" sz="1800" spc="-1" strike="noStrike">
                          <a:solidFill>
                            <a:srgbClr val="000000"/>
                          </a:solidFill>
                          <a:latin typeface="Times New Roman"/>
                        </a:rPr>
                        <a:t> iSquare(</a:t>
                      </a:r>
                      <a:r>
                        <a:rPr b="0" lang="en-US" sz="1800" spc="-1" strike="noStrike">
                          <a:solidFill>
                            <a:srgbClr val="0070c0"/>
                          </a:solidFill>
                          <a:latin typeface="Times New Roman"/>
                        </a:rPr>
                        <a:t>int</a:t>
                      </a:r>
                      <a:r>
                        <a:rPr b="0" lang="en-US" sz="1800" spc="-1" strike="noStrike">
                          <a:solidFill>
                            <a:srgbClr val="000000"/>
                          </a:solidFill>
                          <a:latin typeface="Times New Roman"/>
                        </a:rPr>
                        <a:t> number){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 = (</a:t>
                      </a:r>
                      <a:r>
                        <a:rPr b="0" lang="en-US" sz="1800" spc="-1" strike="noStrike">
                          <a:solidFill>
                            <a:srgbClr val="0070c0"/>
                          </a:solidFill>
                          <a:latin typeface="Times New Roman"/>
                        </a:rPr>
                        <a:t>int</a:t>
                      </a:r>
                      <a:r>
                        <a:rPr b="0" lang="en-US" sz="1800" spc="-1" strike="noStrike">
                          <a:solidFill>
                            <a:srgbClr val="000000"/>
                          </a:solidFill>
                          <a:latin typeface="Times New Roman"/>
                        </a:rPr>
                        <a:t>)sqrt((</a:t>
                      </a:r>
                      <a:r>
                        <a:rPr b="0" lang="en-US" sz="1800" spc="-1" strike="noStrike">
                          <a:solidFill>
                            <a:srgbClr val="0070c0"/>
                          </a:solidFill>
                          <a:latin typeface="Times New Roman"/>
                        </a:rPr>
                        <a:t>float</a:t>
                      </a:r>
                      <a:r>
                        <a:rPr b="0" lang="en-US" sz="1800" spc="-1" strike="noStrike">
                          <a:solidFill>
                            <a:srgbClr val="000000"/>
                          </a:solidFill>
                          <a:latin typeface="Times New Roman"/>
                        </a:rPr>
                        <a:t>)number);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(i*i == number);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int</a:t>
                      </a:r>
                      <a:r>
                        <a:rPr b="0" lang="en-US" sz="1800" spc="-1" strike="noStrike">
                          <a:solidFill>
                            <a:srgbClr val="000000"/>
                          </a:solidFill>
                          <a:latin typeface="Times New Roman"/>
                        </a:rPr>
                        <a:t> IdxOfMinSquareNumber(</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idx = -1, lc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0;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9" name="Table 5"/>
          <p:cNvGraphicFramePr/>
          <p:nvPr/>
        </p:nvGraphicFramePr>
        <p:xfrm>
          <a:off x="4528440" y="2314800"/>
          <a:ext cx="4542120" cy="2595600"/>
        </p:xfrm>
        <a:graphic>
          <a:graphicData uri="http://schemas.openxmlformats.org/drawingml/2006/table">
            <a:tbl>
              <a:tblPr/>
              <a:tblGrid>
                <a:gridCol w="425520"/>
                <a:gridCol w="411660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(iSquare(a[i]) &amp;&amp; (idx==-1 || a[i]&lt;lc){</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    </a:t>
                      </a:r>
                      <a:r>
                        <a:rPr b="0" lang="en-US" sz="1800" spc="-1" strike="noStrike">
                          <a:solidFill>
                            <a:srgbClr val="000000"/>
                          </a:solidFill>
                          <a:latin typeface="Times New Roman"/>
                        </a:rPr>
                        <a:t>lc = a[i];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idx =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idx;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một chiều)</a:t>
            </a:r>
            <a:endParaRPr b="0" lang="en-US" sz="4300" spc="-1" strike="noStrike">
              <a:solidFill>
                <a:srgbClr val="000000"/>
              </a:solidFill>
              <a:latin typeface="Gill Sans MT"/>
            </a:endParaRPr>
          </a:p>
        </p:txBody>
      </p:sp>
      <p:sp>
        <p:nvSpPr>
          <p:cNvPr id="121" name="TextShape 2"/>
          <p:cNvSpPr txBox="1"/>
          <p:nvPr/>
        </p:nvSpPr>
        <p:spPr>
          <a:xfrm>
            <a:off x="1435680" y="1447920"/>
            <a:ext cx="7497720" cy="5409720"/>
          </a:xfrm>
          <a:prstGeom prst="rect">
            <a:avLst/>
          </a:prstGeom>
          <a:noFill/>
          <a:ln>
            <a:noFill/>
          </a:ln>
        </p:spPr>
        <p:txBody>
          <a:bodyPr lIns="90000" rIns="90000" tIns="45000" bIns="45000">
            <a:normAutofit fontScale="6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4: Cho mảng a gồm n số nguyên dương. Viết hàm tìm vị trí số nguyên tố lớn nhất</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Điều kiện rang buộc: số nguyên tố</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phần tử lớn nhất</a:t>
            </a:r>
            <a:endParaRPr b="0" lang="en-US" sz="2800" spc="-1" strike="noStrike">
              <a:solidFill>
                <a:srgbClr val="000000"/>
              </a:solidFill>
              <a:latin typeface="Gill Sans MT"/>
            </a:endParaRPr>
          </a:p>
        </p:txBody>
      </p:sp>
      <p:sp>
        <p:nvSpPr>
          <p:cNvPr id="12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7BC8D7A-022B-4D1C-AC21-533034499C6D}"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23" name="Table 4"/>
          <p:cNvGraphicFramePr/>
          <p:nvPr/>
        </p:nvGraphicFramePr>
        <p:xfrm>
          <a:off x="1055880" y="2310840"/>
          <a:ext cx="3743280" cy="2595600"/>
        </p:xfrm>
        <a:graphic>
          <a:graphicData uri="http://schemas.openxmlformats.org/drawingml/2006/table">
            <a:tbl>
              <a:tblPr/>
              <a:tblGrid>
                <a:gridCol w="277200"/>
                <a:gridCol w="346608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bool</a:t>
                      </a:r>
                      <a:r>
                        <a:rPr b="0" lang="en-US" sz="1800" spc="-1" strike="noStrike">
                          <a:solidFill>
                            <a:srgbClr val="000000"/>
                          </a:solidFill>
                          <a:latin typeface="Times New Roman"/>
                        </a:rPr>
                        <a:t> iSPrime(</a:t>
                      </a:r>
                      <a:r>
                        <a:rPr b="0" lang="en-US" sz="1800" spc="-1" strike="noStrike">
                          <a:solidFill>
                            <a:srgbClr val="0070c0"/>
                          </a:solidFill>
                          <a:latin typeface="Times New Roman"/>
                        </a:rPr>
                        <a:t>int</a:t>
                      </a:r>
                      <a:r>
                        <a:rPr b="0" lang="en-US" sz="1800" spc="-1" strike="noStrike">
                          <a:solidFill>
                            <a:srgbClr val="000000"/>
                          </a:solidFill>
                          <a:latin typeface="Times New Roman"/>
                        </a:rPr>
                        <a:t> number){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(number &lt; 2) </a:t>
                      </a:r>
                      <a:r>
                        <a:rPr b="0" lang="en-US" sz="1800" spc="-1" strike="noStrike">
                          <a:solidFill>
                            <a:srgbClr val="0070c0"/>
                          </a:solidFill>
                          <a:latin typeface="Times New Roman"/>
                        </a:rPr>
                        <a:t>return</a:t>
                      </a:r>
                      <a:r>
                        <a:rPr b="0" lang="en-US" sz="1800" spc="-1" strike="noStrike">
                          <a:solidFill>
                            <a:srgbClr val="000000"/>
                          </a:solidFill>
                          <a:latin typeface="Times New Roman"/>
                        </a:rPr>
                        <a:t> </a:t>
                      </a:r>
                      <a:r>
                        <a:rPr b="0" lang="en-US" sz="1800" spc="-1" strike="noStrike">
                          <a:solidFill>
                            <a:srgbClr val="0070c0"/>
                          </a:solidFill>
                          <a:latin typeface="Times New Roman"/>
                        </a:rPr>
                        <a:t>false</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n = (</a:t>
                      </a:r>
                      <a:r>
                        <a:rPr b="0" lang="en-US" sz="1800" spc="-1" strike="noStrike">
                          <a:solidFill>
                            <a:srgbClr val="0070c0"/>
                          </a:solidFill>
                          <a:latin typeface="Times New Roman"/>
                        </a:rPr>
                        <a:t>int</a:t>
                      </a:r>
                      <a:r>
                        <a:rPr b="0" lang="en-US" sz="1800" spc="-1" strike="noStrike">
                          <a:solidFill>
                            <a:srgbClr val="000000"/>
                          </a:solidFill>
                          <a:latin typeface="Times New Roman"/>
                        </a:rPr>
                        <a:t>)sqrt(number);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2;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(number % i == 0) </a:t>
                      </a:r>
                      <a:r>
                        <a:rPr b="0" lang="en-US" sz="1800" spc="-1" strike="noStrike">
                          <a:solidFill>
                            <a:srgbClr val="0070c0"/>
                          </a:solidFill>
                          <a:latin typeface="Times New Roman"/>
                        </a:rPr>
                        <a:t>return</a:t>
                      </a:r>
                      <a:r>
                        <a:rPr b="0" lang="en-US" sz="1800" spc="-1" strike="noStrike">
                          <a:solidFill>
                            <a:srgbClr val="000000"/>
                          </a:solidFill>
                          <a:latin typeface="Times New Roman"/>
                        </a:rPr>
                        <a:t> </a:t>
                      </a:r>
                      <a:r>
                        <a:rPr b="0" lang="en-US" sz="1800" spc="-1" strike="noStrike">
                          <a:solidFill>
                            <a:srgbClr val="0070c0"/>
                          </a:solidFill>
                          <a:latin typeface="Times New Roman"/>
                        </a:rPr>
                        <a:t>false</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a:t>
                      </a:r>
                      <a:r>
                        <a:rPr b="0" lang="en-US" sz="1800" spc="-1" strike="noStrike">
                          <a:solidFill>
                            <a:srgbClr val="0070c0"/>
                          </a:solidFill>
                          <a:latin typeface="Times New Roman"/>
                        </a:rPr>
                        <a:t>true</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24" name="Table 5"/>
          <p:cNvGraphicFramePr/>
          <p:nvPr/>
        </p:nvGraphicFramePr>
        <p:xfrm>
          <a:off x="4803480" y="2310840"/>
          <a:ext cx="3959280" cy="2595600"/>
        </p:xfrm>
        <a:graphic>
          <a:graphicData uri="http://schemas.openxmlformats.org/drawingml/2006/table">
            <a:tbl>
              <a:tblPr/>
              <a:tblGrid>
                <a:gridCol w="442080"/>
                <a:gridCol w="351720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int </a:t>
                      </a:r>
                      <a:r>
                        <a:rPr b="0" lang="en-US" sz="1800" spc="-1" strike="noStrike">
                          <a:solidFill>
                            <a:srgbClr val="000000"/>
                          </a:solidFill>
                          <a:latin typeface="Times New Roman"/>
                        </a:rPr>
                        <a:t>idxOfMaxPrime(</a:t>
                      </a:r>
                      <a:r>
                        <a:rPr b="0" lang="en-US" sz="1800" spc="-1" strike="noStrike">
                          <a:solidFill>
                            <a:srgbClr val="0070c0"/>
                          </a:solidFill>
                          <a:latin typeface="Times New Roman"/>
                        </a:rPr>
                        <a:t>int</a:t>
                      </a:r>
                      <a:r>
                        <a:rPr b="0" lang="en-US" sz="1800" spc="-1" strike="noStrike">
                          <a:solidFill>
                            <a:srgbClr val="000000"/>
                          </a:solidFill>
                          <a:latin typeface="Times New Roman"/>
                        </a:rPr>
                        <a:t> a[], </a:t>
                      </a:r>
                      <a:r>
                        <a:rPr b="0" lang="en-US" sz="1800" spc="-1" strike="noStrike">
                          <a:solidFill>
                            <a:srgbClr val="0070c0"/>
                          </a:solidFill>
                          <a:latin typeface="Times New Roman"/>
                        </a:rPr>
                        <a:t>int</a:t>
                      </a:r>
                      <a:r>
                        <a:rPr b="0" lang="en-US" sz="1800" spc="-1" strike="noStrike">
                          <a:solidFill>
                            <a:srgbClr val="000000"/>
                          </a:solidFill>
                          <a:latin typeface="Times New Roman"/>
                        </a:rPr>
                        <a:t> 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idx = -1, lc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0;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(iSPrime(a[i]) &amp;&amp; a[i] &gt; lc){</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lc = a[i]; idx =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a:t>
                      </a:r>
                      <a:r>
                        <a:rPr b="0" lang="en-US" sz="1800" spc="-1" strike="noStrike">
                          <a:solidFill>
                            <a:srgbClr val="0070c0"/>
                          </a:solidFill>
                          <a:latin typeface="Times New Roman"/>
                        </a:rPr>
                        <a:t>return</a:t>
                      </a:r>
                      <a:r>
                        <a:rPr b="0" lang="en-US" sz="1800" spc="-1" strike="noStrike">
                          <a:solidFill>
                            <a:srgbClr val="000000"/>
                          </a:solidFill>
                          <a:latin typeface="Times New Roman"/>
                        </a:rPr>
                        <a:t> idx;}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435680" y="274680"/>
            <a:ext cx="7497720" cy="1142640"/>
          </a:xfrm>
          <a:prstGeom prst="rect">
            <a:avLst/>
          </a:prstGeom>
          <a:noFill/>
          <a:ln>
            <a:noFill/>
          </a:ln>
        </p:spPr>
        <p:txBody>
          <a:bodyPr lIns="90000" rIns="90000" tIns="45000" bIns="45000" anchor="ctr">
            <a:normAutofit fontScale="80000"/>
          </a:bodyPr>
          <a:p>
            <a:pPr>
              <a:lnSpc>
                <a:spcPct val="100000"/>
              </a:lnSpc>
            </a:pPr>
            <a:r>
              <a:rPr b="0" lang="en-US" sz="4300" spc="-1" strike="noStrike">
                <a:solidFill>
                  <a:srgbClr val="572314"/>
                </a:solidFill>
                <a:latin typeface="Times New Roman"/>
              </a:rPr>
              <a:t>TÌM KIẾM TUẦN TỰ</a:t>
            </a:r>
            <a:br/>
            <a:r>
              <a:rPr b="0" lang="en-US" sz="4300" spc="-1" strike="noStrike">
                <a:solidFill>
                  <a:srgbClr val="572314"/>
                </a:solidFill>
                <a:latin typeface="Times New Roman"/>
              </a:rPr>
              <a:t>(Trên mảng cấu trúc một chiều)</a:t>
            </a:r>
            <a:endParaRPr b="0" lang="en-US" sz="4300" spc="-1" strike="noStrike">
              <a:solidFill>
                <a:srgbClr val="000000"/>
              </a:solidFill>
              <a:latin typeface="Gill Sans MT"/>
            </a:endParaRPr>
          </a:p>
        </p:txBody>
      </p:sp>
      <p:sp>
        <p:nvSpPr>
          <p:cNvPr id="126" name="TextShape 2"/>
          <p:cNvSpPr txBox="1"/>
          <p:nvPr/>
        </p:nvSpPr>
        <p:spPr>
          <a:xfrm>
            <a:off x="1435680" y="1447920"/>
            <a:ext cx="7497720" cy="5409720"/>
          </a:xfrm>
          <a:prstGeom prst="rect">
            <a:avLst/>
          </a:prstGeom>
          <a:noFill/>
          <a:ln>
            <a:noFill/>
          </a:ln>
        </p:spPr>
        <p:txBody>
          <a:bodyPr lIns="90000" rIns="90000" tIns="45000" bIns="45000">
            <a:normAutofit fontScale="6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Bài toán 5: Cho mảng sp gồm n sản phẩm. Mỗi sản phẩm có: Mã số, tên sản phẩm và đơn giá. Viết hàm xác định đơn giá cao nhất trong danh sách sản phẩm</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Chi phí: duyệt n phần tử </a:t>
            </a:r>
            <a:r>
              <a:rPr b="0" lang="en-US" sz="2800" spc="-1" strike="noStrike">
                <a:solidFill>
                  <a:srgbClr val="000000"/>
                </a:solidFill>
                <a:latin typeface="Symbol"/>
              </a:rPr>
              <a:t></a:t>
            </a:r>
            <a:r>
              <a:rPr b="0" lang="en-US" sz="2800" spc="-1" strike="noStrike">
                <a:solidFill>
                  <a:srgbClr val="000000"/>
                </a:solidFill>
                <a:latin typeface="Times New Roman"/>
              </a:rPr>
              <a:t> O(n)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Không gian tìm kiếm: {0, n – 1} </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Tiêu chí đánh giá: đơn giá cao nhất</a:t>
            </a:r>
            <a:endParaRPr b="0" lang="en-US" sz="2800" spc="-1" strike="noStrike">
              <a:solidFill>
                <a:srgbClr val="000000"/>
              </a:solidFill>
              <a:latin typeface="Gill Sans MT"/>
            </a:endParaRPr>
          </a:p>
        </p:txBody>
      </p:sp>
      <p:sp>
        <p:nvSpPr>
          <p:cNvPr id="12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02B4CD05-1706-4D42-A3ED-FA95AB0B98DE}"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28" name="Table 4"/>
          <p:cNvGraphicFramePr/>
          <p:nvPr/>
        </p:nvGraphicFramePr>
        <p:xfrm>
          <a:off x="1363320" y="2934360"/>
          <a:ext cx="2829960" cy="2595600"/>
        </p:xfrm>
        <a:graphic>
          <a:graphicData uri="http://schemas.openxmlformats.org/drawingml/2006/table">
            <a:tbl>
              <a:tblPr/>
              <a:tblGrid>
                <a:gridCol w="315720"/>
                <a:gridCol w="2514600"/>
              </a:tblGrid>
              <a:tr h="370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#define</a:t>
                      </a:r>
                      <a:r>
                        <a:rPr b="0" lang="en-US" sz="1800" spc="-1" strike="noStrike">
                          <a:solidFill>
                            <a:srgbClr val="000000"/>
                          </a:solidFill>
                          <a:latin typeface="Times New Roman"/>
                        </a:rPr>
                        <a:t> MAX 100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struct</a:t>
                      </a:r>
                      <a:r>
                        <a:rPr b="0" lang="en-US" sz="1800" spc="-1" strike="noStrike">
                          <a:solidFill>
                            <a:srgbClr val="000000"/>
                          </a:solidFill>
                          <a:latin typeface="Times New Roman"/>
                        </a:rPr>
                        <a:t> PRODUCT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int</a:t>
                      </a:r>
                      <a:r>
                        <a:rPr b="0" lang="en-US" sz="1800" spc="-1" strike="noStrike">
                          <a:solidFill>
                            <a:srgbClr val="000000"/>
                          </a:solidFill>
                          <a:latin typeface="Times New Roman"/>
                        </a:rPr>
                        <a:t> id;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   </a:t>
                      </a:r>
                      <a:r>
                        <a:rPr b="0" lang="en-US" sz="1800" spc="-1" strike="noStrike">
                          <a:solidFill>
                            <a:srgbClr val="0070c0"/>
                          </a:solidFill>
                          <a:latin typeface="Times New Roman"/>
                        </a:rPr>
                        <a:t>char</a:t>
                      </a:r>
                      <a:r>
                        <a:rPr b="0" lang="en-US" sz="1800" spc="-1" strike="noStrike">
                          <a:solidFill>
                            <a:srgbClr val="000000"/>
                          </a:solidFill>
                          <a:latin typeface="Times New Roman"/>
                        </a:rPr>
                        <a:t> name[MAX + 1];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float</a:t>
                      </a:r>
                      <a:r>
                        <a:rPr b="0" lang="en-US" sz="1800" spc="-1" strike="noStrike">
                          <a:solidFill>
                            <a:srgbClr val="000000"/>
                          </a:solidFill>
                          <a:latin typeface="Times New Roman"/>
                        </a:rPr>
                        <a:t> 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29" name="Table 5"/>
          <p:cNvGraphicFramePr/>
          <p:nvPr/>
        </p:nvGraphicFramePr>
        <p:xfrm>
          <a:off x="4193640" y="2934360"/>
          <a:ext cx="4721400" cy="2595600"/>
        </p:xfrm>
        <a:graphic>
          <a:graphicData uri="http://schemas.openxmlformats.org/drawingml/2006/table">
            <a:tbl>
              <a:tblPr/>
              <a:tblGrid>
                <a:gridCol w="454320"/>
                <a:gridCol w="4267080"/>
              </a:tblGrid>
              <a:tr h="370800">
                <a:tc>
                  <a:txBody>
                    <a:bodyPr>
                      <a:no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70c0"/>
                          </a:solidFill>
                          <a:latin typeface="Times New Roman"/>
                        </a:rPr>
                        <a:t>float </a:t>
                      </a:r>
                      <a:r>
                        <a:rPr b="0" lang="en-US" sz="1800" spc="-1" strike="noStrike">
                          <a:solidFill>
                            <a:srgbClr val="000000"/>
                          </a:solidFill>
                          <a:latin typeface="Times New Roman"/>
                        </a:rPr>
                        <a:t>findMaxPrice(PRODUCT sp[], </a:t>
                      </a:r>
                      <a:r>
                        <a:rPr b="0" lang="en-US" sz="1800" spc="-1" strike="noStrike">
                          <a:solidFill>
                            <a:srgbClr val="0070c0"/>
                          </a:solidFill>
                          <a:latin typeface="Times New Roman"/>
                        </a:rPr>
                        <a:t>int</a:t>
                      </a:r>
                      <a:r>
                        <a:rPr b="0" lang="en-US" sz="1800" spc="-1" strike="noStrike">
                          <a:solidFill>
                            <a:srgbClr val="000000"/>
                          </a:solidFill>
                          <a:latin typeface="Times New Roman"/>
                        </a:rPr>
                        <a:t> 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float</a:t>
                      </a:r>
                      <a:r>
                        <a:rPr b="0" lang="en-US" sz="1800" spc="-1" strike="noStrike">
                          <a:solidFill>
                            <a:srgbClr val="000000"/>
                          </a:solidFill>
                          <a:latin typeface="Times New Roman"/>
                        </a:rPr>
                        <a:t> maxPrice = 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for</a:t>
                      </a:r>
                      <a:r>
                        <a:rPr b="0" lang="en-US" sz="1800" spc="-1" strike="noStrike">
                          <a:solidFill>
                            <a:srgbClr val="000000"/>
                          </a:solidFill>
                          <a:latin typeface="Times New Roman"/>
                        </a:rPr>
                        <a:t>(</a:t>
                      </a:r>
                      <a:r>
                        <a:rPr b="0" lang="en-US" sz="1800" spc="-1" strike="noStrike">
                          <a:solidFill>
                            <a:srgbClr val="0070c0"/>
                          </a:solidFill>
                          <a:latin typeface="Times New Roman"/>
                        </a:rPr>
                        <a:t>int</a:t>
                      </a:r>
                      <a:r>
                        <a:rPr b="0" lang="en-US" sz="1800" spc="-1" strike="noStrike">
                          <a:solidFill>
                            <a:srgbClr val="000000"/>
                          </a:solidFill>
                          <a:latin typeface="Times New Roman"/>
                        </a:rPr>
                        <a:t> i = 0; i &lt; n; 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(maxPrice &lt; sp[i].Price)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maxPrice = sp[i].Price;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return</a:t>
                      </a:r>
                      <a:r>
                        <a:rPr b="0" lang="en-US" sz="1800" spc="-1" strike="noStrike">
                          <a:solidFill>
                            <a:srgbClr val="000000"/>
                          </a:solidFill>
                          <a:latin typeface="Times New Roman"/>
                        </a:rPr>
                        <a:t> maxPrice;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3562</TotalTime>
  <Application>LibreOffice/6.3.2.2$Linux_X86_64 LibreOffice_project/98b30e735bda24bc04ab42594c85f7fd8be07b9c</Application>
  <Words>4445</Words>
  <Paragraphs>982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Thinh Truong</dc:creator>
  <dc:description/>
  <dc:language>en-US</dc:language>
  <cp:lastModifiedBy>Thinh Truong</cp:lastModifiedBy>
  <dcterms:modified xsi:type="dcterms:W3CDTF">2020-06-01T03:10:28Z</dcterms:modified>
  <cp:revision>1412</cp:revision>
  <dc:subject/>
  <dc:title>GIỚI THIỆU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