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03" r:id="rId3"/>
    <p:sldId id="278" r:id="rId4"/>
    <p:sldId id="257" r:id="rId5"/>
    <p:sldId id="286" r:id="rId6"/>
    <p:sldId id="291" r:id="rId7"/>
    <p:sldId id="287" r:id="rId8"/>
    <p:sldId id="288" r:id="rId9"/>
    <p:sldId id="260" r:id="rId10"/>
    <p:sldId id="261" r:id="rId11"/>
    <p:sldId id="264" r:id="rId12"/>
    <p:sldId id="300" r:id="rId13"/>
    <p:sldId id="265" r:id="rId14"/>
    <p:sldId id="281" r:id="rId15"/>
    <p:sldId id="299" r:id="rId16"/>
    <p:sldId id="301" r:id="rId17"/>
    <p:sldId id="283" r:id="rId18"/>
    <p:sldId id="282" r:id="rId19"/>
    <p:sldId id="284" r:id="rId20"/>
    <p:sldId id="269" r:id="rId21"/>
    <p:sldId id="297" r:id="rId22"/>
    <p:sldId id="292" r:id="rId23"/>
    <p:sldId id="296" r:id="rId24"/>
    <p:sldId id="293" r:id="rId25"/>
    <p:sldId id="302" r:id="rId26"/>
    <p:sldId id="270" r:id="rId27"/>
    <p:sldId id="298" r:id="rId28"/>
    <p:sldId id="294" r:id="rId29"/>
    <p:sldId id="273" r:id="rId30"/>
    <p:sldId id="279" r:id="rId31"/>
    <p:sldId id="28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7" d="100"/>
          <a:sy n="77" d="100"/>
        </p:scale>
        <p:origin x="196"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E3A61E4-A79B-4F6E-B621-B4A3B77DF9E2}" type="datetimeFigureOut">
              <a:rPr lang="en-US" smtClean="0"/>
              <a:t>23/2/2023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A8DCC1A-233B-442F-A722-CABD6105947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751615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23/2/2023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427959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23/2/2023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16541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23/2/2023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5270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E3A61E4-A79B-4F6E-B621-B4A3B77DF9E2}" type="datetimeFigureOut">
              <a:rPr lang="en-US" smtClean="0"/>
              <a:t>23/2/2023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737565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3A61E4-A79B-4F6E-B621-B4A3B77DF9E2}" type="datetimeFigureOut">
              <a:rPr lang="en-US" smtClean="0"/>
              <a:t>23/2/2023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327267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3A61E4-A79B-4F6E-B621-B4A3B77DF9E2}" type="datetimeFigureOut">
              <a:rPr lang="en-US" smtClean="0"/>
              <a:t>23/2/2023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21930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3A61E4-A79B-4F6E-B621-B4A3B77DF9E2}" type="datetimeFigureOut">
              <a:rPr lang="en-US" smtClean="0"/>
              <a:t>23/2/2023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8262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A61E4-A79B-4F6E-B621-B4A3B77DF9E2}" type="datetimeFigureOut">
              <a:rPr lang="en-US" smtClean="0"/>
              <a:t>23/2/2023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9214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23/2/2023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993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23/2/2023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5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E3A61E4-A79B-4F6E-B621-B4A3B77DF9E2}" type="datetimeFigureOut">
              <a:rPr lang="en-US" smtClean="0"/>
              <a:t>23/2/2023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A8DCC1A-233B-442F-A722-CABD610594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7688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lplu@fit.hcmus.edu.v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26.PNG"/><Relationship Id="rId4" Type="http://schemas.openxmlformats.org/officeDocument/2006/relationships/image" Target="../media/image2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Linear programming</a:t>
            </a:r>
            <a:endParaRPr lang="en-US"/>
          </a:p>
        </p:txBody>
      </p:sp>
      <p:sp>
        <p:nvSpPr>
          <p:cNvPr id="3" name="Subtitle 2"/>
          <p:cNvSpPr>
            <a:spLocks noGrp="1"/>
          </p:cNvSpPr>
          <p:nvPr>
            <p:ph type="subTitle" idx="1"/>
          </p:nvPr>
        </p:nvSpPr>
        <p:spPr/>
        <p:txBody>
          <a:bodyPr>
            <a:normAutofit/>
          </a:bodyPr>
          <a:lstStyle/>
          <a:p>
            <a:r>
              <a:rPr lang="en-US" sz="2400" dirty="0">
                <a:latin typeface="Calibri" panose="020F0502020204030204" pitchFamily="34" charset="0"/>
                <a:cs typeface="Calibri" panose="020F0502020204030204" pitchFamily="34" charset="0"/>
              </a:rPr>
              <a:t>Đại học KHTN TPHCM – Khoa CNTT</a:t>
            </a:r>
          </a:p>
          <a:p>
            <a:r>
              <a:rPr lang="en-US" sz="2400" dirty="0" smtClean="0">
                <a:latin typeface="Calibri" panose="020F0502020204030204" pitchFamily="34" charset="0"/>
                <a:cs typeface="Calibri" panose="020F0502020204030204" pitchFamily="34" charset="0"/>
              </a:rPr>
              <a:t>CSC10104 - Lớp </a:t>
            </a:r>
            <a:r>
              <a:rPr lang="en-US" sz="2400" dirty="0">
                <a:latin typeface="Calibri" panose="020F0502020204030204" pitchFamily="34" charset="0"/>
                <a:cs typeface="Calibri" panose="020F0502020204030204" pitchFamily="34" charset="0"/>
              </a:rPr>
              <a:t>chính quy </a:t>
            </a:r>
            <a:r>
              <a:rPr lang="en-US" sz="2400" dirty="0" smtClean="0">
                <a:latin typeface="Calibri" panose="020F0502020204030204" pitchFamily="34" charset="0"/>
                <a:cs typeface="Calibri" panose="020F0502020204030204" pitchFamily="34" charset="0"/>
              </a:rPr>
              <a:t>2023 </a:t>
            </a:r>
            <a:r>
              <a:rPr lang="en-US" sz="2400" dirty="0">
                <a:latin typeface="Calibri" panose="020F0502020204030204" pitchFamily="34" charset="0"/>
                <a:cs typeface="Calibri" panose="020F0502020204030204" pitchFamily="34" charset="0"/>
              </a:rPr>
              <a:t>– Buổi </a:t>
            </a:r>
            <a:r>
              <a:rPr lang="en-US" sz="2400" dirty="0" smtClean="0">
                <a:latin typeface="Calibri" panose="020F0502020204030204" pitchFamily="34" charset="0"/>
                <a:cs typeface="Calibri" panose="020F0502020204030204" pitchFamily="34" charset="0"/>
              </a:rPr>
              <a:t>1</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180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Standard and generic forms</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5177" y="2343150"/>
            <a:ext cx="5357023" cy="242909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9857" y="2343150"/>
            <a:ext cx="5690205" cy="2429096"/>
          </a:xfrm>
          <a:prstGeom prst="rect">
            <a:avLst/>
          </a:prstGeom>
        </p:spPr>
      </p:pic>
      <p:sp>
        <p:nvSpPr>
          <p:cNvPr id="6" name="Content Placeholder 2"/>
          <p:cNvSpPr txBox="1">
            <a:spLocks/>
          </p:cNvSpPr>
          <p:nvPr/>
        </p:nvSpPr>
        <p:spPr>
          <a:xfrm>
            <a:off x="2438400" y="5105400"/>
            <a:ext cx="2499360" cy="70104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smtClean="0">
                <a:latin typeface="Calibri" panose="020F0502020204030204" pitchFamily="34" charset="0"/>
                <a:cs typeface="Calibri" panose="020F0502020204030204" pitchFamily="34" charset="0"/>
              </a:rPr>
              <a:t>Dạng chuẩn</a:t>
            </a:r>
          </a:p>
        </p:txBody>
      </p:sp>
      <p:sp>
        <p:nvSpPr>
          <p:cNvPr id="7" name="Content Placeholder 2"/>
          <p:cNvSpPr txBox="1">
            <a:spLocks/>
          </p:cNvSpPr>
          <p:nvPr/>
        </p:nvSpPr>
        <p:spPr>
          <a:xfrm>
            <a:off x="7955280" y="5105400"/>
            <a:ext cx="2499360" cy="70104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en-US" sz="2400" smtClean="0">
                <a:latin typeface="Calibri" panose="020F0502020204030204" pitchFamily="34" charset="0"/>
                <a:cs typeface="Calibri" panose="020F0502020204030204" pitchFamily="34" charset="0"/>
              </a:rPr>
              <a:t>Dạng chính tắc</a:t>
            </a:r>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450318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Examples</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729740"/>
            <a:ext cx="4246923" cy="201056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5613" y="1729740"/>
            <a:ext cx="3688175" cy="201056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1599" y="4014628"/>
            <a:ext cx="7446516" cy="2269794"/>
          </a:xfrm>
          <a:prstGeom prst="rect">
            <a:avLst/>
          </a:prstGeom>
        </p:spPr>
      </p:pic>
    </p:spTree>
    <p:extLst>
      <p:ext uri="{BB962C8B-B14F-4D97-AF65-F5344CB8AC3E}">
        <p14:creationId xmlns:p14="http://schemas.microsoft.com/office/powerpoint/2010/main" val="151337773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Matrix form</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1648" y="1981893"/>
            <a:ext cx="8521104" cy="4560224"/>
          </a:xfrm>
        </p:spPr>
      </p:pic>
    </p:spTree>
    <p:extLst>
      <p:ext uri="{BB962C8B-B14F-4D97-AF65-F5344CB8AC3E}">
        <p14:creationId xmlns:p14="http://schemas.microsoft.com/office/powerpoint/2010/main" val="8534761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Transformation between forms</a:t>
            </a:r>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46733459"/>
              </p:ext>
            </p:extLst>
          </p:nvPr>
        </p:nvGraphicFramePr>
        <p:xfrm>
          <a:off x="1371600" y="2286000"/>
          <a:ext cx="9601200" cy="149352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3200400">
                  <a:extLst>
                    <a:ext uri="{9D8B030D-6E8A-4147-A177-3AD203B41FA5}">
                      <a16:colId xmlns:a16="http://schemas.microsoft.com/office/drawing/2014/main" val="20002"/>
                    </a:ext>
                  </a:extLst>
                </a:gridCol>
              </a:tblGrid>
              <a:tr h="370840">
                <a:tc>
                  <a:txBody>
                    <a:bodyPr/>
                    <a:lstStyle/>
                    <a:p>
                      <a:r>
                        <a:rPr lang="en-US" sz="2000" smtClean="0">
                          <a:latin typeface="Calibri" panose="020F0502020204030204" pitchFamily="34" charset="0"/>
                          <a:cs typeface="Calibri" panose="020F0502020204030204" pitchFamily="34" charset="0"/>
                        </a:rPr>
                        <a:t>Dạng</a:t>
                      </a:r>
                      <a:endParaRPr lang="en-US" sz="2000">
                        <a:latin typeface="Calibri" panose="020F0502020204030204" pitchFamily="34" charset="0"/>
                        <a:cs typeface="Calibri" panose="020F0502020204030204" pitchFamily="34" charset="0"/>
                      </a:endParaRPr>
                    </a:p>
                  </a:txBody>
                  <a:tcPr/>
                </a:tc>
                <a:tc>
                  <a:txBody>
                    <a:bodyPr/>
                    <a:lstStyle/>
                    <a:p>
                      <a:r>
                        <a:rPr lang="en-US" sz="2000" smtClean="0">
                          <a:latin typeface="Calibri" panose="020F0502020204030204" pitchFamily="34" charset="0"/>
                          <a:cs typeface="Calibri" panose="020F0502020204030204" pitchFamily="34" charset="0"/>
                        </a:rPr>
                        <a:t>Ưu</a:t>
                      </a:r>
                      <a:r>
                        <a:rPr lang="en-US" sz="2000" baseline="0" smtClean="0">
                          <a:latin typeface="Calibri" panose="020F0502020204030204" pitchFamily="34" charset="0"/>
                          <a:cs typeface="Calibri" panose="020F0502020204030204" pitchFamily="34" charset="0"/>
                        </a:rPr>
                        <a:t> điểm</a:t>
                      </a:r>
                      <a:endParaRPr lang="en-US" sz="2000">
                        <a:latin typeface="Calibri" panose="020F0502020204030204" pitchFamily="34" charset="0"/>
                        <a:cs typeface="Calibri" panose="020F0502020204030204" pitchFamily="34" charset="0"/>
                      </a:endParaRPr>
                    </a:p>
                  </a:txBody>
                  <a:tcPr/>
                </a:tc>
                <a:tc>
                  <a:txBody>
                    <a:bodyPr/>
                    <a:lstStyle/>
                    <a:p>
                      <a:r>
                        <a:rPr lang="en-US" sz="2000" smtClean="0">
                          <a:latin typeface="Calibri" panose="020F0502020204030204" pitchFamily="34" charset="0"/>
                          <a:cs typeface="Calibri" panose="020F0502020204030204" pitchFamily="34" charset="0"/>
                        </a:rPr>
                        <a:t>Nhược</a:t>
                      </a:r>
                      <a:r>
                        <a:rPr lang="en-US" sz="2000" baseline="0" smtClean="0">
                          <a:latin typeface="Calibri" panose="020F0502020204030204" pitchFamily="34" charset="0"/>
                          <a:cs typeface="Calibri" panose="020F0502020204030204" pitchFamily="34" charset="0"/>
                        </a:rPr>
                        <a:t> điểm</a:t>
                      </a:r>
                      <a:endParaRPr lang="en-US" sz="20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0"/>
                  </a:ext>
                </a:extLst>
              </a:tr>
              <a:tr h="370840">
                <a:tc>
                  <a:txBody>
                    <a:bodyPr/>
                    <a:lstStyle/>
                    <a:p>
                      <a:r>
                        <a:rPr lang="en-US" sz="2000" smtClean="0">
                          <a:latin typeface="Calibri" panose="020F0502020204030204" pitchFamily="34" charset="0"/>
                          <a:cs typeface="Calibri" panose="020F0502020204030204" pitchFamily="34" charset="0"/>
                        </a:rPr>
                        <a:t>Tổng</a:t>
                      </a:r>
                      <a:r>
                        <a:rPr lang="en-US" sz="2000" baseline="0" smtClean="0">
                          <a:latin typeface="Calibri" panose="020F0502020204030204" pitchFamily="34" charset="0"/>
                          <a:cs typeface="Calibri" panose="020F0502020204030204" pitchFamily="34" charset="0"/>
                        </a:rPr>
                        <a:t> quát / Chuẩn</a:t>
                      </a:r>
                      <a:endParaRPr lang="en-US" sz="2000">
                        <a:latin typeface="Calibri" panose="020F0502020204030204" pitchFamily="34" charset="0"/>
                        <a:cs typeface="Calibri" panose="020F0502020204030204" pitchFamily="34" charset="0"/>
                      </a:endParaRPr>
                    </a:p>
                  </a:txBody>
                  <a:tcPr/>
                </a:tc>
                <a:tc>
                  <a:txBody>
                    <a:bodyPr/>
                    <a:lstStyle/>
                    <a:p>
                      <a:r>
                        <a:rPr lang="en-US" sz="2000" smtClean="0">
                          <a:latin typeface="Calibri" panose="020F0502020204030204" pitchFamily="34" charset="0"/>
                          <a:cs typeface="Calibri" panose="020F0502020204030204" pitchFamily="34" charset="0"/>
                        </a:rPr>
                        <a:t>Mô</a:t>
                      </a:r>
                      <a:r>
                        <a:rPr lang="en-US" sz="2000" baseline="0" smtClean="0">
                          <a:latin typeface="Calibri" panose="020F0502020204030204" pitchFamily="34" charset="0"/>
                          <a:cs typeface="Calibri" panose="020F0502020204030204" pitchFamily="34" charset="0"/>
                        </a:rPr>
                        <a:t> tả trực tiếp bài toán</a:t>
                      </a:r>
                      <a:endParaRPr lang="en-US" sz="2000">
                        <a:latin typeface="Calibri" panose="020F0502020204030204" pitchFamily="34" charset="0"/>
                        <a:cs typeface="Calibri" panose="020F0502020204030204" pitchFamily="34" charset="0"/>
                      </a:endParaRPr>
                    </a:p>
                  </a:txBody>
                  <a:tcPr/>
                </a:tc>
                <a:tc>
                  <a:txBody>
                    <a:bodyPr/>
                    <a:lstStyle/>
                    <a:p>
                      <a:r>
                        <a:rPr lang="en-US" sz="2000" smtClean="0">
                          <a:latin typeface="Calibri" panose="020F0502020204030204" pitchFamily="34" charset="0"/>
                          <a:cs typeface="Calibri" panose="020F0502020204030204" pitchFamily="34" charset="0"/>
                        </a:rPr>
                        <a:t>Phức</a:t>
                      </a:r>
                      <a:r>
                        <a:rPr lang="en-US" sz="2000" baseline="0" smtClean="0">
                          <a:latin typeface="Calibri" panose="020F0502020204030204" pitchFamily="34" charset="0"/>
                          <a:cs typeface="Calibri" panose="020F0502020204030204" pitchFamily="34" charset="0"/>
                        </a:rPr>
                        <a:t> tạp</a:t>
                      </a:r>
                      <a:endParaRPr lang="en-US" sz="20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1"/>
                  </a:ext>
                </a:extLst>
              </a:tr>
              <a:tr h="370840">
                <a:tc>
                  <a:txBody>
                    <a:bodyPr/>
                    <a:lstStyle/>
                    <a:p>
                      <a:r>
                        <a:rPr lang="en-US" sz="2000" smtClean="0">
                          <a:latin typeface="Calibri" panose="020F0502020204030204" pitchFamily="34" charset="0"/>
                          <a:cs typeface="Calibri" panose="020F0502020204030204" pitchFamily="34" charset="0"/>
                        </a:rPr>
                        <a:t>Chính</a:t>
                      </a:r>
                      <a:r>
                        <a:rPr lang="en-US" sz="2000" baseline="0" smtClean="0">
                          <a:latin typeface="Calibri" panose="020F0502020204030204" pitchFamily="34" charset="0"/>
                          <a:cs typeface="Calibri" panose="020F0502020204030204" pitchFamily="34" charset="0"/>
                        </a:rPr>
                        <a:t> tắc</a:t>
                      </a:r>
                      <a:endParaRPr lang="en-US" sz="2000">
                        <a:latin typeface="Calibri" panose="020F0502020204030204" pitchFamily="34" charset="0"/>
                        <a:cs typeface="Calibri" panose="020F0502020204030204" pitchFamily="34" charset="0"/>
                      </a:endParaRPr>
                    </a:p>
                  </a:txBody>
                  <a:tcPr/>
                </a:tc>
                <a:tc>
                  <a:txBody>
                    <a:bodyPr/>
                    <a:lstStyle/>
                    <a:p>
                      <a:r>
                        <a:rPr lang="en-US" sz="2000" smtClean="0">
                          <a:latin typeface="Calibri" panose="020F0502020204030204" pitchFamily="34" charset="0"/>
                          <a:cs typeface="Calibri" panose="020F0502020204030204" pitchFamily="34" charset="0"/>
                        </a:rPr>
                        <a:t>Tất</a:t>
                      </a:r>
                      <a:r>
                        <a:rPr lang="en-US" sz="2000" baseline="0" smtClean="0">
                          <a:latin typeface="Calibri" panose="020F0502020204030204" pitchFamily="34" charset="0"/>
                          <a:cs typeface="Calibri" panose="020F0502020204030204" pitchFamily="34" charset="0"/>
                        </a:rPr>
                        <a:t> cả ràng buộc đều là đẳng thức theo kiểu HPT</a:t>
                      </a:r>
                      <a:endParaRPr lang="en-US" sz="2000">
                        <a:latin typeface="Calibri" panose="020F0502020204030204" pitchFamily="34" charset="0"/>
                        <a:cs typeface="Calibri" panose="020F0502020204030204" pitchFamily="34" charset="0"/>
                      </a:endParaRPr>
                    </a:p>
                  </a:txBody>
                  <a:tcPr/>
                </a:tc>
                <a:tc>
                  <a:txBody>
                    <a:bodyPr/>
                    <a:lstStyle/>
                    <a:p>
                      <a:r>
                        <a:rPr lang="en-US" sz="2000" smtClean="0">
                          <a:latin typeface="Calibri" panose="020F0502020204030204" pitchFamily="34" charset="0"/>
                          <a:cs typeface="Calibri" panose="020F0502020204030204" pitchFamily="34" charset="0"/>
                        </a:rPr>
                        <a:t>Nhiều</a:t>
                      </a:r>
                      <a:r>
                        <a:rPr lang="en-US" sz="2000" baseline="0" smtClean="0">
                          <a:latin typeface="Calibri" panose="020F0502020204030204" pitchFamily="34" charset="0"/>
                          <a:cs typeface="Calibri" panose="020F0502020204030204" pitchFamily="34" charset="0"/>
                        </a:rPr>
                        <a:t> biến</a:t>
                      </a:r>
                      <a:endParaRPr lang="en-US" sz="200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bl>
          </a:graphicData>
        </a:graphic>
      </p:graphicFrame>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4526224"/>
            <a:ext cx="3909192" cy="164597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0522" y="4526224"/>
            <a:ext cx="5548232" cy="1645976"/>
          </a:xfrm>
          <a:prstGeom prst="rect">
            <a:avLst/>
          </a:prstGeom>
        </p:spPr>
      </p:pic>
    </p:spTree>
    <p:extLst>
      <p:ext uri="{BB962C8B-B14F-4D97-AF65-F5344CB8AC3E}">
        <p14:creationId xmlns:p14="http://schemas.microsoft.com/office/powerpoint/2010/main" val="16337985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Transformation (cont)</a:t>
            </a:r>
            <a:endParaRPr lang="en-US"/>
          </a:p>
        </p:txBody>
      </p:sp>
      <p:sp>
        <p:nvSpPr>
          <p:cNvPr id="7" name="Content Placeholder 6"/>
          <p:cNvSpPr>
            <a:spLocks noGrp="1"/>
          </p:cNvSpPr>
          <p:nvPr>
            <p:ph idx="1"/>
          </p:nvPr>
        </p:nvSpPr>
        <p:spPr>
          <a:xfrm>
            <a:off x="1371600" y="1638460"/>
            <a:ext cx="9601200" cy="3581400"/>
          </a:xfrm>
        </p:spPr>
        <p:txBody>
          <a:bodyPr>
            <a:normAutofit/>
          </a:bodyPr>
          <a:lstStyle/>
          <a:p>
            <a:r>
              <a:rPr lang="en-US" sz="2400" smtClean="0">
                <a:latin typeface="Calibri" panose="020F0502020204030204" pitchFamily="34" charset="0"/>
                <a:cs typeface="Calibri" panose="020F0502020204030204" pitchFamily="34" charset="0"/>
              </a:rPr>
              <a:t>Đối với các trường hợp biến không có ràng buộc không âm, ta vẫn có thể thêm vào bằng cách như sau</a:t>
            </a:r>
          </a:p>
          <a:p>
            <a:pPr marL="0" indent="0">
              <a:buNone/>
            </a:pPr>
            <a:endParaRPr lang="en-US" sz="2400">
              <a:latin typeface="Calibri" panose="020F0502020204030204" pitchFamily="34" charset="0"/>
              <a:cs typeface="Calibri" panose="020F0502020204030204" pitchFamily="34" charset="0"/>
            </a:endParaRPr>
          </a:p>
        </p:txBody>
      </p:sp>
      <p:pic>
        <p:nvPicPr>
          <p:cNvPr id="8"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8240" y="2507217"/>
            <a:ext cx="6548594" cy="3442087"/>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287" y="4602480"/>
            <a:ext cx="6355713" cy="2215581"/>
          </a:xfrm>
          <a:prstGeom prst="rect">
            <a:avLst/>
          </a:prstGeom>
        </p:spPr>
      </p:pic>
    </p:spTree>
    <p:extLst>
      <p:ext uri="{BB962C8B-B14F-4D97-AF65-F5344CB8AC3E}">
        <p14:creationId xmlns:p14="http://schemas.microsoft.com/office/powerpoint/2010/main" val="2250324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Transform (cont)</a:t>
            </a:r>
            <a:endParaRPr lang="en-US"/>
          </a:p>
        </p:txBody>
      </p:sp>
      <p:sp>
        <p:nvSpPr>
          <p:cNvPr id="3" name="Content Placeholder 2"/>
          <p:cNvSpPr>
            <a:spLocks noGrp="1"/>
          </p:cNvSpPr>
          <p:nvPr>
            <p:ph idx="1"/>
          </p:nvPr>
        </p:nvSpPr>
        <p:spPr>
          <a:xfrm>
            <a:off x="1371600" y="2286000"/>
            <a:ext cx="10241280" cy="3581400"/>
          </a:xfrm>
        </p:spPr>
        <p:txBody>
          <a:bodyPr>
            <a:normAutofit/>
          </a:bodyPr>
          <a:lstStyle/>
          <a:p>
            <a:r>
              <a:rPr lang="en-US" sz="2400" smtClean="0">
                <a:latin typeface="Calibri" panose="020F0502020204030204" pitchFamily="34" charset="0"/>
                <a:cs typeface="Calibri" panose="020F0502020204030204" pitchFamily="34" charset="0"/>
              </a:rPr>
              <a:t>Dạng chuẩn và dạng chính tắc có thể chuyển đổi bằng cách thêm biến như sau</a:t>
            </a:r>
          </a:p>
          <a:p>
            <a:endParaRPr lang="en-US" sz="2400">
              <a:latin typeface="Calibri" panose="020F0502020204030204" pitchFamily="34" charset="0"/>
              <a:cs typeface="Calibri" panose="020F0502020204030204" pitchFamily="34" charset="0"/>
            </a:endParaRPr>
          </a:p>
          <a:p>
            <a:endParaRPr lang="en-US" sz="2400" smtClean="0">
              <a:latin typeface="Calibri" panose="020F0502020204030204" pitchFamily="34" charset="0"/>
              <a:cs typeface="Calibri" panose="020F0502020204030204" pitchFamily="34" charset="0"/>
            </a:endParaRPr>
          </a:p>
          <a:p>
            <a:r>
              <a:rPr lang="en-US" sz="2400" smtClean="0">
                <a:latin typeface="Calibri" panose="020F0502020204030204" pitchFamily="34" charset="0"/>
                <a:cs typeface="Calibri" panose="020F0502020204030204" pitchFamily="34" charset="0"/>
              </a:rPr>
              <a:t>Từ đó ta đưa hệ về</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902802"/>
            <a:ext cx="3916680" cy="64631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5930" y="2961593"/>
            <a:ext cx="5360770" cy="52873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9234" y="4400496"/>
            <a:ext cx="7116153" cy="1847904"/>
          </a:xfrm>
          <a:prstGeom prst="rect">
            <a:avLst/>
          </a:prstGeom>
        </p:spPr>
      </p:pic>
      <p:sp>
        <p:nvSpPr>
          <p:cNvPr id="7" name="Right Arrow 6"/>
          <p:cNvSpPr/>
          <p:nvPr/>
        </p:nvSpPr>
        <p:spPr>
          <a:xfrm flipV="1">
            <a:off x="5570220" y="3053478"/>
            <a:ext cx="594360" cy="3449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989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Feasible/Optimal solution</a:t>
            </a:r>
            <a:endParaRPr lang="en-US"/>
          </a:p>
        </p:txBody>
      </p:sp>
      <p:sp>
        <p:nvSpPr>
          <p:cNvPr id="3" name="Content Placeholder 2"/>
          <p:cNvSpPr>
            <a:spLocks noGrp="1"/>
          </p:cNvSpPr>
          <p:nvPr>
            <p:ph idx="1"/>
          </p:nvPr>
        </p:nvSpPr>
        <p:spPr/>
        <p:txBody>
          <a:bodyPr>
            <a:normAutofit/>
          </a:bodyPr>
          <a:lstStyle/>
          <a:p>
            <a:pPr algn="just"/>
            <a:r>
              <a:rPr lang="en-US" sz="2600" dirty="0" smtClean="0">
                <a:latin typeface="Calibri" panose="020F0502020204030204" pitchFamily="34" charset="0"/>
                <a:cs typeface="Calibri" panose="020F0502020204030204" pitchFamily="34" charset="0"/>
              </a:rPr>
              <a:t>Phương án chấp nhận được (khả thi) là một bộ thỏa mãn tất cả các ràng buộc của bài toán.</a:t>
            </a:r>
          </a:p>
          <a:p>
            <a:pPr algn="just"/>
            <a:r>
              <a:rPr lang="en-US" sz="2600" dirty="0" smtClean="0">
                <a:latin typeface="Calibri" panose="020F0502020204030204" pitchFamily="34" charset="0"/>
                <a:cs typeface="Calibri" panose="020F0502020204030204" pitchFamily="34" charset="0"/>
              </a:rPr>
              <a:t>Phương án chấp </a:t>
            </a:r>
            <a:r>
              <a:rPr lang="en-US" sz="2600" dirty="0">
                <a:latin typeface="Calibri" panose="020F0502020204030204" pitchFamily="34" charset="0"/>
                <a:cs typeface="Calibri" panose="020F0502020204030204" pitchFamily="34" charset="0"/>
              </a:rPr>
              <a:t>nhận được </a:t>
            </a:r>
            <a:r>
              <a:rPr lang="en-US" sz="2600" dirty="0" smtClean="0">
                <a:latin typeface="Calibri" panose="020F0502020204030204" pitchFamily="34" charset="0"/>
                <a:cs typeface="Calibri" panose="020F0502020204030204" pitchFamily="34" charset="0"/>
              </a:rPr>
              <a:t>và giúp hàm mục tiêu đạt max (hoặc min) chính là phương án tối ưu.</a:t>
            </a:r>
          </a:p>
          <a:p>
            <a:pPr algn="just"/>
            <a:r>
              <a:rPr lang="en-US" sz="2600" dirty="0" smtClean="0">
                <a:latin typeface="Calibri" panose="020F0502020204030204" pitchFamily="34" charset="0"/>
                <a:cs typeface="Calibri" panose="020F0502020204030204" pitchFamily="34" charset="0"/>
              </a:rPr>
              <a:t>Bài toán quy hoạch tuyến tính có thể không có, hoặc có duy nhất 1 hoặc có vô số phương án tối ưu.</a:t>
            </a: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43004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Segment and feasible set</a:t>
            </a:r>
            <a:endParaRPr lang="en-US"/>
          </a:p>
        </p:txBody>
      </p:sp>
      <p:sp>
        <p:nvSpPr>
          <p:cNvPr id="3" name="Content Placeholder 2"/>
          <p:cNvSpPr>
            <a:spLocks noGrp="1"/>
          </p:cNvSpPr>
          <p:nvPr>
            <p:ph idx="1"/>
          </p:nvPr>
        </p:nvSpPr>
        <p:spPr>
          <a:xfrm>
            <a:off x="1371600" y="1627909"/>
            <a:ext cx="9601200" cy="4023360"/>
          </a:xfrm>
        </p:spPr>
        <p:txBody>
          <a:bodyPr>
            <a:normAutofit/>
          </a:bodyPr>
          <a:lstStyle/>
          <a:p>
            <a:r>
              <a:rPr lang="en-US" sz="2400" dirty="0" smtClean="0">
                <a:latin typeface="Calibri" panose="020F0502020204030204" pitchFamily="34" charset="0"/>
                <a:cs typeface="Calibri" panose="020F0502020204030204" pitchFamily="34" charset="0"/>
              </a:rPr>
              <a:t>Đoạn thẳng trong không gian </a:t>
            </a:r>
            <a:r>
              <a:rPr lang="en-US" sz="2400" i="1" dirty="0" smtClean="0">
                <a:latin typeface="Calibri" panose="020F0502020204030204" pitchFamily="34" charset="0"/>
                <a:cs typeface="Calibri" panose="020F0502020204030204" pitchFamily="34" charset="0"/>
              </a:rPr>
              <a:t>n</a:t>
            </a:r>
            <a:r>
              <a:rPr lang="en-US" sz="2400" dirty="0" smtClean="0">
                <a:latin typeface="Calibri" panose="020F0502020204030204" pitchFamily="34" charset="0"/>
                <a:cs typeface="Calibri" panose="020F0502020204030204" pitchFamily="34" charset="0"/>
              </a:rPr>
              <a:t> chiều được định nghĩa như sau:</a:t>
            </a:r>
          </a:p>
          <a:p>
            <a:endParaRPr lang="en-US" sz="2400" dirty="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endParaRPr lang="en-US" sz="2400" dirty="0" smtClean="0">
              <a:latin typeface="Calibri" panose="020F0502020204030204" pitchFamily="34" charset="0"/>
              <a:cs typeface="Calibri" panose="020F0502020204030204" pitchFamily="34" charset="0"/>
            </a:endParaRPr>
          </a:p>
          <a:p>
            <a:r>
              <a:rPr lang="en-US" sz="2400" dirty="0" smtClean="0">
                <a:latin typeface="Calibri" panose="020F0502020204030204" pitchFamily="34" charset="0"/>
                <a:cs typeface="Calibri" panose="020F0502020204030204" pitchFamily="34" charset="0"/>
              </a:rPr>
              <a:t>Tính chất quan trọng:  </a:t>
            </a:r>
            <a:endParaRPr lang="en-US" sz="2400" dirty="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036" y="2346923"/>
            <a:ext cx="7945988" cy="217157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1036" y="5044970"/>
            <a:ext cx="7910425" cy="1447270"/>
          </a:xfrm>
          <a:prstGeom prst="rect">
            <a:avLst/>
          </a:prstGeom>
        </p:spPr>
      </p:pic>
    </p:spTree>
    <p:extLst>
      <p:ext uri="{BB962C8B-B14F-4D97-AF65-F5344CB8AC3E}">
        <p14:creationId xmlns:p14="http://schemas.microsoft.com/office/powerpoint/2010/main" val="14866534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Segment and feasible </a:t>
            </a:r>
            <a:r>
              <a:rPr lang="en-US" smtClean="0"/>
              <a:t>set (cont)</a:t>
            </a:r>
            <a:endParaRPr lang="en-US"/>
          </a:p>
        </p:txBody>
      </p:sp>
      <p:sp>
        <p:nvSpPr>
          <p:cNvPr id="3" name="Content Placeholder 2"/>
          <p:cNvSpPr>
            <a:spLocks noGrp="1"/>
          </p:cNvSpPr>
          <p:nvPr>
            <p:ph idx="1"/>
          </p:nvPr>
        </p:nvSpPr>
        <p:spPr/>
        <p:txBody>
          <a:bodyPr>
            <a:normAutofit lnSpcReduction="10000"/>
          </a:bodyPr>
          <a:lstStyle/>
          <a:p>
            <a:r>
              <a:rPr lang="en-US" sz="2400" smtClean="0">
                <a:latin typeface="Calibri" panose="020F0502020204030204" pitchFamily="34" charset="0"/>
                <a:cs typeface="Calibri" panose="020F0502020204030204" pitchFamily="34" charset="0"/>
              </a:rPr>
              <a:t>Ta xét khái niệm sau:</a:t>
            </a:r>
          </a:p>
          <a:p>
            <a:endParaRPr lang="en-US" sz="2400">
              <a:latin typeface="Calibri" panose="020F0502020204030204" pitchFamily="34" charset="0"/>
              <a:cs typeface="Calibri" panose="020F0502020204030204" pitchFamily="34" charset="0"/>
            </a:endParaRPr>
          </a:p>
          <a:p>
            <a:endParaRPr lang="en-US" sz="2400" smtClean="0">
              <a:latin typeface="Calibri" panose="020F0502020204030204" pitchFamily="34" charset="0"/>
              <a:cs typeface="Calibri" panose="020F0502020204030204" pitchFamily="34" charset="0"/>
            </a:endParaRPr>
          </a:p>
          <a:p>
            <a:endParaRPr lang="en-US" sz="2400">
              <a:latin typeface="Calibri" panose="020F0502020204030204" pitchFamily="34" charset="0"/>
              <a:cs typeface="Calibri" panose="020F0502020204030204" pitchFamily="34" charset="0"/>
            </a:endParaRPr>
          </a:p>
          <a:p>
            <a:r>
              <a:rPr lang="en-US" sz="2400" smtClean="0">
                <a:latin typeface="Calibri" panose="020F0502020204030204" pitchFamily="34" charset="0"/>
                <a:cs typeface="Calibri" panose="020F0502020204030204" pitchFamily="34" charset="0"/>
              </a:rPr>
              <a:t>Từ đó suy ra tập hợp tất cả các phương án chấp nhận được của bài toán QHTT cũng là một tập lồi.</a:t>
            </a:r>
          </a:p>
          <a:p>
            <a:r>
              <a:rPr lang="en-US" sz="2400" smtClean="0">
                <a:latin typeface="Calibri" panose="020F0502020204030204" pitchFamily="34" charset="0"/>
                <a:cs typeface="Calibri" panose="020F0502020204030204" pitchFamily="34" charset="0"/>
              </a:rPr>
              <a:t>Chú ý rằng trong mặt phẳng thì ta có đa giác lồi; còn trong không gian </a:t>
            </a:r>
            <a:r>
              <a:rPr lang="en-US" sz="2400" i="1" smtClean="0">
                <a:latin typeface="Calibri" panose="020F0502020204030204" pitchFamily="34" charset="0"/>
                <a:cs typeface="Calibri" panose="020F0502020204030204" pitchFamily="34" charset="0"/>
              </a:rPr>
              <a:t>n</a:t>
            </a:r>
            <a:r>
              <a:rPr lang="en-US" sz="2400" smtClean="0">
                <a:latin typeface="Calibri" panose="020F0502020204030204" pitchFamily="34" charset="0"/>
                <a:cs typeface="Calibri" panose="020F0502020204030204" pitchFamily="34" charset="0"/>
              </a:rPr>
              <a:t> chiều, ta có tập lồi đa diện.</a:t>
            </a:r>
            <a:endParaRPr lang="en-US" sz="240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004" y="2830798"/>
            <a:ext cx="9402796" cy="1131602"/>
          </a:xfrm>
          <a:prstGeom prst="rect">
            <a:avLst/>
          </a:prstGeom>
        </p:spPr>
      </p:pic>
    </p:spTree>
    <p:extLst>
      <p:ext uri="{BB962C8B-B14F-4D97-AF65-F5344CB8AC3E}">
        <p14:creationId xmlns:p14="http://schemas.microsoft.com/office/powerpoint/2010/main" val="36548404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Extreme points</a:t>
            </a:r>
            <a:endParaRPr lang="en-US"/>
          </a:p>
        </p:txBody>
      </p:sp>
      <p:sp>
        <p:nvSpPr>
          <p:cNvPr id="3" name="Content Placeholder 2"/>
          <p:cNvSpPr>
            <a:spLocks noGrp="1"/>
          </p:cNvSpPr>
          <p:nvPr>
            <p:ph idx="1"/>
          </p:nvPr>
        </p:nvSpPr>
        <p:spPr>
          <a:xfrm>
            <a:off x="1371600" y="2286000"/>
            <a:ext cx="9601200" cy="3840480"/>
          </a:xfrm>
        </p:spPr>
        <p:txBody>
          <a:bodyPr>
            <a:noAutofit/>
          </a:bodyPr>
          <a:lstStyle/>
          <a:p>
            <a:endParaRPr lang="en-US" sz="2400" smtClean="0">
              <a:latin typeface="Calibri" panose="020F0502020204030204" pitchFamily="34" charset="0"/>
              <a:cs typeface="Calibri" panose="020F0502020204030204" pitchFamily="34" charset="0"/>
            </a:endParaRPr>
          </a:p>
          <a:p>
            <a:endParaRPr lang="en-US" sz="2400">
              <a:latin typeface="Calibri" panose="020F0502020204030204" pitchFamily="34" charset="0"/>
              <a:cs typeface="Calibri" panose="020F0502020204030204" pitchFamily="34" charset="0"/>
            </a:endParaRPr>
          </a:p>
          <a:p>
            <a:endParaRPr lang="en-US" sz="2400" smtClean="0">
              <a:latin typeface="Calibri" panose="020F0502020204030204" pitchFamily="34" charset="0"/>
              <a:cs typeface="Calibri" panose="020F0502020204030204" pitchFamily="34" charset="0"/>
            </a:endParaRPr>
          </a:p>
          <a:p>
            <a:endParaRPr lang="en-US" sz="2400">
              <a:latin typeface="Calibri" panose="020F0502020204030204" pitchFamily="34" charset="0"/>
              <a:cs typeface="Calibri" panose="020F0502020204030204" pitchFamily="34" charset="0"/>
            </a:endParaRPr>
          </a:p>
          <a:p>
            <a:endParaRPr lang="en-US" sz="2400" smtClean="0">
              <a:latin typeface="Calibri" panose="020F0502020204030204" pitchFamily="34" charset="0"/>
              <a:cs typeface="Calibri" panose="020F0502020204030204" pitchFamily="34" charset="0"/>
            </a:endParaRPr>
          </a:p>
          <a:p>
            <a:pPr algn="just"/>
            <a:r>
              <a:rPr lang="en-US" sz="2400" smtClean="0">
                <a:latin typeface="Calibri" panose="020F0502020204030204" pitchFamily="34" charset="0"/>
                <a:cs typeface="Calibri" panose="020F0502020204030204" pitchFamily="34" charset="0"/>
              </a:rPr>
              <a:t>Ta có thể chứng minh cụ thể được rằng các điểm </a:t>
            </a:r>
            <a:r>
              <a:rPr lang="en-US" sz="2400">
                <a:latin typeface="Calibri" panose="020F0502020204030204" pitchFamily="34" charset="0"/>
                <a:cs typeface="Calibri" panose="020F0502020204030204" pitchFamily="34" charset="0"/>
              </a:rPr>
              <a:t>cực </a:t>
            </a:r>
            <a:r>
              <a:rPr lang="en-US" sz="2400" smtClean="0">
                <a:latin typeface="Calibri" panose="020F0502020204030204" pitchFamily="34" charset="0"/>
                <a:cs typeface="Calibri" panose="020F0502020204030204" pitchFamily="34" charset="0"/>
              </a:rPr>
              <a:t>biên của tập lồi cũng chính là đỉnh của tập lồi đa diện và quan trọng hơn, nó cũng chứa phương án tối ưu (optimal solution) cho bài toán.</a:t>
            </a:r>
            <a:endParaRPr lang="en-US" sz="240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284" y="1428750"/>
            <a:ext cx="6505831" cy="3208020"/>
          </a:xfrm>
          <a:prstGeom prst="rect">
            <a:avLst/>
          </a:prstGeom>
        </p:spPr>
      </p:pic>
    </p:spTree>
    <p:extLst>
      <p:ext uri="{BB962C8B-B14F-4D97-AF65-F5344CB8AC3E}">
        <p14:creationId xmlns:p14="http://schemas.microsoft.com/office/powerpoint/2010/main" val="8843128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371599" y="2285999"/>
            <a:ext cx="10133215" cy="4031673"/>
          </a:xfrm>
        </p:spPr>
        <p:txBody>
          <a:bodyPr>
            <a:normAutofit/>
          </a:bodyPr>
          <a:lstStyle/>
          <a:p>
            <a:r>
              <a:rPr lang="en-US" sz="2200" dirty="0" smtClean="0">
                <a:latin typeface="Calibri" panose="020F0502020204030204" pitchFamily="34" charset="0"/>
                <a:cs typeface="Calibri" panose="020F0502020204030204" pitchFamily="34" charset="0"/>
              </a:rPr>
              <a:t>Gồm 45 tiết lý thuyết + 30 tiết thực hành (HT2): khoảng </a:t>
            </a:r>
            <a:r>
              <a:rPr lang="en-US" sz="2200" dirty="0" smtClean="0">
                <a:latin typeface="Calibri" panose="020F0502020204030204" pitchFamily="34" charset="0"/>
                <a:cs typeface="Calibri" panose="020F0502020204030204" pitchFamily="34" charset="0"/>
              </a:rPr>
              <a:t>12-13 </a:t>
            </a:r>
            <a:r>
              <a:rPr lang="en-US" sz="2200" dirty="0" smtClean="0">
                <a:latin typeface="Calibri" panose="020F0502020204030204" pitchFamily="34" charset="0"/>
                <a:cs typeface="Calibri" panose="020F0502020204030204" pitchFamily="34" charset="0"/>
              </a:rPr>
              <a:t>buổi.</a:t>
            </a:r>
          </a:p>
          <a:p>
            <a:r>
              <a:rPr lang="en-US" sz="2200" dirty="0" smtClean="0">
                <a:latin typeface="Calibri" panose="020F0502020204030204" pitchFamily="34" charset="0"/>
                <a:cs typeface="Calibri" panose="020F0502020204030204" pitchFamily="34" charset="0"/>
              </a:rPr>
              <a:t>GV: ThS. Lê Phúc Lữ + ThS. Khưu Minh Cảnh</a:t>
            </a:r>
            <a:r>
              <a:rPr lang="en-US" sz="2200" dirty="0" smtClean="0">
                <a:latin typeface="Calibri" panose="020F0502020204030204" pitchFamily="34" charset="0"/>
                <a:cs typeface="Calibri" panose="020F0502020204030204" pitchFamily="34" charset="0"/>
              </a:rPr>
              <a:t>.</a:t>
            </a:r>
          </a:p>
          <a:p>
            <a:pPr marL="0" indent="0" algn="ctr">
              <a:buNone/>
            </a:pPr>
            <a:r>
              <a:rPr lang="en-US" sz="2200" dirty="0" smtClean="0">
                <a:latin typeface="Calibri" panose="020F0502020204030204" pitchFamily="34" charset="0"/>
                <a:cs typeface="Calibri" panose="020F0502020204030204" pitchFamily="34" charset="0"/>
              </a:rPr>
              <a:t>Email: </a:t>
            </a:r>
            <a:r>
              <a:rPr lang="en-US" sz="2200" dirty="0" smtClean="0">
                <a:latin typeface="Calibri" panose="020F0502020204030204" pitchFamily="34" charset="0"/>
                <a:cs typeface="Calibri" panose="020F0502020204030204" pitchFamily="34" charset="0"/>
                <a:hlinkClick r:id="rId2"/>
              </a:rPr>
              <a:t>lplu@fit.hcmus.edu.vn</a:t>
            </a:r>
            <a:r>
              <a:rPr lang="en-US" sz="2200" dirty="0" smtClean="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Nội dung chính: quy hoạch tuyến tính và đại số tuyến tính tính toán</a:t>
            </a:r>
            <a:r>
              <a:rPr lang="en-US" sz="2200" dirty="0" smtClean="0">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Kênh thông tin: moodle và group zalo.</a:t>
            </a:r>
            <a:endParaRPr lang="en-US" sz="2200" dirty="0" smtClean="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Đánh giá điểm: </a:t>
            </a:r>
          </a:p>
          <a:p>
            <a:pPr marL="0" indent="0" algn="ctr">
              <a:buNone/>
            </a:pPr>
            <a:r>
              <a:rPr lang="en-US" sz="2200" dirty="0" smtClean="0">
                <a:latin typeface="Calibri" panose="020F0502020204030204" pitchFamily="34" charset="0"/>
                <a:cs typeface="Calibri" panose="020F0502020204030204" pitchFamily="34" charset="0"/>
              </a:rPr>
              <a:t>giữa kỳ (moodle) 30%, thuyết trình (theo nhóm) 20%, cuối kỳ (thi viết) 50%.</a:t>
            </a:r>
          </a:p>
          <a:p>
            <a:r>
              <a:rPr lang="en-US" sz="2200" dirty="0" smtClean="0">
                <a:latin typeface="Calibri" panose="020F0502020204030204" pitchFamily="34" charset="0"/>
                <a:cs typeface="Calibri" panose="020F0502020204030204" pitchFamily="34" charset="0"/>
              </a:rPr>
              <a:t>Có các BTVN dạng thực hành để tính điểm cộng.</a:t>
            </a:r>
            <a:endParaRPr lang="en-US" sz="2200" dirty="0">
              <a:latin typeface="Calibri" panose="020F0502020204030204" pitchFamily="34" charset="0"/>
              <a:cs typeface="Calibri" panose="020F0502020204030204" pitchFamily="34" charset="0"/>
            </a:endParaRPr>
          </a:p>
          <a:p>
            <a:pPr marL="0" indent="0" algn="ctr">
              <a:buNone/>
            </a:pP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62225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Geometry method</a:t>
            </a:r>
            <a:endParaRPr lang="en-US"/>
          </a:p>
        </p:txBody>
      </p:sp>
      <p:sp>
        <p:nvSpPr>
          <p:cNvPr id="3" name="Content Placeholder 2"/>
          <p:cNvSpPr>
            <a:spLocks noGrp="1"/>
          </p:cNvSpPr>
          <p:nvPr>
            <p:ph idx="1"/>
          </p:nvPr>
        </p:nvSpPr>
        <p:spPr>
          <a:xfrm>
            <a:off x="1371600" y="2042160"/>
            <a:ext cx="9601200" cy="3581400"/>
          </a:xfrm>
        </p:spPr>
        <p:txBody>
          <a:bodyPr>
            <a:normAutofit/>
          </a:bodyPr>
          <a:lstStyle/>
          <a:p>
            <a:r>
              <a:rPr lang="en-US" sz="2400" smtClean="0">
                <a:latin typeface="Calibri" panose="020F0502020204030204" pitchFamily="34" charset="0"/>
                <a:cs typeface="Calibri" panose="020F0502020204030204" pitchFamily="34" charset="0"/>
              </a:rPr>
              <a:t>Phương pháp hình học xử lý tốt cho bài toán QHTT trong trường hợp 2D.</a:t>
            </a:r>
          </a:p>
          <a:p>
            <a:r>
              <a:rPr lang="en-US" sz="2400" smtClean="0">
                <a:latin typeface="Calibri" panose="020F0502020204030204" pitchFamily="34" charset="0"/>
                <a:cs typeface="Calibri" panose="020F0502020204030204" pitchFamily="34" charset="0"/>
              </a:rPr>
              <a:t>Ta mô phỏng các ràng buộc dưới dạng đồ thị trong mặt phẳng tọa độ, từ đó tìm cực trị tại các đỉnh cực biên.</a:t>
            </a:r>
            <a:endParaRPr lang="en-US" sz="240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189" y="3710753"/>
            <a:ext cx="5849895" cy="2270947"/>
          </a:xfrm>
          <a:prstGeom prst="rect">
            <a:avLst/>
          </a:prstGeom>
        </p:spPr>
      </p:pic>
    </p:spTree>
    <p:extLst>
      <p:ext uri="{BB962C8B-B14F-4D97-AF65-F5344CB8AC3E}">
        <p14:creationId xmlns:p14="http://schemas.microsoft.com/office/powerpoint/2010/main" val="1271920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Geometry method (cont)</a:t>
            </a:r>
            <a:endParaRPr lang="en-US"/>
          </a:p>
        </p:txBody>
      </p:sp>
      <p:pic>
        <p:nvPicPr>
          <p:cNvPr id="4" name="Content Placeholder 3"/>
          <p:cNvPicPr>
            <a:picLocks noGrp="1" noChangeAspect="1"/>
          </p:cNvPicPr>
          <p:nvPr>
            <p:ph idx="1"/>
          </p:nvPr>
        </p:nvPicPr>
        <p:blipFill>
          <a:blip r:embed="rId2"/>
          <a:stretch>
            <a:fillRect/>
          </a:stretch>
        </p:blipFill>
        <p:spPr>
          <a:xfrm>
            <a:off x="2350507" y="2171700"/>
            <a:ext cx="6576586" cy="3581400"/>
          </a:xfrm>
          <a:prstGeom prst="rect">
            <a:avLst/>
          </a:prstGeom>
        </p:spPr>
      </p:pic>
    </p:spTree>
    <p:extLst>
      <p:ext uri="{BB962C8B-B14F-4D97-AF65-F5344CB8AC3E}">
        <p14:creationId xmlns:p14="http://schemas.microsoft.com/office/powerpoint/2010/main" val="41383711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Proof for geometry method in 2D</a:t>
            </a:r>
            <a:endParaRPr lang="en-US"/>
          </a:p>
        </p:txBody>
      </p:sp>
      <p:sp>
        <p:nvSpPr>
          <p:cNvPr id="3" name="Content Placeholder 2"/>
          <p:cNvSpPr>
            <a:spLocks noGrp="1"/>
          </p:cNvSpPr>
          <p:nvPr>
            <p:ph idx="1"/>
          </p:nvPr>
        </p:nvSpPr>
        <p:spPr>
          <a:xfrm>
            <a:off x="922713" y="2005912"/>
            <a:ext cx="4716087" cy="4125285"/>
          </a:xfrm>
        </p:spPr>
        <p:txBody>
          <a:bodyPr/>
          <a:lstStyle/>
          <a:p>
            <a:pPr algn="just"/>
            <a:r>
              <a:rPr lang="en-US" dirty="0" smtClean="0">
                <a:latin typeface="Arial" panose="020B0604020202020204" pitchFamily="34" charset="0"/>
                <a:cs typeface="Arial" panose="020B0604020202020204" pitchFamily="34" charset="0"/>
              </a:rPr>
              <a:t>Xét bài toán cực đại hàm mục tiêu f(x,y) = ax+by với giả sử số b &gt; 0.</a:t>
            </a:r>
          </a:p>
          <a:p>
            <a:pPr algn="just"/>
            <a:r>
              <a:rPr lang="en-US" dirty="0" smtClean="0">
                <a:latin typeface="Arial" panose="020B0604020202020204" pitchFamily="34" charset="0"/>
                <a:cs typeface="Arial" panose="020B0604020202020204" pitchFamily="34" charset="0"/>
              </a:rPr>
              <a:t>Xét điểm M(x0, y0) bất kỳ trong miền đa giác. Đường thẳng qua M và song song với ax+by=0 có phương trình là a(x-x0)+b(y-y0)=0 sẽ cắt trục tung tại y=(a.x0+b.y0)/b. </a:t>
            </a:r>
          </a:p>
          <a:p>
            <a:pPr algn="just"/>
            <a:r>
              <a:rPr lang="en-US" dirty="0" smtClean="0">
                <a:latin typeface="Arial" panose="020B0604020202020204" pitchFamily="34" charset="0"/>
                <a:cs typeface="Arial" panose="020B0604020202020204" pitchFamily="34" charset="0"/>
              </a:rPr>
              <a:t>Như thế ta chọn đường thẳng để cho điểm cắt trục Oy ở trên có tung độ max.</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9669" y="1725826"/>
            <a:ext cx="5170291" cy="4405371"/>
          </a:xfrm>
          <a:prstGeom prst="rect">
            <a:avLst/>
          </a:prstGeom>
        </p:spPr>
      </p:pic>
    </p:spTree>
    <p:extLst>
      <p:ext uri="{BB962C8B-B14F-4D97-AF65-F5344CB8AC3E}">
        <p14:creationId xmlns:p14="http://schemas.microsoft.com/office/powerpoint/2010/main" val="40676921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a:t>
            </a:r>
            <a:endParaRPr lang="en-US"/>
          </a:p>
        </p:txBody>
      </p:sp>
      <p:sp>
        <p:nvSpPr>
          <p:cNvPr id="3" name="Content Placeholder 2"/>
          <p:cNvSpPr>
            <a:spLocks noGrp="1"/>
          </p:cNvSpPr>
          <p:nvPr>
            <p:ph idx="1"/>
          </p:nvPr>
        </p:nvSpPr>
        <p:spPr>
          <a:xfrm>
            <a:off x="1310640" y="2360814"/>
            <a:ext cx="4693920" cy="3581400"/>
          </a:xfrm>
        </p:spPr>
        <p:txBody>
          <a:bodyPr>
            <a:normAutofit/>
          </a:bodyPr>
          <a:lstStyle/>
          <a:p>
            <a:pPr algn="just"/>
            <a:r>
              <a:rPr lang="en-US" sz="2400" dirty="0" smtClean="0">
                <a:latin typeface="Calibri" panose="020F0502020204030204" pitchFamily="34" charset="0"/>
                <a:cs typeface="Calibri" panose="020F0502020204030204" pitchFamily="34" charset="0"/>
              </a:rPr>
              <a:t>Với bài toán đã mô tả trong VD 1: “</a:t>
            </a:r>
            <a:r>
              <a:rPr lang="vi-VN" sz="2400" dirty="0" smtClean="0">
                <a:latin typeface="Calibri" panose="020F0502020204030204" pitchFamily="34" charset="0"/>
                <a:cs typeface="Calibri" panose="020F0502020204030204" pitchFamily="34" charset="0"/>
              </a:rPr>
              <a:t>Trong </a:t>
            </a:r>
            <a:r>
              <a:rPr lang="vi-VN" sz="2400" dirty="0">
                <a:latin typeface="Calibri" panose="020F0502020204030204" pitchFamily="34" charset="0"/>
                <a:cs typeface="Calibri" panose="020F0502020204030204" pitchFamily="34" charset="0"/>
              </a:rPr>
              <a:t>một cuộc thi pha </a:t>
            </a:r>
            <a:r>
              <a:rPr lang="vi-VN" sz="2400" dirty="0" smtClean="0">
                <a:latin typeface="Calibri" panose="020F0502020204030204" pitchFamily="34" charset="0"/>
                <a:cs typeface="Calibri" panose="020F0502020204030204" pitchFamily="34" charset="0"/>
              </a:rPr>
              <a:t>chế</a:t>
            </a:r>
            <a:r>
              <a:rPr lang="en-US" sz="2400" dirty="0" smtClean="0">
                <a:latin typeface="Calibri" panose="020F0502020204030204" pitchFamily="34" charset="0"/>
                <a:cs typeface="Calibri" panose="020F0502020204030204" pitchFamily="34" charset="0"/>
              </a:rPr>
              <a:t>…”, ta đã đưa về bài toán sau:</a:t>
            </a:r>
          </a:p>
          <a:p>
            <a:pPr algn="just"/>
            <a:endParaRPr lang="en-US" sz="2400" dirty="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6507480" y="2286000"/>
            <a:ext cx="469392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en-US"/>
          </a:p>
        </p:txBody>
      </p:sp>
      <p:graphicFrame>
        <p:nvGraphicFramePr>
          <p:cNvPr id="6" name="Object 5"/>
          <p:cNvGraphicFramePr>
            <a:graphicFrameLocks noChangeAspect="1"/>
          </p:cNvGraphicFramePr>
          <p:nvPr>
            <p:extLst>
              <p:ext uri="{D42A27DB-BD31-4B8C-83A1-F6EECF244321}">
                <p14:modId xmlns:p14="http://schemas.microsoft.com/office/powerpoint/2010/main" val="3903960976"/>
              </p:ext>
            </p:extLst>
          </p:nvPr>
        </p:nvGraphicFramePr>
        <p:xfrm>
          <a:off x="2512059" y="3479800"/>
          <a:ext cx="2412999" cy="2387600"/>
        </p:xfrm>
        <a:graphic>
          <a:graphicData uri="http://schemas.openxmlformats.org/presentationml/2006/ole">
            <mc:AlternateContent xmlns:mc="http://schemas.openxmlformats.org/markup-compatibility/2006">
              <mc:Choice xmlns:v="urn:schemas-microsoft-com:vml" Requires="v">
                <p:oleObj spid="_x0000_s3157" name="Equation" r:id="rId3" imgW="1206360" imgH="1193760" progId="Equation.DSMT4">
                  <p:embed/>
                </p:oleObj>
              </mc:Choice>
              <mc:Fallback>
                <p:oleObj name="Equation" r:id="rId3" imgW="1206360" imgH="1193760" progId="Equation.DSMT4">
                  <p:embed/>
                  <p:pic>
                    <p:nvPicPr>
                      <p:cNvPr id="0" name=""/>
                      <p:cNvPicPr/>
                      <p:nvPr/>
                    </p:nvPicPr>
                    <p:blipFill>
                      <a:blip r:embed="rId4"/>
                      <a:stretch>
                        <a:fillRect/>
                      </a:stretch>
                    </p:blipFill>
                    <p:spPr>
                      <a:xfrm>
                        <a:off x="2512059" y="3479800"/>
                        <a:ext cx="2412999" cy="2387600"/>
                      </a:xfrm>
                      <a:prstGeom prst="rect">
                        <a:avLst/>
                      </a:prstGeom>
                    </p:spPr>
                  </p:pic>
                </p:oleObj>
              </mc:Fallback>
            </mc:AlternateContent>
          </a:graphicData>
        </a:graphic>
      </p:graphicFrame>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72200" y="2171700"/>
            <a:ext cx="5753599" cy="3406435"/>
          </a:xfrm>
          <a:prstGeom prst="rect">
            <a:avLst/>
          </a:prstGeom>
        </p:spPr>
      </p:pic>
    </p:spTree>
    <p:extLst>
      <p:ext uri="{BB962C8B-B14F-4D97-AF65-F5344CB8AC3E}">
        <p14:creationId xmlns:p14="http://schemas.microsoft.com/office/powerpoint/2010/main" val="2343231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normAutofit/>
          </a:bodyPr>
          <a:lstStyle/>
          <a:p>
            <a:pPr algn="just"/>
            <a:r>
              <a:rPr lang="vi-VN" sz="2600" dirty="0">
                <a:latin typeface="Calibri" panose="020F0502020204030204" pitchFamily="34" charset="0"/>
                <a:cs typeface="Calibri" panose="020F0502020204030204" pitchFamily="34" charset="0"/>
              </a:rPr>
              <a:t>Một phân xưởng có 2 máy đặc chủng là M1, M2 sản xuất 2 loại sản phẩm A, B. Một tấn sản phẩm A, B lãi lần lượt 2 triệu đồng và 1.6 triệu đồng. Muốn sản xuất 1 tấn sản phẩm A, cần dùng máy M1 trong 3 giờ và máy M2 trong 1 giờ. Muốn sản xuất 1 tấn sản phẩm B cần dùng máy M1 trong 1 giờ và máy M2 trong 1 giờ. Biết rằng máy M1 làm việc không quá 6 giờ còn máy M2 làm việc không quá 4 giờ một ngày (mỗi lần chỉ dùng để sản xuất 1 loại sản phẩm). Xác định số tiền lãi nhiều nhất trong 1 ngày của phân xưởng này</a:t>
            </a:r>
            <a:r>
              <a:rPr lang="vi-VN" sz="2600" dirty="0" smtClean="0">
                <a:latin typeface="Calibri" panose="020F0502020204030204" pitchFamily="34" charset="0"/>
                <a:cs typeface="Calibri" panose="020F0502020204030204" pitchFamily="34" charset="0"/>
              </a:rPr>
              <a:t>.</a:t>
            </a:r>
            <a:endParaRPr lang="en-US" sz="2600" dirty="0" smtClean="0">
              <a:latin typeface="Calibri" panose="020F0502020204030204" pitchFamily="34" charset="0"/>
              <a:cs typeface="Calibri" panose="020F0502020204030204" pitchFamily="34" charset="0"/>
            </a:endParaRPr>
          </a:p>
          <a:p>
            <a:pPr algn="just"/>
            <a:endParaRPr lang="en-US" sz="2600" dirty="0">
              <a:latin typeface="Calibri" panose="020F0502020204030204" pitchFamily="34" charset="0"/>
              <a:cs typeface="Calibri" panose="020F0502020204030204" pitchFamily="34" charset="0"/>
            </a:endParaRPr>
          </a:p>
          <a:p>
            <a:pPr marL="0" indent="0" algn="just">
              <a:buNone/>
            </a:pP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44872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338349" y="191192"/>
            <a:ext cx="4571999" cy="3582786"/>
          </a:xfrm>
        </p:spPr>
        <p:txBody>
          <a:bodyPr>
            <a:normAutofit fontScale="85000" lnSpcReduction="10000"/>
          </a:bodyPr>
          <a:lstStyle/>
          <a:p>
            <a:pPr marL="0" indent="0" algn="just">
              <a:buNone/>
            </a:pPr>
            <a:r>
              <a:rPr lang="vi-VN" sz="2400" dirty="0">
                <a:latin typeface="Calibri" panose="020F0502020204030204" pitchFamily="34" charset="0"/>
                <a:cs typeface="Calibri" panose="020F0502020204030204" pitchFamily="34" charset="0"/>
              </a:rPr>
              <a:t>Một phân xưởng có 2 máy đặc chủng là M1, M2 sản xuất 2 loại sản phẩm A, B. Một tấn sản phẩm A, B lãi lần lượt 2 triệu đồng và 1.6 triệu đồng. Muốn sản xuất 1 tấn sản phẩm A, cần dùng máy M1 trong 3 giờ và máy M2 trong 1 giờ. Muốn sản xuất 1 tấn sản phẩm B cần dùng máy M1 trong 1 giờ và máy M2 trong 1 giờ. Biết rằng máy M1 làm việc không quá 6 giờ còn máy M2 làm việc không quá 4 giờ một ngày (mỗi lần chỉ dùng để sản xuất 1 loại sản phẩm). Xác định số tiền lãi nhiều nhất trong 1 ngày của phân xưởng </a:t>
            </a:r>
            <a:r>
              <a:rPr lang="vi-VN" sz="2400" dirty="0" smtClean="0">
                <a:latin typeface="Calibri" panose="020F0502020204030204" pitchFamily="34" charset="0"/>
                <a:cs typeface="Calibri" panose="020F0502020204030204" pitchFamily="34" charset="0"/>
              </a:rPr>
              <a:t>này</a:t>
            </a:r>
            <a:r>
              <a:rPr lang="en-US" sz="2400" dirty="0" smtClean="0">
                <a:latin typeface="Calibri" panose="020F0502020204030204" pitchFamily="34" charset="0"/>
                <a:cs typeface="Calibri" panose="020F0502020204030204" pitchFamily="34" charset="0"/>
              </a:rPr>
              <a:t>.</a:t>
            </a:r>
            <a:endParaRPr lang="en-US" sz="2400"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2"/>
          <a:stretch>
            <a:fillRect/>
          </a:stretch>
        </p:blipFill>
        <p:spPr>
          <a:xfrm>
            <a:off x="6957753" y="1283589"/>
            <a:ext cx="4387561" cy="4394004"/>
          </a:xfrm>
          <a:prstGeom prst="rect">
            <a:avLst/>
          </a:prstGeom>
        </p:spPr>
      </p:pic>
      <p:sp>
        <p:nvSpPr>
          <p:cNvPr id="6" name="Content Placeholder 2"/>
          <p:cNvSpPr txBox="1">
            <a:spLocks/>
          </p:cNvSpPr>
          <p:nvPr/>
        </p:nvSpPr>
        <p:spPr>
          <a:xfrm>
            <a:off x="1176250" y="3873731"/>
            <a:ext cx="5424055" cy="2801389"/>
          </a:xfrm>
          <a:prstGeom prst="rect">
            <a:avLst/>
          </a:prstGeom>
        </p:spPr>
        <p:txBody>
          <a:bodyPr vert="horz" lIns="91440" tIns="45720" rIns="91440" bIns="45720" rtlCol="0">
            <a:normAutofit fontScale="925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Font typeface="Franklin Gothic Book" panose="020B0503020102020204" pitchFamily="34" charset="0"/>
              <a:buNone/>
            </a:pPr>
            <a:r>
              <a:rPr lang="en-US" sz="2400" dirty="0" smtClean="0">
                <a:latin typeface="Calibri" panose="020F0502020204030204" pitchFamily="34" charset="0"/>
                <a:cs typeface="Calibri" panose="020F0502020204030204" pitchFamily="34" charset="0"/>
              </a:rPr>
              <a:t>Gọi x, y là số tấn sản phẩm A, B cần sản xuất.</a:t>
            </a:r>
          </a:p>
          <a:p>
            <a:pPr marL="0" indent="0" algn="just">
              <a:buFont typeface="Franklin Gothic Book" panose="020B0503020102020204" pitchFamily="34" charset="0"/>
              <a:buNone/>
            </a:pPr>
            <a:r>
              <a:rPr lang="en-US" sz="2400" dirty="0" smtClean="0">
                <a:latin typeface="Calibri" panose="020F0502020204030204" pitchFamily="34" charset="0"/>
                <a:cs typeface="Calibri" panose="020F0502020204030204" pitchFamily="34" charset="0"/>
              </a:rPr>
              <a:t>3x+y&lt;=6 và x+y&lt;=4 trong đó x, y &gt;=0</a:t>
            </a:r>
          </a:p>
          <a:p>
            <a:pPr marL="0" indent="0" algn="just">
              <a:buFont typeface="Franklin Gothic Book" panose="020B0503020102020204" pitchFamily="34" charset="0"/>
              <a:buNone/>
            </a:pPr>
            <a:r>
              <a:rPr lang="en-US" sz="2400" dirty="0" smtClean="0">
                <a:latin typeface="Calibri" panose="020F0502020204030204" pitchFamily="34" charset="0"/>
                <a:cs typeface="Calibri" panose="020F0502020204030204" pitchFamily="34" charset="0"/>
              </a:rPr>
              <a:t>Lãi = F(x,y) = 2x+1.6y </a:t>
            </a:r>
            <a:r>
              <a:rPr lang="en-US" sz="2400" dirty="0" smtClean="0">
                <a:latin typeface="Calibri" panose="020F0502020204030204" pitchFamily="34" charset="0"/>
                <a:cs typeface="Calibri" panose="020F0502020204030204" pitchFamily="34" charset="0"/>
                <a:sym typeface="Wingdings" panose="05000000000000000000" pitchFamily="2" charset="2"/>
              </a:rPr>
              <a:t> max. </a:t>
            </a:r>
            <a:r>
              <a:rPr lang="en-US" sz="2400" dirty="0" smtClean="0">
                <a:latin typeface="Calibri" panose="020F0502020204030204" pitchFamily="34" charset="0"/>
                <a:cs typeface="Calibri" panose="020F0502020204030204" pitchFamily="34" charset="0"/>
              </a:rPr>
              <a:t>Ta có các điểm cực biên là:</a:t>
            </a:r>
          </a:p>
          <a:p>
            <a:pPr marL="0" indent="0" algn="just">
              <a:buFont typeface="Franklin Gothic Book" panose="020B0503020102020204" pitchFamily="34" charset="0"/>
              <a:buNone/>
            </a:pPr>
            <a:r>
              <a:rPr lang="en-US" sz="2400" dirty="0" smtClean="0">
                <a:latin typeface="Calibri" panose="020F0502020204030204" pitchFamily="34" charset="0"/>
                <a:cs typeface="Calibri" panose="020F0502020204030204" pitchFamily="34" charset="0"/>
              </a:rPr>
              <a:t>A(2,0) </a:t>
            </a:r>
            <a:r>
              <a:rPr lang="en-US" sz="2400" dirty="0" smtClean="0">
                <a:latin typeface="Calibri" panose="020F0502020204030204" pitchFamily="34" charset="0"/>
                <a:cs typeface="Calibri" panose="020F0502020204030204" pitchFamily="34" charset="0"/>
                <a:sym typeface="Wingdings" panose="05000000000000000000" pitchFamily="2" charset="2"/>
              </a:rPr>
              <a:t> F(2,0) = 4;    B(1,3)  F(1,3) = 6.8</a:t>
            </a:r>
          </a:p>
          <a:p>
            <a:pPr marL="0" indent="0" algn="just">
              <a:buFont typeface="Franklin Gothic Book" panose="020B0503020102020204" pitchFamily="34" charset="0"/>
              <a:buNone/>
            </a:pPr>
            <a:r>
              <a:rPr lang="en-US" sz="2400" dirty="0" smtClean="0">
                <a:latin typeface="Calibri" panose="020F0502020204030204" pitchFamily="34" charset="0"/>
                <a:cs typeface="Calibri" panose="020F0502020204030204" pitchFamily="34" charset="0"/>
                <a:sym typeface="Wingdings" panose="05000000000000000000" pitchFamily="2" charset="2"/>
              </a:rPr>
              <a:t>C(0,4)  F(0,4) = 6.4; D(0,0)  F(0,0) = 0.</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4872037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3</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4884" y="1984894"/>
            <a:ext cx="6309595" cy="3092765"/>
          </a:xfrm>
        </p:spPr>
      </p:pic>
    </p:spTree>
    <p:extLst>
      <p:ext uri="{BB962C8B-B14F-4D97-AF65-F5344CB8AC3E}">
        <p14:creationId xmlns:p14="http://schemas.microsoft.com/office/powerpoint/2010/main" val="3139283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a:t>
            </a:r>
            <a:r>
              <a:rPr lang="en-US" smtClean="0"/>
              <a:t>3 (cont)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8216" y="2000098"/>
            <a:ext cx="6459409" cy="4034942"/>
          </a:xfrm>
        </p:spPr>
      </p:pic>
    </p:spTree>
    <p:extLst>
      <p:ext uri="{BB962C8B-B14F-4D97-AF65-F5344CB8AC3E}">
        <p14:creationId xmlns:p14="http://schemas.microsoft.com/office/powerpoint/2010/main" val="19312466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Individual exercise 1</a:t>
            </a:r>
            <a:endParaRPr lang="en-US"/>
          </a:p>
        </p:txBody>
      </p:sp>
      <p:sp>
        <p:nvSpPr>
          <p:cNvPr id="3" name="Content Placeholder 2"/>
          <p:cNvSpPr>
            <a:spLocks noGrp="1"/>
          </p:cNvSpPr>
          <p:nvPr>
            <p:ph idx="1"/>
          </p:nvPr>
        </p:nvSpPr>
        <p:spPr>
          <a:xfrm>
            <a:off x="1371600" y="1935480"/>
            <a:ext cx="9921240" cy="3581400"/>
          </a:xfrm>
        </p:spPr>
        <p:txBody>
          <a:bodyPr>
            <a:noAutofit/>
          </a:bodyPr>
          <a:lstStyle/>
          <a:p>
            <a:pPr marL="0" indent="0">
              <a:buNone/>
            </a:pPr>
            <a:r>
              <a:rPr lang="vi-VN" sz="2400" dirty="0">
                <a:latin typeface="Calibri" panose="020F0502020204030204" pitchFamily="34" charset="0"/>
                <a:cs typeface="Calibri" panose="020F0502020204030204" pitchFamily="34" charset="0"/>
              </a:rPr>
              <a:t>Một nghiên cứu cho thấy tác động của vitamin A, B đối với cơ thể người trong một ngày; cụ thể là:</a:t>
            </a:r>
          </a:p>
          <a:p>
            <a:r>
              <a:rPr lang="vi-VN" sz="2400" dirty="0" smtClean="0">
                <a:latin typeface="Calibri" panose="020F0502020204030204" pitchFamily="34" charset="0"/>
                <a:cs typeface="Calibri" panose="020F0502020204030204" pitchFamily="34" charset="0"/>
              </a:rPr>
              <a:t>Cơ </a:t>
            </a:r>
            <a:r>
              <a:rPr lang="vi-VN" sz="2400" dirty="0">
                <a:latin typeface="Calibri" panose="020F0502020204030204" pitchFamily="34" charset="0"/>
                <a:cs typeface="Calibri" panose="020F0502020204030204" pitchFamily="34" charset="0"/>
              </a:rPr>
              <a:t>thể tiếp nhận không quá 600 đơn vị vitamin A và không quá 500 đơn vị vitamin B.</a:t>
            </a:r>
          </a:p>
          <a:p>
            <a:r>
              <a:rPr lang="vi-VN" sz="2400" dirty="0" smtClean="0">
                <a:latin typeface="Calibri" panose="020F0502020204030204" pitchFamily="34" charset="0"/>
                <a:cs typeface="Calibri" panose="020F0502020204030204" pitchFamily="34" charset="0"/>
              </a:rPr>
              <a:t>Cơ </a:t>
            </a:r>
            <a:r>
              <a:rPr lang="vi-VN" sz="2400" dirty="0">
                <a:latin typeface="Calibri" panose="020F0502020204030204" pitchFamily="34" charset="0"/>
                <a:cs typeface="Calibri" panose="020F0502020204030204" pitchFamily="34" charset="0"/>
              </a:rPr>
              <a:t>thể tiếp nhận tốt nhất từ 400 đến 1000 đơn vị vitamin cả A lẫn B. </a:t>
            </a:r>
          </a:p>
          <a:p>
            <a:r>
              <a:rPr lang="vi-VN" sz="2400" dirty="0" smtClean="0">
                <a:latin typeface="Calibri" panose="020F0502020204030204" pitchFamily="34" charset="0"/>
                <a:cs typeface="Calibri" panose="020F0502020204030204" pitchFamily="34" charset="0"/>
              </a:rPr>
              <a:t>Do </a:t>
            </a:r>
            <a:r>
              <a:rPr lang="vi-VN" sz="2400" dirty="0">
                <a:latin typeface="Calibri" panose="020F0502020204030204" pitchFamily="34" charset="0"/>
                <a:cs typeface="Calibri" panose="020F0502020204030204" pitchFamily="34" charset="0"/>
              </a:rPr>
              <a:t>tác động phối hợp, số đơn vị vitamin B không ít hơn nửa số đơn vị vitamin A nhưng cũng không nhiều hơn 3 lần đơn vị vitamin A. </a:t>
            </a:r>
          </a:p>
          <a:p>
            <a:pPr marL="0" indent="0" algn="just">
              <a:buNone/>
            </a:pPr>
            <a:r>
              <a:rPr lang="vi-VN" sz="2400" dirty="0" smtClean="0">
                <a:latin typeface="Calibri" panose="020F0502020204030204" pitchFamily="34" charset="0"/>
                <a:cs typeface="Calibri" panose="020F0502020204030204" pitchFamily="34" charset="0"/>
              </a:rPr>
              <a:t>Biết </a:t>
            </a:r>
            <a:r>
              <a:rPr lang="vi-VN" sz="2400" dirty="0">
                <a:latin typeface="Calibri" panose="020F0502020204030204" pitchFamily="34" charset="0"/>
                <a:cs typeface="Calibri" panose="020F0502020204030204" pitchFamily="34" charset="0"/>
              </a:rPr>
              <a:t>rằng giá của một đơn vị vitamin A là 9 đồng, còn của 1 đơn vị vitamin B là 7,5 đồng. Tính chi phí ít nhất và nhiều nhất mỗi ngày cần để có thể dùng đủ cả hai loại vitamin</a:t>
            </a:r>
            <a:r>
              <a:rPr lang="vi-VN" sz="2400" dirty="0" smtClean="0">
                <a:latin typeface="Calibri" panose="020F0502020204030204" pitchFamily="34" charset="0"/>
                <a:cs typeface="Calibri" panose="020F0502020204030204" pitchFamily="34" charset="0"/>
              </a:rPr>
              <a:t>.</a:t>
            </a:r>
            <a:endParaRPr lang="en-US" sz="2400" dirty="0" smtClean="0">
              <a:latin typeface="Calibri" panose="020F0502020204030204" pitchFamily="34" charset="0"/>
              <a:cs typeface="Calibri" panose="020F0502020204030204" pitchFamily="34" charset="0"/>
            </a:endParaRPr>
          </a:p>
          <a:p>
            <a:pPr marL="0" indent="0" algn="just">
              <a:buNone/>
            </a:pPr>
            <a:r>
              <a:rPr lang="en-US" sz="2400" dirty="0" smtClean="0">
                <a:latin typeface="Calibri" panose="020F0502020204030204" pitchFamily="34" charset="0"/>
                <a:cs typeface="Calibri" panose="020F0502020204030204" pitchFamily="34" charset="0"/>
              </a:rPr>
              <a:t>Hint: </a:t>
            </a:r>
            <a:r>
              <a:rPr lang="en-US" sz="2400" i="1" dirty="0" smtClean="0">
                <a:latin typeface="Calibri" panose="020F0502020204030204" pitchFamily="34" charset="0"/>
                <a:cs typeface="Calibri" panose="020F0502020204030204" pitchFamily="34" charset="0"/>
              </a:rPr>
              <a:t>có thể vẽ đồ thị bằng tool online: geogebra.org/classic</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466262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Individual exercise </a:t>
            </a:r>
            <a:r>
              <a:rPr lang="en-US" smtClean="0"/>
              <a:t>2</a:t>
            </a:r>
            <a:endParaRPr lang="en-US"/>
          </a:p>
        </p:txBody>
      </p:sp>
      <p:sp>
        <p:nvSpPr>
          <p:cNvPr id="3" name="Content Placeholder 2"/>
          <p:cNvSpPr>
            <a:spLocks noGrp="1"/>
          </p:cNvSpPr>
          <p:nvPr>
            <p:ph idx="1"/>
          </p:nvPr>
        </p:nvSpPr>
        <p:spPr>
          <a:xfrm>
            <a:off x="1371600" y="2286000"/>
            <a:ext cx="9601200" cy="3779520"/>
          </a:xfrm>
        </p:spPr>
        <p:txBody>
          <a:bodyPr>
            <a:normAutofit/>
          </a:bodyPr>
          <a:lstStyle/>
          <a:p>
            <a:r>
              <a:rPr lang="en-US" sz="2400" dirty="0" smtClean="0">
                <a:latin typeface="Calibri" panose="020F0502020204030204" pitchFamily="34" charset="0"/>
                <a:cs typeface="Calibri" panose="020F0502020204030204" pitchFamily="34" charset="0"/>
              </a:rPr>
              <a:t>Viết function để nhập/xuất dữ liệu từ bàn phím: số nguyên dương M và danh sách M điều kiện (M &lt;= 10, các số thuộc </a:t>
            </a:r>
            <a:r>
              <a:rPr lang="en-US" sz="2400" smtClean="0">
                <a:latin typeface="Calibri" panose="020F0502020204030204" pitchFamily="34" charset="0"/>
                <a:cs typeface="Calibri" panose="020F0502020204030204" pitchFamily="34" charset="0"/>
              </a:rPr>
              <a:t>miền [-50;50</a:t>
            </a:r>
            <a:r>
              <a:rPr lang="en-US" sz="2400" dirty="0" smtClean="0">
                <a:latin typeface="Calibri" panose="020F0502020204030204" pitchFamily="34" charset="0"/>
                <a:cs typeface="Calibri" panose="020F0502020204030204" pitchFamily="34" charset="0"/>
              </a:rPr>
              <a:t>]) dạng </a:t>
            </a:r>
          </a:p>
          <a:p>
            <a:pPr marL="0" indent="0" algn="ctr">
              <a:buNone/>
            </a:pPr>
            <a:r>
              <a:rPr lang="en-US" sz="2400" dirty="0" smtClean="0">
                <a:latin typeface="Calibri" panose="020F0502020204030204" pitchFamily="34" charset="0"/>
                <a:cs typeface="Calibri" panose="020F0502020204030204" pitchFamily="34" charset="0"/>
              </a:rPr>
              <a:t>a[i]*x1+b[i]*x2 &lt;= d[i] </a:t>
            </a:r>
          </a:p>
          <a:p>
            <a:pPr marL="0" indent="0" algn="just">
              <a:buNone/>
            </a:pPr>
            <a:r>
              <a:rPr lang="en-US" sz="2400" dirty="0" smtClean="0">
                <a:latin typeface="Calibri" panose="020F0502020204030204" pitchFamily="34" charset="0"/>
                <a:cs typeface="Calibri" panose="020F0502020204030204" pitchFamily="34" charset="0"/>
              </a:rPr>
              <a:t>và minimize/maximize hàm mục tiêu F = c1*x1+c2*x2 (mặc định x1, x2 &gt;=0); trả lời các câu hỏi sau:</a:t>
            </a:r>
          </a:p>
          <a:p>
            <a:pPr marL="0" indent="0">
              <a:buNone/>
            </a:pPr>
            <a:r>
              <a:rPr lang="en-US" sz="2400" dirty="0" smtClean="0">
                <a:latin typeface="Calibri" panose="020F0502020204030204" pitchFamily="34" charset="0"/>
                <a:cs typeface="Calibri" panose="020F0502020204030204" pitchFamily="34" charset="0"/>
              </a:rPr>
              <a:t>1) Danh sách các điểm cực biên.</a:t>
            </a:r>
          </a:p>
          <a:p>
            <a:pPr marL="0" indent="0">
              <a:buNone/>
            </a:pPr>
            <a:r>
              <a:rPr lang="en-US" sz="2400" dirty="0" smtClean="0">
                <a:latin typeface="Calibri" panose="020F0502020204030204" pitchFamily="34" charset="0"/>
                <a:cs typeface="Calibri" panose="020F0502020204030204" pitchFamily="34" charset="0"/>
              </a:rPr>
              <a:t>2) Miền ràng buộc có bị chặn hay không?</a:t>
            </a:r>
          </a:p>
          <a:p>
            <a:pPr marL="0" indent="0">
              <a:buNone/>
            </a:pPr>
            <a:r>
              <a:rPr lang="en-US" sz="2400" dirty="0" smtClean="0">
                <a:latin typeface="Calibri" panose="020F0502020204030204" pitchFamily="34" charset="0"/>
                <a:cs typeface="Calibri" panose="020F0502020204030204" pitchFamily="34" charset="0"/>
              </a:rPr>
              <a:t>3) GTNN và GTLN tìm được</a:t>
            </a:r>
            <a:r>
              <a:rPr lang="en-US" sz="2400" dirty="0">
                <a:latin typeface="Calibri" panose="020F0502020204030204" pitchFamily="34" charset="0"/>
                <a:cs typeface="Calibri" panose="020F0502020204030204" pitchFamily="34" charset="0"/>
              </a:rPr>
              <a:t> </a:t>
            </a:r>
            <a:r>
              <a:rPr lang="en-US" sz="2400" dirty="0" smtClean="0">
                <a:latin typeface="Calibri" panose="020F0502020204030204" pitchFamily="34" charset="0"/>
                <a:cs typeface="Calibri" panose="020F0502020204030204" pitchFamily="34" charset="0"/>
              </a:rPr>
              <a:t>(có thể không có).</a:t>
            </a:r>
          </a:p>
        </p:txBody>
      </p:sp>
    </p:spTree>
    <p:extLst>
      <p:ext uri="{BB962C8B-B14F-4D97-AF65-F5344CB8AC3E}">
        <p14:creationId xmlns:p14="http://schemas.microsoft.com/office/powerpoint/2010/main" val="16792047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Introduction</a:t>
            </a:r>
            <a:endParaRPr lang="en-US"/>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Giới thiệu về quy hoạch tuyến tính, mô tả bài toán, các dạng toán.</a:t>
            </a:r>
          </a:p>
          <a:p>
            <a:r>
              <a:rPr lang="en-US" sz="2400" dirty="0" smtClean="0">
                <a:latin typeface="Calibri" panose="020F0502020204030204" pitchFamily="34" charset="0"/>
                <a:cs typeface="Calibri" panose="020F0502020204030204" pitchFamily="34" charset="0"/>
              </a:rPr>
              <a:t>Phương pháp hình học.</a:t>
            </a:r>
          </a:p>
          <a:p>
            <a:r>
              <a:rPr lang="en-US" sz="2400" dirty="0" smtClean="0">
                <a:latin typeface="Calibri" panose="020F0502020204030204" pitchFamily="34" charset="0"/>
                <a:cs typeface="Calibri" panose="020F0502020204030204" pitchFamily="34" charset="0"/>
              </a:rPr>
              <a:t>Phương pháp đơn hình. Kỹ thuật dùng big M.</a:t>
            </a:r>
          </a:p>
          <a:p>
            <a:r>
              <a:rPr lang="en-US" sz="2400" dirty="0" smtClean="0">
                <a:latin typeface="Calibri" panose="020F0502020204030204" pitchFamily="34" charset="0"/>
                <a:cs typeface="Calibri" panose="020F0502020204030204" pitchFamily="34" charset="0"/>
              </a:rPr>
              <a:t>Các bài toán liên quan: graph, integer programming, bài toán vận tải, …</a:t>
            </a:r>
          </a:p>
          <a:p>
            <a:r>
              <a:rPr lang="en-US" sz="2400" dirty="0" smtClean="0">
                <a:latin typeface="Calibri" panose="020F0502020204030204" pitchFamily="34" charset="0"/>
                <a:cs typeface="Calibri" panose="020F0502020204030204" pitchFamily="34" charset="0"/>
              </a:rPr>
              <a:t>Quy hoạch tuyến tính đối ngẫu.</a:t>
            </a:r>
          </a:p>
          <a:p>
            <a:pPr algn="just"/>
            <a:r>
              <a:rPr lang="en-US" sz="2400" dirty="0" smtClean="0">
                <a:latin typeface="Calibri" panose="020F0502020204030204" pitchFamily="34" charset="0"/>
                <a:cs typeface="Calibri" panose="020F0502020204030204" pitchFamily="34" charset="0"/>
              </a:rPr>
              <a:t>Sử dụng các thư viện có sẵn trong Python, Matlab, … để hỗ trợ cài đặt các thuật toán.</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94534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Test samples</a:t>
            </a:r>
            <a:endParaRPr lang="en-US"/>
          </a:p>
        </p:txBody>
      </p:sp>
      <p:sp>
        <p:nvSpPr>
          <p:cNvPr id="3" name="Content Placeholder 2"/>
          <p:cNvSpPr>
            <a:spLocks noGrp="1"/>
          </p:cNvSpPr>
          <p:nvPr>
            <p:ph idx="1"/>
          </p:nvPr>
        </p:nvSpPr>
        <p:spPr>
          <a:xfrm>
            <a:off x="1005840" y="1630680"/>
            <a:ext cx="5379720" cy="4968240"/>
          </a:xfrm>
        </p:spPr>
        <p:txBody>
          <a:bodyPr>
            <a:normAutofit lnSpcReduction="10000"/>
          </a:bodyPr>
          <a:lstStyle/>
          <a:p>
            <a:pPr marL="0" indent="0">
              <a:buNone/>
            </a:pPr>
            <a:r>
              <a:rPr lang="en-US" b="1" dirty="0" smtClean="0"/>
              <a:t>Input:</a:t>
            </a:r>
          </a:p>
          <a:p>
            <a:pPr marL="0" indent="0">
              <a:buNone/>
            </a:pPr>
            <a:r>
              <a:rPr lang="en-US" dirty="0" smtClean="0"/>
              <a:t>3 </a:t>
            </a:r>
            <a:r>
              <a:rPr lang="en-US" i="1" dirty="0" smtClean="0"/>
              <a:t>// số ràng buộc</a:t>
            </a:r>
          </a:p>
          <a:p>
            <a:pPr marL="0" indent="0">
              <a:buNone/>
            </a:pPr>
            <a:r>
              <a:rPr lang="en-US" dirty="0" smtClean="0"/>
              <a:t>1 1 5 </a:t>
            </a:r>
            <a:r>
              <a:rPr lang="en-US" i="1" dirty="0" smtClean="0"/>
              <a:t>// ràng buộc 1, dạng ax+by &lt;= c</a:t>
            </a:r>
          </a:p>
          <a:p>
            <a:pPr marL="0" indent="0">
              <a:buNone/>
            </a:pPr>
            <a:r>
              <a:rPr lang="en-US" dirty="0" smtClean="0"/>
              <a:t>0 1 2 </a:t>
            </a:r>
          </a:p>
          <a:p>
            <a:pPr marL="0" indent="0">
              <a:buNone/>
            </a:pPr>
            <a:r>
              <a:rPr lang="en-US" dirty="0" smtClean="0"/>
              <a:t>1 2 6</a:t>
            </a:r>
          </a:p>
          <a:p>
            <a:pPr marL="0" indent="0">
              <a:buNone/>
            </a:pPr>
            <a:r>
              <a:rPr lang="en-US" dirty="0" smtClean="0"/>
              <a:t>30 50 </a:t>
            </a:r>
            <a:r>
              <a:rPr lang="en-US" i="1" dirty="0" smtClean="0"/>
              <a:t>// hàm mục tiêu F = 30x1+50x2</a:t>
            </a:r>
          </a:p>
          <a:p>
            <a:pPr marL="0" indent="0">
              <a:buNone/>
            </a:pPr>
            <a:r>
              <a:rPr lang="en-US" b="1" dirty="0" smtClean="0"/>
              <a:t>Output:</a:t>
            </a:r>
          </a:p>
          <a:p>
            <a:pPr marL="457200" indent="-457200">
              <a:buAutoNum type="arabicParenR"/>
            </a:pPr>
            <a:r>
              <a:rPr lang="en-US" dirty="0" smtClean="0"/>
              <a:t>Danh </a:t>
            </a:r>
            <a:r>
              <a:rPr lang="en-US" dirty="0" smtClean="0"/>
              <a:t>sach cac diem cuc bien la: </a:t>
            </a:r>
            <a:endParaRPr lang="en-US" dirty="0" smtClean="0"/>
          </a:p>
          <a:p>
            <a:pPr marL="0" indent="0" algn="ctr">
              <a:buNone/>
            </a:pPr>
            <a:r>
              <a:rPr lang="en-US" dirty="0" smtClean="0"/>
              <a:t>(</a:t>
            </a:r>
            <a:r>
              <a:rPr lang="en-US" dirty="0" smtClean="0"/>
              <a:t>0;0), (5;0), (4;1), (2;2), (0;2).</a:t>
            </a:r>
          </a:p>
          <a:p>
            <a:pPr marL="0" indent="0">
              <a:buNone/>
            </a:pPr>
            <a:r>
              <a:rPr lang="en-US" dirty="0" smtClean="0"/>
              <a:t>2) Mien rang buoc la bi chan.</a:t>
            </a:r>
          </a:p>
          <a:p>
            <a:pPr marL="0" indent="0">
              <a:buNone/>
            </a:pPr>
            <a:r>
              <a:rPr lang="en-US" dirty="0" smtClean="0"/>
              <a:t>3) GTLN la F = 190 tai x1 = 4, x2 = 1.</a:t>
            </a:r>
          </a:p>
          <a:p>
            <a:pPr marL="0" indent="0">
              <a:buNone/>
            </a:pPr>
            <a:r>
              <a:rPr lang="en-US" dirty="0" smtClean="0"/>
              <a:t>GTNN là F = 0 tại x1 = 0, x2 = 0.</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
        <p:nvSpPr>
          <p:cNvPr id="4" name="Content Placeholder 2"/>
          <p:cNvSpPr txBox="1">
            <a:spLocks/>
          </p:cNvSpPr>
          <p:nvPr/>
        </p:nvSpPr>
        <p:spPr>
          <a:xfrm>
            <a:off x="6751320" y="1630680"/>
            <a:ext cx="5379720" cy="496824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n-US" b="1" dirty="0" smtClean="0"/>
              <a:t>Input:</a:t>
            </a:r>
          </a:p>
          <a:p>
            <a:pPr marL="0" indent="0">
              <a:buFont typeface="Franklin Gothic Book" panose="020B0503020102020204" pitchFamily="34" charset="0"/>
              <a:buNone/>
            </a:pPr>
            <a:r>
              <a:rPr lang="en-US" dirty="0" smtClean="0"/>
              <a:t>2</a:t>
            </a:r>
          </a:p>
          <a:p>
            <a:pPr marL="0" indent="0">
              <a:buFont typeface="Franklin Gothic Book" panose="020B0503020102020204" pitchFamily="34" charset="0"/>
              <a:buNone/>
            </a:pPr>
            <a:r>
              <a:rPr lang="en-US" dirty="0" smtClean="0"/>
              <a:t>-2 -1 -14</a:t>
            </a:r>
          </a:p>
          <a:p>
            <a:pPr marL="0" indent="0">
              <a:buFont typeface="Franklin Gothic Book" panose="020B0503020102020204" pitchFamily="34" charset="0"/>
              <a:buNone/>
            </a:pPr>
            <a:r>
              <a:rPr lang="en-US" dirty="0" smtClean="0"/>
              <a:t>-2 -5 -30</a:t>
            </a:r>
          </a:p>
          <a:p>
            <a:pPr marL="0" indent="0">
              <a:buFont typeface="Franklin Gothic Book" panose="020B0503020102020204" pitchFamily="34" charset="0"/>
              <a:buNone/>
            </a:pPr>
            <a:r>
              <a:rPr lang="en-US" dirty="0" smtClean="0"/>
              <a:t>4 3</a:t>
            </a:r>
          </a:p>
          <a:p>
            <a:pPr marL="0" indent="0">
              <a:buFont typeface="Franklin Gothic Book" panose="020B0503020102020204" pitchFamily="34" charset="0"/>
              <a:buNone/>
            </a:pPr>
            <a:r>
              <a:rPr lang="en-US" b="1" dirty="0" smtClean="0"/>
              <a:t>Output:</a:t>
            </a:r>
          </a:p>
          <a:p>
            <a:pPr marL="0" indent="0">
              <a:buNone/>
            </a:pPr>
            <a:r>
              <a:rPr lang="en-US" dirty="0" smtClean="0"/>
              <a:t>1) Danh sach cac diem cuc bien la: </a:t>
            </a:r>
            <a:r>
              <a:rPr lang="en-US" dirty="0"/>
              <a:t>(5;4), (0,14), (15,0</a:t>
            </a:r>
            <a:r>
              <a:rPr lang="en-US" dirty="0" smtClean="0"/>
              <a:t>).</a:t>
            </a:r>
          </a:p>
          <a:p>
            <a:pPr marL="0" indent="0">
              <a:buFont typeface="Franklin Gothic Book" panose="020B0503020102020204" pitchFamily="34" charset="0"/>
              <a:buNone/>
            </a:pPr>
            <a:r>
              <a:rPr lang="en-US" dirty="0" smtClean="0"/>
              <a:t>2) Mien rang buoc không bi chan.</a:t>
            </a:r>
          </a:p>
          <a:p>
            <a:pPr marL="0" indent="0">
              <a:buFont typeface="Franklin Gothic Book" panose="020B0503020102020204" pitchFamily="34" charset="0"/>
              <a:buNone/>
            </a:pPr>
            <a:r>
              <a:rPr lang="en-US" dirty="0" smtClean="0"/>
              <a:t>3) GTLN khong ton tai.</a:t>
            </a:r>
          </a:p>
          <a:p>
            <a:pPr marL="0" indent="0">
              <a:buFont typeface="Franklin Gothic Book" panose="020B0503020102020204" pitchFamily="34" charset="0"/>
              <a:buNone/>
            </a:pPr>
            <a:r>
              <a:rPr lang="en-US" dirty="0" smtClean="0"/>
              <a:t>GTNN la F = 32, dat duoc tai x1=5, x2=4.</a:t>
            </a:r>
          </a:p>
          <a:p>
            <a:pPr marL="0" indent="0">
              <a:buFont typeface="Franklin Gothic Book" panose="020B0503020102020204" pitchFamily="34" charset="0"/>
              <a:buNone/>
            </a:pPr>
            <a:endParaRPr lang="en-US" dirty="0" smtClean="0"/>
          </a:p>
          <a:p>
            <a:pPr marL="0" indent="0">
              <a:buFont typeface="Franklin Gothic Book" panose="020B0503020102020204" pitchFamily="34" charset="0"/>
              <a:buNone/>
            </a:pPr>
            <a:endParaRPr lang="en-US" dirty="0" smtClean="0"/>
          </a:p>
          <a:p>
            <a:pPr marL="0" indent="0">
              <a:buFont typeface="Franklin Gothic Book" panose="020B0503020102020204" pitchFamily="34" charset="0"/>
              <a:buNone/>
            </a:pPr>
            <a:endParaRPr lang="en-US" dirty="0" smtClean="0"/>
          </a:p>
          <a:p>
            <a:pPr marL="0" indent="0">
              <a:buFont typeface="Franklin Gothic Book" panose="020B0503020102020204" pitchFamily="34" charset="0"/>
              <a:buNone/>
            </a:pPr>
            <a:endParaRPr lang="en-US" dirty="0" smtClean="0"/>
          </a:p>
          <a:p>
            <a:pPr marL="0" indent="0">
              <a:buFont typeface="Franklin Gothic Book" panose="020B0503020102020204" pitchFamily="34" charset="0"/>
              <a:buNone/>
            </a:pPr>
            <a:endParaRPr lang="en-US" dirty="0"/>
          </a:p>
        </p:txBody>
      </p:sp>
    </p:spTree>
    <p:extLst>
      <p:ext uri="{BB962C8B-B14F-4D97-AF65-F5344CB8AC3E}">
        <p14:creationId xmlns:p14="http://schemas.microsoft.com/office/powerpoint/2010/main" val="27826867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3093720"/>
            <a:ext cx="9601200" cy="1485900"/>
          </a:xfrm>
        </p:spPr>
        <p:txBody>
          <a:bodyPr/>
          <a:lstStyle/>
          <a:p>
            <a:pPr algn="ctr"/>
            <a:r>
              <a:rPr lang="en-US" sz="5400" b="1" smtClean="0"/>
              <a:t>Thanks</a:t>
            </a:r>
            <a:r>
              <a:rPr lang="en-US" b="1" smtClean="0"/>
              <a:t> for </a:t>
            </a:r>
            <a:r>
              <a:rPr lang="en-US" sz="5400" b="1" smtClean="0"/>
              <a:t>listening</a:t>
            </a:r>
            <a:r>
              <a:rPr lang="en-US" b="1" smtClean="0"/>
              <a:t>!</a:t>
            </a:r>
            <a:endParaRPr lang="en-US" b="1"/>
          </a:p>
        </p:txBody>
      </p:sp>
    </p:spTree>
    <p:extLst>
      <p:ext uri="{BB962C8B-B14F-4D97-AF65-F5344CB8AC3E}">
        <p14:creationId xmlns:p14="http://schemas.microsoft.com/office/powerpoint/2010/main" val="2422103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Verdana" panose="020B0604030504040204" pitchFamily="34" charset="0"/>
                <a:ea typeface="Verdana" panose="020B0604030504040204" pitchFamily="34" charset="0"/>
                <a:cs typeface="Verdana" panose="020B0604030504040204" pitchFamily="34" charset="0"/>
              </a:rPr>
              <a:t>Table of contents (session 1)</a:t>
            </a: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sz="2400" err="1" smtClean="0">
                <a:latin typeface="Calibri" panose="020F0502020204030204" pitchFamily="34" charset="0"/>
                <a:cs typeface="Calibri" panose="020F0502020204030204" pitchFamily="34" charset="0"/>
              </a:rPr>
              <a:t>Giới</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thiệu</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về</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bài</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toán</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quy</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hoạch</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tuyến</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tính</a:t>
            </a:r>
            <a:r>
              <a:rPr lang="en-US" sz="2400">
                <a:latin typeface="Calibri" panose="020F0502020204030204" pitchFamily="34" charset="0"/>
                <a:cs typeface="Calibri" panose="020F0502020204030204" pitchFamily="34" charset="0"/>
              </a:rPr>
              <a:t> </a:t>
            </a:r>
            <a:r>
              <a:rPr lang="en-US" sz="2400" smtClean="0">
                <a:latin typeface="Calibri" panose="020F0502020204030204" pitchFamily="34" charset="0"/>
                <a:cs typeface="Calibri" panose="020F0502020204030204" pitchFamily="34" charset="0"/>
              </a:rPr>
              <a:t>(QHTT).</a:t>
            </a:r>
          </a:p>
          <a:p>
            <a:r>
              <a:rPr lang="en-US" sz="2400" err="1" smtClean="0">
                <a:latin typeface="Calibri" panose="020F0502020204030204" pitchFamily="34" charset="0"/>
                <a:cs typeface="Calibri" panose="020F0502020204030204" pitchFamily="34" charset="0"/>
              </a:rPr>
              <a:t>Các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dạng</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và</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cách</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chuyển</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đổi</a:t>
            </a:r>
            <a:r>
              <a:rPr lang="en-US" sz="2400" smtClean="0">
                <a:latin typeface="Calibri" panose="020F0502020204030204" pitchFamily="34" charset="0"/>
                <a:cs typeface="Calibri" panose="020F0502020204030204" pitchFamily="34" charset="0"/>
              </a:rPr>
              <a:t>.</a:t>
            </a:r>
          </a:p>
          <a:p>
            <a:r>
              <a:rPr lang="en-US" sz="2400" err="1" smtClean="0">
                <a:latin typeface="Calibri" panose="020F0502020204030204" pitchFamily="34" charset="0"/>
                <a:cs typeface="Calibri" panose="020F0502020204030204" pitchFamily="34" charset="0"/>
              </a:rPr>
              <a:t>Mô</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tả</a:t>
            </a:r>
            <a:r>
              <a:rPr lang="en-US" sz="2400" smtClean="0">
                <a:latin typeface="Calibri" panose="020F0502020204030204" pitchFamily="34" charset="0"/>
                <a:cs typeface="Calibri" panose="020F0502020204030204" pitchFamily="34" charset="0"/>
              </a:rPr>
              <a:t> một số khái niệm liên quan.</a:t>
            </a:r>
          </a:p>
          <a:p>
            <a:r>
              <a:rPr lang="en-US" sz="2400" err="1" smtClean="0">
                <a:latin typeface="Calibri" panose="020F0502020204030204" pitchFamily="34" charset="0"/>
                <a:cs typeface="Calibri" panose="020F0502020204030204" pitchFamily="34" charset="0"/>
              </a:rPr>
              <a:t>Phương</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pháp</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hình</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học</a:t>
            </a:r>
            <a:r>
              <a:rPr lang="en-US" sz="2400" smtClean="0">
                <a:latin typeface="Calibri" panose="020F0502020204030204" pitchFamily="34" charset="0"/>
                <a:cs typeface="Calibri" panose="020F0502020204030204" pitchFamily="34" charset="0"/>
              </a:rPr>
              <a:t>.</a:t>
            </a:r>
          </a:p>
          <a:p>
            <a:r>
              <a:rPr lang="en-US" sz="2400" err="1" smtClean="0">
                <a:latin typeface="Calibri" panose="020F0502020204030204" pitchFamily="34" charset="0"/>
                <a:cs typeface="Calibri" panose="020F0502020204030204" pitchFamily="34" charset="0"/>
              </a:rPr>
              <a:t>Bài</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tập</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về</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nhà</a:t>
            </a:r>
            <a:r>
              <a:rPr lang="en-US" sz="2400" smtClean="0">
                <a:latin typeface="Calibri" panose="020F0502020204030204" pitchFamily="34" charset="0"/>
                <a:cs typeface="Calibri" panose="020F0502020204030204" pitchFamily="34" charset="0"/>
              </a:rPr>
              <a:t>.</a:t>
            </a:r>
          </a:p>
          <a:p>
            <a:endParaRPr lang="en-US" sz="240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73334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What is Linear Programming?</a:t>
            </a:r>
            <a:endParaRPr lang="en-US"/>
          </a:p>
        </p:txBody>
      </p:sp>
      <p:sp>
        <p:nvSpPr>
          <p:cNvPr id="3" name="Content Placeholder 2"/>
          <p:cNvSpPr>
            <a:spLocks noGrp="1"/>
          </p:cNvSpPr>
          <p:nvPr>
            <p:ph idx="1"/>
          </p:nvPr>
        </p:nvSpPr>
        <p:spPr>
          <a:xfrm>
            <a:off x="1072343" y="2286000"/>
            <a:ext cx="10324406" cy="3581400"/>
          </a:xfrm>
        </p:spPr>
        <p:txBody>
          <a:bodyPr>
            <a:noAutofit/>
          </a:bodyPr>
          <a:lstStyle/>
          <a:p>
            <a:pPr algn="just"/>
            <a:r>
              <a:rPr lang="en-US" sz="2600" dirty="0" smtClean="0">
                <a:latin typeface="Calibri" panose="020F0502020204030204" pitchFamily="34" charset="0"/>
                <a:cs typeface="Calibri" panose="020F0502020204030204" pitchFamily="34" charset="0"/>
              </a:rPr>
              <a:t>LP (linear programming) nghiên cứu bài toán </a:t>
            </a:r>
            <a:r>
              <a:rPr lang="en-US" sz="2600" dirty="0" smtClean="0">
                <a:latin typeface="Calibri" panose="020F0502020204030204" pitchFamily="34" charset="0"/>
                <a:cs typeface="Calibri" panose="020F0502020204030204" pitchFamily="34" charset="0"/>
              </a:rPr>
              <a:t>tối ưu với </a:t>
            </a:r>
            <a:r>
              <a:rPr lang="en-US" sz="2600" dirty="0" smtClean="0">
                <a:latin typeface="Calibri" panose="020F0502020204030204" pitchFamily="34" charset="0"/>
                <a:cs typeface="Calibri" panose="020F0502020204030204" pitchFamily="34" charset="0"/>
              </a:rPr>
              <a:t>hàm mục tiêu và tập hợp các điều kiện ràng buộc đều ở dạng tuyến tính. </a:t>
            </a:r>
            <a:r>
              <a:rPr lang="en-US" sz="2600" dirty="0">
                <a:latin typeface="Calibri" panose="020F0502020204030204" pitchFamily="34" charset="0"/>
                <a:cs typeface="Calibri" panose="020F0502020204030204" pitchFamily="34" charset="0"/>
              </a:rPr>
              <a:t>Đây là một bài toán kinh điển nhưng được nghiên cứu phát triển mạnh vào thế kỷ XX</a:t>
            </a:r>
            <a:r>
              <a:rPr lang="en-US" sz="2600" dirty="0" smtClean="0">
                <a:latin typeface="Calibri" panose="020F0502020204030204" pitchFamily="34" charset="0"/>
                <a:cs typeface="Calibri" panose="020F0502020204030204" pitchFamily="34" charset="0"/>
              </a:rPr>
              <a:t>.</a:t>
            </a:r>
          </a:p>
          <a:p>
            <a:pPr algn="just"/>
            <a:r>
              <a:rPr lang="en-US" sz="2600" dirty="0" smtClean="0">
                <a:latin typeface="Calibri" panose="020F0502020204030204" pitchFamily="34" charset="0"/>
                <a:cs typeface="Calibri" panose="020F0502020204030204" pitchFamily="34" charset="0"/>
              </a:rPr>
              <a:t>Nó giúp giải quyết nhiều vấn đề rất thực tiễn trong cuộc sống như: bài toán vận tải sản xuất, xếp lịch, lập kế hoạch, …</a:t>
            </a:r>
          </a:p>
          <a:p>
            <a:pPr algn="just"/>
            <a:r>
              <a:rPr lang="en-US" sz="2600" dirty="0" smtClean="0">
                <a:latin typeface="Calibri" panose="020F0502020204030204" pitchFamily="34" charset="0"/>
                <a:cs typeface="Calibri" panose="020F0502020204030204" pitchFamily="34" charset="0"/>
              </a:rPr>
              <a:t>Để giải quyết bài toán, ta sẽ cố gắng mô tả các ràng buộc dưới dạng các biến số thực không âm (đôi khi là số nguyên) rồi sử dụng các thuật toán trong LP để tìm phương án tốt nhất.</a:t>
            </a:r>
            <a:endParaRPr lang="en-US" sz="2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32613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3" name="Content Placeholder 2"/>
          <p:cNvSpPr>
            <a:spLocks noGrp="1"/>
          </p:cNvSpPr>
          <p:nvPr>
            <p:ph idx="1"/>
          </p:nvPr>
        </p:nvSpPr>
        <p:spPr>
          <a:xfrm>
            <a:off x="1014153" y="1778924"/>
            <a:ext cx="5234247" cy="4372494"/>
          </a:xfrm>
        </p:spPr>
        <p:txBody>
          <a:bodyPr>
            <a:noAutofit/>
          </a:bodyPr>
          <a:lstStyle/>
          <a:p>
            <a:pPr algn="just"/>
            <a:r>
              <a:rPr lang="vi-VN" sz="2300" dirty="0">
                <a:latin typeface="Calibri" panose="020F0502020204030204" pitchFamily="34" charset="0"/>
                <a:cs typeface="Calibri" panose="020F0502020204030204" pitchFamily="34" charset="0"/>
              </a:rPr>
              <a:t>Trong một cuộc thi pha chế, mỗi đội chơi được sử dụng tối đa 24g hương liệu, 9 lít nước và 210g đường để pha chế nước cam và nước táo. Để pha chế 1 lít nước cam cần 30g đường, </a:t>
            </a:r>
            <a:r>
              <a:rPr lang="en-US" sz="2300" dirty="0">
                <a:latin typeface="Calibri" panose="020F0502020204030204" pitchFamily="34" charset="0"/>
                <a:cs typeface="Calibri" panose="020F0502020204030204" pitchFamily="34" charset="0"/>
              </a:rPr>
              <a:t>1 lít nước và 1g hương liệu; </a:t>
            </a:r>
            <a:r>
              <a:rPr lang="vi-VN" sz="2300" dirty="0">
                <a:latin typeface="Calibri" panose="020F0502020204030204" pitchFamily="34" charset="0"/>
                <a:cs typeface="Calibri" panose="020F0502020204030204" pitchFamily="34" charset="0"/>
              </a:rPr>
              <a:t>còn để pha chế 1 lít nước táo cần 10g đường, 1 lít nước và 4g hương liệu. Mỗi lít nước cam nhận được 60 điểm thưởng, mỗi lít nước táo </a:t>
            </a:r>
            <a:r>
              <a:rPr lang="vi-VN" sz="2300" dirty="0" smtClean="0">
                <a:latin typeface="Calibri" panose="020F0502020204030204" pitchFamily="34" charset="0"/>
                <a:cs typeface="Calibri" panose="020F0502020204030204" pitchFamily="34" charset="0"/>
              </a:rPr>
              <a:t>nhận</a:t>
            </a:r>
            <a:r>
              <a:rPr lang="en-US" sz="2300" dirty="0" smtClean="0">
                <a:latin typeface="Calibri" panose="020F0502020204030204" pitchFamily="34" charset="0"/>
                <a:cs typeface="Calibri" panose="020F0502020204030204" pitchFamily="34" charset="0"/>
              </a:rPr>
              <a:t> </a:t>
            </a:r>
            <a:r>
              <a:rPr lang="vi-VN" sz="2300" dirty="0" smtClean="0">
                <a:latin typeface="Calibri" panose="020F0502020204030204" pitchFamily="34" charset="0"/>
                <a:cs typeface="Calibri" panose="020F0502020204030204" pitchFamily="34" charset="0"/>
              </a:rPr>
              <a:t>được </a:t>
            </a:r>
            <a:r>
              <a:rPr lang="vi-VN" sz="2300" dirty="0">
                <a:latin typeface="Calibri" panose="020F0502020204030204" pitchFamily="34" charset="0"/>
                <a:cs typeface="Calibri" panose="020F0502020204030204" pitchFamily="34" charset="0"/>
              </a:rPr>
              <a:t>80 </a:t>
            </a:r>
            <a:r>
              <a:rPr lang="vi-VN" sz="2300" dirty="0" smtClean="0">
                <a:latin typeface="Calibri" panose="020F0502020204030204" pitchFamily="34" charset="0"/>
                <a:cs typeface="Calibri" panose="020F0502020204030204" pitchFamily="34" charset="0"/>
              </a:rPr>
              <a:t>điểm. </a:t>
            </a:r>
            <a:r>
              <a:rPr lang="vi-VN" sz="2300" dirty="0">
                <a:latin typeface="Calibri" panose="020F0502020204030204" pitchFamily="34" charset="0"/>
                <a:cs typeface="Calibri" panose="020F0502020204030204" pitchFamily="34" charset="0"/>
              </a:rPr>
              <a:t>Hỏi cần pha chế bao nhiêu lít nước trái cây mỗi loại để đạt được số điểm </a:t>
            </a:r>
            <a:r>
              <a:rPr lang="vi-VN" sz="2300" dirty="0" smtClean="0">
                <a:latin typeface="Calibri" panose="020F0502020204030204" pitchFamily="34" charset="0"/>
                <a:cs typeface="Calibri" panose="020F0502020204030204" pitchFamily="34" charset="0"/>
              </a:rPr>
              <a:t>thưởng cao </a:t>
            </a:r>
            <a:r>
              <a:rPr lang="vi-VN" sz="2300" dirty="0">
                <a:latin typeface="Calibri" panose="020F0502020204030204" pitchFamily="34" charset="0"/>
                <a:cs typeface="Calibri" panose="020F0502020204030204" pitchFamily="34" charset="0"/>
              </a:rPr>
              <a:t>nhất?</a:t>
            </a:r>
            <a:endParaRPr lang="en-US" sz="2300" dirty="0">
              <a:latin typeface="Calibri" panose="020F0502020204030204" pitchFamily="34" charset="0"/>
              <a:cs typeface="Calibri" panose="020F0502020204030204" pitchFamily="34" charset="0"/>
            </a:endParaRPr>
          </a:p>
        </p:txBody>
      </p:sp>
      <p:sp>
        <p:nvSpPr>
          <p:cNvPr id="4" name="Content Placeholder 2"/>
          <p:cNvSpPr txBox="1">
            <a:spLocks/>
          </p:cNvSpPr>
          <p:nvPr/>
        </p:nvSpPr>
        <p:spPr>
          <a:xfrm>
            <a:off x="6748549" y="2249286"/>
            <a:ext cx="4693920" cy="358140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vi-VN" dirty="0"/>
              <a:t>Gọi x1, x2 là số lít nước cam và táo cần pha</a:t>
            </a:r>
            <a:r>
              <a:rPr lang="vi-VN" dirty="0" smtClean="0"/>
              <a:t>.</a:t>
            </a:r>
            <a:r>
              <a:rPr lang="en-US" dirty="0" smtClean="0"/>
              <a:t> Ta có các ràng buộc:</a:t>
            </a:r>
          </a:p>
          <a:p>
            <a:r>
              <a:rPr lang="en-US" dirty="0" smtClean="0"/>
              <a:t>30*x1 + 10*x2</a:t>
            </a:r>
            <a:r>
              <a:rPr lang="vi-VN" dirty="0" smtClean="0"/>
              <a:t> </a:t>
            </a:r>
            <a:r>
              <a:rPr lang="en-US" dirty="0" smtClean="0"/>
              <a:t> &lt;= 210.</a:t>
            </a:r>
          </a:p>
          <a:p>
            <a:r>
              <a:rPr lang="en-US" dirty="0" smtClean="0"/>
              <a:t>1*x1 + 1*x2 &lt;= 9.</a:t>
            </a:r>
          </a:p>
          <a:p>
            <a:r>
              <a:rPr lang="en-US" dirty="0" smtClean="0"/>
              <a:t>1*x1 + 4*x2 &lt;= 24.</a:t>
            </a:r>
          </a:p>
          <a:p>
            <a:pPr marL="0" indent="0">
              <a:buNone/>
            </a:pPr>
            <a:r>
              <a:rPr lang="en-US" dirty="0" smtClean="0"/>
              <a:t>Cần tìm giá trị lớn nhất của biểu thức:</a:t>
            </a:r>
          </a:p>
          <a:p>
            <a:pPr marL="0" indent="0">
              <a:buNone/>
            </a:pPr>
            <a:r>
              <a:rPr lang="en-US" dirty="0"/>
              <a:t>F</a:t>
            </a:r>
            <a:r>
              <a:rPr lang="en-US" dirty="0" smtClean="0"/>
              <a:t> = 60*x1 + 80*x2.</a:t>
            </a:r>
            <a:endParaRPr lang="en-US" dirty="0"/>
          </a:p>
        </p:txBody>
      </p:sp>
    </p:spTree>
    <p:extLst>
      <p:ext uri="{BB962C8B-B14F-4D97-AF65-F5344CB8AC3E}">
        <p14:creationId xmlns:p14="http://schemas.microsoft.com/office/powerpoint/2010/main" val="58088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307496292"/>
              </p:ext>
            </p:extLst>
          </p:nvPr>
        </p:nvGraphicFramePr>
        <p:xfrm>
          <a:off x="7315200" y="2171700"/>
          <a:ext cx="4466590" cy="3020572"/>
        </p:xfrm>
        <a:graphic>
          <a:graphicData uri="http://schemas.openxmlformats.org/presentationml/2006/ole">
            <mc:AlternateContent xmlns:mc="http://schemas.openxmlformats.org/markup-compatibility/2006">
              <mc:Choice xmlns:v="urn:schemas-microsoft-com:vml" Requires="v">
                <p:oleObj spid="_x0000_s2161" name="Equation" r:id="rId3" imgW="1765080" imgH="1193760" progId="Equation.DSMT4">
                  <p:embed/>
                </p:oleObj>
              </mc:Choice>
              <mc:Fallback>
                <p:oleObj name="Equation" r:id="rId3" imgW="1765080" imgH="1193760" progId="Equation.DSMT4">
                  <p:embed/>
                  <p:pic>
                    <p:nvPicPr>
                      <p:cNvPr id="0" name=""/>
                      <p:cNvPicPr/>
                      <p:nvPr/>
                    </p:nvPicPr>
                    <p:blipFill>
                      <a:blip r:embed="rId4"/>
                      <a:stretch>
                        <a:fillRect/>
                      </a:stretch>
                    </p:blipFill>
                    <p:spPr>
                      <a:xfrm>
                        <a:off x="7315200" y="2171700"/>
                        <a:ext cx="4466590" cy="3020572"/>
                      </a:xfrm>
                      <a:prstGeom prst="rect">
                        <a:avLst/>
                      </a:prstGeom>
                    </p:spPr>
                  </p:pic>
                </p:oleObj>
              </mc:Fallback>
            </mc:AlternateContent>
          </a:graphicData>
        </a:graphic>
      </p:graphicFrame>
      <p:sp>
        <p:nvSpPr>
          <p:cNvPr id="5" name="Content Placeholder 2"/>
          <p:cNvSpPr>
            <a:spLocks noGrp="1"/>
          </p:cNvSpPr>
          <p:nvPr>
            <p:ph idx="1"/>
          </p:nvPr>
        </p:nvSpPr>
        <p:spPr>
          <a:xfrm>
            <a:off x="1021080" y="1687484"/>
            <a:ext cx="5836920" cy="4921134"/>
          </a:xfrm>
        </p:spPr>
        <p:txBody>
          <a:bodyPr>
            <a:normAutofit lnSpcReduction="10000"/>
          </a:bodyPr>
          <a:lstStyle/>
          <a:p>
            <a:pPr algn="just"/>
            <a:r>
              <a:rPr lang="vi-VN" sz="2400" dirty="0">
                <a:latin typeface="Calibri" panose="020F0502020204030204" pitchFamily="34" charset="0"/>
                <a:cs typeface="Calibri" panose="020F0502020204030204" pitchFamily="34" charset="0"/>
              </a:rPr>
              <a:t>Một xí nghiệp có thể sử dụng tối đa 590 giờ máy cán, 340 giờ máy tiện, 200 giờ máy mài để sản xuất ba loại sản phẩm. Biết rằng để sản xuất một đơn vị sản phẩm thứ nhất cần 2 giờ máy cán, 5 giờ máy tiện và 1 giờ máy mài. Để sản xuất một đơn vị sản phẩm </a:t>
            </a:r>
            <a:r>
              <a:rPr lang="vi-VN" sz="2400" dirty="0" smtClean="0">
                <a:latin typeface="Calibri" panose="020F0502020204030204" pitchFamily="34" charset="0"/>
                <a:cs typeface="Calibri" panose="020F0502020204030204" pitchFamily="34" charset="0"/>
              </a:rPr>
              <a:t>thứ</a:t>
            </a:r>
            <a:r>
              <a:rPr lang="en-US" sz="2400" dirty="0" smtClean="0">
                <a:latin typeface="Calibri" panose="020F0502020204030204" pitchFamily="34" charset="0"/>
                <a:cs typeface="Calibri" panose="020F0502020204030204" pitchFamily="34" charset="0"/>
              </a:rPr>
              <a:t> </a:t>
            </a:r>
            <a:r>
              <a:rPr lang="vi-VN" sz="2400" dirty="0" smtClean="0">
                <a:latin typeface="Calibri" panose="020F0502020204030204" pitchFamily="34" charset="0"/>
                <a:cs typeface="Calibri" panose="020F0502020204030204" pitchFamily="34" charset="0"/>
              </a:rPr>
              <a:t>hai </a:t>
            </a:r>
            <a:r>
              <a:rPr lang="vi-VN" sz="2400" dirty="0">
                <a:latin typeface="Calibri" panose="020F0502020204030204" pitchFamily="34" charset="0"/>
                <a:cs typeface="Calibri" panose="020F0502020204030204" pitchFamily="34" charset="0"/>
              </a:rPr>
              <a:t>cần 5 giờ máy cán, 3 giờ máy tiện và 1 giờ máy mài. Để sản xuất một đơn vị sản phẩm thứ ba cần 8 giờ máy cán, 3 giờ máy tiện và 3 giờ máy mài. Giá bán một đơn vị sản phẩm thứ nhất, thứ hai, thứ ba tương ứng là 140, 130, 180 triệu đồng. Hỏi xí nghiệp nên sản xuất bao nhiêu đơn vị sản phẩm mỗi loại để được doanh thu nhiều nhất?</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27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1747385314"/>
              </p:ext>
            </p:extLst>
          </p:nvPr>
        </p:nvGraphicFramePr>
        <p:xfrm>
          <a:off x="6414770" y="1764983"/>
          <a:ext cx="5313363" cy="4410075"/>
        </p:xfrm>
        <a:graphic>
          <a:graphicData uri="http://schemas.openxmlformats.org/presentationml/2006/ole">
            <mc:AlternateContent xmlns:mc="http://schemas.openxmlformats.org/markup-compatibility/2006">
              <mc:Choice xmlns:v="urn:schemas-microsoft-com:vml" Requires="v">
                <p:oleObj spid="_x0000_s1143" name="Equation" r:id="rId3" imgW="2603160" imgH="2158920" progId="Equation.DSMT4">
                  <p:embed/>
                </p:oleObj>
              </mc:Choice>
              <mc:Fallback>
                <p:oleObj name="Equation" r:id="rId3" imgW="2603160" imgH="2158920" progId="Equation.DSMT4">
                  <p:embed/>
                  <p:pic>
                    <p:nvPicPr>
                      <p:cNvPr id="0" name=""/>
                      <p:cNvPicPr/>
                      <p:nvPr/>
                    </p:nvPicPr>
                    <p:blipFill>
                      <a:blip r:embed="rId4"/>
                      <a:stretch>
                        <a:fillRect/>
                      </a:stretch>
                    </p:blipFill>
                    <p:spPr>
                      <a:xfrm>
                        <a:off x="6414770" y="1764983"/>
                        <a:ext cx="5313363" cy="4410075"/>
                      </a:xfrm>
                      <a:prstGeom prst="rect">
                        <a:avLst/>
                      </a:prstGeom>
                    </p:spPr>
                  </p:pic>
                </p:oleObj>
              </mc:Fallback>
            </mc:AlternateContent>
          </a:graphicData>
        </a:graphic>
      </p:graphicFrame>
      <p:sp>
        <p:nvSpPr>
          <p:cNvPr id="5" name="Content Placeholder 2"/>
          <p:cNvSpPr txBox="1">
            <a:spLocks/>
          </p:cNvSpPr>
          <p:nvPr/>
        </p:nvSpPr>
        <p:spPr>
          <a:xfrm>
            <a:off x="1014153" y="2061556"/>
            <a:ext cx="4896196" cy="3117273"/>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algn="just"/>
            <a:r>
              <a:rPr lang="en-US" sz="2400" dirty="0" smtClean="0">
                <a:latin typeface="Calibri" panose="020F0502020204030204" pitchFamily="34" charset="0"/>
                <a:cs typeface="Calibri" panose="020F0502020204030204" pitchFamily="34" charset="0"/>
              </a:rPr>
              <a:t> Một bệnh viện cần thuê một số y tá để thực hiện các ca trực đêm (từ 12h đêm đến 8h sáng). Mỗi người sẽ trực 5 ngày liên tiếp và số y tá cần cho mỗi ngày trong tuần (chủ nhật, thứ 2 -&gt; thứ 7) được cho trước là d1, d2, …, d7. Hãy tìm số y tá ít nhất cần phải thuê.</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2757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a:t>
            </a:r>
            <a:r>
              <a:rPr lang="en-US" dirty="0" smtClean="0"/>
              <a:t>statements</a:t>
            </a:r>
            <a:endParaRPr lang="en-US" dirty="0"/>
          </a:p>
        </p:txBody>
      </p:sp>
      <p:sp>
        <p:nvSpPr>
          <p:cNvPr id="3" name="Content Placeholder 2"/>
          <p:cNvSpPr>
            <a:spLocks noGrp="1"/>
          </p:cNvSpPr>
          <p:nvPr>
            <p:ph idx="1"/>
          </p:nvPr>
        </p:nvSpPr>
        <p:spPr/>
        <p:txBody>
          <a:bodyPr>
            <a:normAutofit/>
          </a:bodyPr>
          <a:lstStyle/>
          <a:p>
            <a:r>
              <a:rPr lang="en-US" sz="2400" err="1" smtClean="0">
                <a:latin typeface="Calibri" panose="020F0502020204030204" pitchFamily="34" charset="0"/>
                <a:cs typeface="Calibri" panose="020F0502020204030204" pitchFamily="34" charset="0"/>
              </a:rPr>
              <a:t>Xét</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hệ</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các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ràng</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buộc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sau</a:t>
            </a:r>
            <a:r>
              <a:rPr lang="en-US" sz="2400" smtClean="0">
                <a:latin typeface="Calibri" panose="020F0502020204030204" pitchFamily="34" charset="0"/>
                <a:cs typeface="Calibri" panose="020F0502020204030204" pitchFamily="34" charset="0"/>
              </a:rPr>
              <a:t> (Ax &lt;=, &gt;= , = B)</a:t>
            </a:r>
          </a:p>
          <a:p>
            <a:endParaRPr lang="en-US" sz="2400" smtClean="0">
              <a:latin typeface="Calibri" panose="020F0502020204030204" pitchFamily="34" charset="0"/>
              <a:cs typeface="Calibri" panose="020F0502020204030204" pitchFamily="34" charset="0"/>
            </a:endParaRPr>
          </a:p>
          <a:p>
            <a:endParaRPr lang="en-US" sz="2400">
              <a:latin typeface="Calibri" panose="020F0502020204030204" pitchFamily="34" charset="0"/>
              <a:cs typeface="Calibri" panose="020F0502020204030204" pitchFamily="34" charset="0"/>
            </a:endParaRPr>
          </a:p>
          <a:p>
            <a:endParaRPr lang="en-US" sz="2400" smtClean="0">
              <a:latin typeface="Calibri" panose="020F0502020204030204" pitchFamily="34" charset="0"/>
              <a:cs typeface="Calibri" panose="020F0502020204030204" pitchFamily="34" charset="0"/>
            </a:endParaRPr>
          </a:p>
          <a:p>
            <a:endParaRPr lang="en-US" sz="2400">
              <a:latin typeface="Calibri" panose="020F0502020204030204" pitchFamily="34" charset="0"/>
              <a:cs typeface="Calibri" panose="020F0502020204030204" pitchFamily="34" charset="0"/>
            </a:endParaRPr>
          </a:p>
          <a:p>
            <a:endParaRPr lang="en-US" sz="2400">
              <a:latin typeface="Calibri" panose="020F0502020204030204" pitchFamily="34" charset="0"/>
              <a:cs typeface="Calibri" panose="020F0502020204030204" pitchFamily="34" charset="0"/>
            </a:endParaRPr>
          </a:p>
          <a:p>
            <a:r>
              <a:rPr lang="en-US" sz="2400" err="1" smtClean="0">
                <a:latin typeface="Calibri" panose="020F0502020204030204" pitchFamily="34" charset="0"/>
                <a:cs typeface="Calibri" panose="020F0502020204030204" pitchFamily="34" charset="0"/>
              </a:rPr>
              <a:t>Hàm</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mục</a:t>
            </a:r>
            <a:r>
              <a:rPr lang="en-US" sz="2400" smtClean="0">
                <a:latin typeface="Calibri" panose="020F0502020204030204" pitchFamily="34" charset="0"/>
                <a:cs typeface="Calibri" panose="020F0502020204030204" pitchFamily="34" charset="0"/>
              </a:rPr>
              <a:t> </a:t>
            </a:r>
            <a:r>
              <a:rPr lang="en-US" sz="2400" err="1" smtClean="0">
                <a:latin typeface="Calibri" panose="020F0502020204030204" pitchFamily="34" charset="0"/>
                <a:cs typeface="Calibri" panose="020F0502020204030204" pitchFamily="34" charset="0"/>
              </a:rPr>
              <a:t>tiêu</a:t>
            </a:r>
            <a:r>
              <a:rPr lang="en-US" sz="2400" smtClean="0">
                <a:latin typeface="Calibri" panose="020F0502020204030204" pitchFamily="34" charset="0"/>
                <a:cs typeface="Calibri" panose="020F0502020204030204" pitchFamily="34" charset="0"/>
              </a:rPr>
              <a:t>: </a:t>
            </a:r>
          </a:p>
          <a:p>
            <a:endParaRPr lang="en-US" sz="2400">
              <a:latin typeface="Calibri" panose="020F0502020204030204" pitchFamily="34" charset="0"/>
              <a:cs typeface="Calibri" panose="020F0502020204030204" pitchFamily="34" charset="0"/>
            </a:endParaRPr>
          </a:p>
          <a:p>
            <a:endParaRPr lang="en-US" sz="2400">
              <a:latin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97524" y="5333982"/>
            <a:ext cx="3165604" cy="335297"/>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8226" y="3124087"/>
            <a:ext cx="7077780" cy="1722222"/>
          </a:xfrm>
          <a:prstGeom prst="rect">
            <a:avLst/>
          </a:prstGeom>
        </p:spPr>
      </p:pic>
    </p:spTree>
    <p:extLst>
      <p:ext uri="{BB962C8B-B14F-4D97-AF65-F5344CB8AC3E}">
        <p14:creationId xmlns:p14="http://schemas.microsoft.com/office/powerpoint/2010/main" val="3902920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1353</TotalTime>
  <Words>2049</Words>
  <Application>Microsoft Office PowerPoint</Application>
  <PresentationFormat>Widescreen</PresentationFormat>
  <Paragraphs>160</Paragraphs>
  <Slides>31</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9" baseType="lpstr">
      <vt:lpstr>Arial</vt:lpstr>
      <vt:lpstr>Calibri</vt:lpstr>
      <vt:lpstr>Franklin Gothic Book</vt:lpstr>
      <vt:lpstr>Tahoma</vt:lpstr>
      <vt:lpstr>Verdana</vt:lpstr>
      <vt:lpstr>Wingdings</vt:lpstr>
      <vt:lpstr>Crop</vt:lpstr>
      <vt:lpstr>Equation</vt:lpstr>
      <vt:lpstr>Linear programming</vt:lpstr>
      <vt:lpstr>Overview</vt:lpstr>
      <vt:lpstr>Introduction</vt:lpstr>
      <vt:lpstr>Table of contents (session 1)</vt:lpstr>
      <vt:lpstr>What is Linear Programming?</vt:lpstr>
      <vt:lpstr>Example 1</vt:lpstr>
      <vt:lpstr>Example 2</vt:lpstr>
      <vt:lpstr>Example 3</vt:lpstr>
      <vt:lpstr>Problem statements</vt:lpstr>
      <vt:lpstr>Standard and generic forms</vt:lpstr>
      <vt:lpstr>Examples</vt:lpstr>
      <vt:lpstr>Matrix form</vt:lpstr>
      <vt:lpstr>Transformation between forms</vt:lpstr>
      <vt:lpstr>Transformation (cont)</vt:lpstr>
      <vt:lpstr>Transform (cont)</vt:lpstr>
      <vt:lpstr>Feasible/Optimal solution</vt:lpstr>
      <vt:lpstr>Segment and feasible set</vt:lpstr>
      <vt:lpstr>Segment and feasible set (cont)</vt:lpstr>
      <vt:lpstr>Extreme points</vt:lpstr>
      <vt:lpstr>Geometry method</vt:lpstr>
      <vt:lpstr>Geometry method (cont)</vt:lpstr>
      <vt:lpstr>Proof for geometry method in 2D</vt:lpstr>
      <vt:lpstr>Example 1</vt:lpstr>
      <vt:lpstr>Example 2</vt:lpstr>
      <vt:lpstr>PowerPoint Presentation</vt:lpstr>
      <vt:lpstr>Example 3</vt:lpstr>
      <vt:lpstr>Example 3 (cont)</vt:lpstr>
      <vt:lpstr>Individual exercise 1</vt:lpstr>
      <vt:lpstr>Individual exercise 2</vt:lpstr>
      <vt:lpstr>Test samples</vt:lpstr>
      <vt:lpstr>Thanks for listening!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Admin</dc:creator>
  <cp:lastModifiedBy>Admin</cp:lastModifiedBy>
  <cp:revision>217</cp:revision>
  <dcterms:created xsi:type="dcterms:W3CDTF">2020-05-03T09:48:15Z</dcterms:created>
  <dcterms:modified xsi:type="dcterms:W3CDTF">2023-02-23T03:32:26Z</dcterms:modified>
</cp:coreProperties>
</file>