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94" r:id="rId4"/>
    <p:sldId id="273" r:id="rId5"/>
    <p:sldId id="279" r:id="rId6"/>
    <p:sldId id="322" r:id="rId7"/>
    <p:sldId id="325" r:id="rId8"/>
    <p:sldId id="295" r:id="rId9"/>
    <p:sldId id="296" r:id="rId10"/>
    <p:sldId id="315" r:id="rId11"/>
    <p:sldId id="323" r:id="rId12"/>
    <p:sldId id="316" r:id="rId13"/>
    <p:sldId id="307" r:id="rId14"/>
    <p:sldId id="308" r:id="rId15"/>
    <p:sldId id="312" r:id="rId16"/>
    <p:sldId id="314" r:id="rId17"/>
    <p:sldId id="309" r:id="rId18"/>
    <p:sldId id="310" r:id="rId19"/>
    <p:sldId id="319" r:id="rId20"/>
    <p:sldId id="317" r:id="rId21"/>
    <p:sldId id="301" r:id="rId22"/>
    <p:sldId id="320" r:id="rId23"/>
    <p:sldId id="324" r:id="rId24"/>
    <p:sldId id="321" r:id="rId25"/>
    <p:sldId id="305"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7" d="100"/>
          <a:sy n="77" d="100"/>
        </p:scale>
        <p:origin x="1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E3A61E4-A79B-4F6E-B621-B4A3B77DF9E2}" type="datetimeFigureOut">
              <a:rPr lang="en-US" smtClean="0"/>
              <a:t>2/3/2023</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A8DCC1A-233B-442F-A722-CABD6105947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7516153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4279593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116541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152702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E3A61E4-A79B-4F6E-B621-B4A3B77DF9E2}" type="datetimeFigureOut">
              <a:rPr lang="en-US" smtClean="0"/>
              <a:t>2/3/2023</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5737565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3A61E4-A79B-4F6E-B621-B4A3B77DF9E2}"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327267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3A61E4-A79B-4F6E-B621-B4A3B77DF9E2}" type="datetimeFigureOut">
              <a:rPr lang="en-US" smtClean="0"/>
              <a:t>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121930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3A61E4-A79B-4F6E-B621-B4A3B77DF9E2}" type="datetimeFigureOut">
              <a:rPr lang="en-US" smtClean="0"/>
              <a:t>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82625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3A61E4-A79B-4F6E-B621-B4A3B77DF9E2}" type="datetimeFigureOut">
              <a:rPr lang="en-US" smtClean="0"/>
              <a:t>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192142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E3A61E4-A79B-4F6E-B621-B4A3B77DF9E2}" type="datetimeFigureOut">
              <a:rPr lang="en-US" smtClean="0"/>
              <a:t>2/3/2023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39930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E3A61E4-A79B-4F6E-B621-B4A3B77DF9E2}" type="datetimeFigureOut">
              <a:rPr lang="en-US" smtClean="0"/>
              <a:t>2/3/2023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5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E3A61E4-A79B-4F6E-B621-B4A3B77DF9E2}" type="datetimeFigureOut">
              <a:rPr lang="en-US" smtClean="0"/>
              <a:t>2/3/2023</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A8DCC1A-233B-442F-A722-CABD6105947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076887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Linear programming</a:t>
            </a:r>
            <a:endParaRPr lang="en-US"/>
          </a:p>
        </p:txBody>
      </p:sp>
      <p:sp>
        <p:nvSpPr>
          <p:cNvPr id="3" name="Subtitle 2"/>
          <p:cNvSpPr>
            <a:spLocks noGrp="1"/>
          </p:cNvSpPr>
          <p:nvPr>
            <p:ph type="subTitle" idx="1"/>
          </p:nvPr>
        </p:nvSpPr>
        <p:spPr/>
        <p:txBody>
          <a:bodyPr>
            <a:normAutofit/>
          </a:bodyPr>
          <a:lstStyle/>
          <a:p>
            <a:r>
              <a:rPr lang="en-US" sz="2400" dirty="0">
                <a:latin typeface="Calibri" panose="020F0502020204030204" pitchFamily="34" charset="0"/>
                <a:cs typeface="Calibri" panose="020F0502020204030204" pitchFamily="34" charset="0"/>
              </a:rPr>
              <a:t>Đại học KHTN TPHCM – Khoa CNTT</a:t>
            </a:r>
          </a:p>
          <a:p>
            <a:r>
              <a:rPr lang="en-US" sz="2400" dirty="0">
                <a:latin typeface="Calibri" panose="020F0502020204030204" pitchFamily="34" charset="0"/>
                <a:cs typeface="Calibri" panose="020F0502020204030204" pitchFamily="34" charset="0"/>
              </a:rPr>
              <a:t>CSC10104 - Lớp chính quy 2023 – Buổi </a:t>
            </a:r>
            <a:r>
              <a:rPr lang="en-US" sz="2400" dirty="0" smtClean="0">
                <a:latin typeface="Calibri" panose="020F0502020204030204" pitchFamily="34" charset="0"/>
                <a:cs typeface="Calibri" panose="020F0502020204030204" pitchFamily="34" charset="0"/>
              </a:rPr>
              <a:t>2</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1180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Some new terms</a:t>
            </a:r>
            <a:endParaRPr lang="en-US"/>
          </a:p>
        </p:txBody>
      </p:sp>
      <p:sp>
        <p:nvSpPr>
          <p:cNvPr id="3" name="Content Placeholder 2"/>
          <p:cNvSpPr>
            <a:spLocks noGrp="1"/>
          </p:cNvSpPr>
          <p:nvPr>
            <p:ph idx="1"/>
          </p:nvPr>
        </p:nvSpPr>
        <p:spPr>
          <a:xfrm>
            <a:off x="1183908" y="1828800"/>
            <a:ext cx="10219988" cy="4288857"/>
          </a:xfrm>
        </p:spPr>
        <p:txBody>
          <a:bodyPr>
            <a:normAutofit/>
          </a:bodyPr>
          <a:lstStyle/>
          <a:p>
            <a:pPr algn="just"/>
            <a:r>
              <a:rPr lang="en-US" sz="2200" b="1" dirty="0" smtClean="0">
                <a:latin typeface="Arial" panose="020B0604020202020204" pitchFamily="34" charset="0"/>
                <a:cs typeface="Arial" panose="020B0604020202020204" pitchFamily="34" charset="0"/>
              </a:rPr>
              <a:t>Biến cơ sở</a:t>
            </a:r>
            <a:r>
              <a:rPr lang="en-US" sz="2200" dirty="0" smtClean="0">
                <a:latin typeface="Arial" panose="020B0604020202020204" pitchFamily="34" charset="0"/>
                <a:cs typeface="Arial" panose="020B0604020202020204" pitchFamily="34" charset="0"/>
              </a:rPr>
              <a:t>: là biến có hệ số bằng 1 ở một phương trình nào đó của hệ ràng buộc, và bằng 0 với tất cả phương trình còn lại. Các biến không phải cơ sở được gọi là </a:t>
            </a:r>
            <a:r>
              <a:rPr lang="en-US" sz="2200" b="1" dirty="0" smtClean="0">
                <a:latin typeface="Arial" panose="020B0604020202020204" pitchFamily="34" charset="0"/>
                <a:cs typeface="Arial" panose="020B0604020202020204" pitchFamily="34" charset="0"/>
              </a:rPr>
              <a:t>biến tự do</a:t>
            </a:r>
            <a:r>
              <a:rPr lang="en-US" sz="2200" dirty="0" smtClean="0">
                <a:latin typeface="Arial" panose="020B0604020202020204" pitchFamily="34" charset="0"/>
                <a:cs typeface="Arial" panose="020B0604020202020204" pitchFamily="34" charset="0"/>
              </a:rPr>
              <a:t>.</a:t>
            </a:r>
          </a:p>
          <a:p>
            <a:pPr algn="just"/>
            <a:r>
              <a:rPr lang="en-US" sz="2200" b="1" dirty="0" smtClean="0">
                <a:latin typeface="Arial" panose="020B0604020202020204" pitchFamily="34" charset="0"/>
                <a:cs typeface="Arial" panose="020B0604020202020204" pitchFamily="34" charset="0"/>
              </a:rPr>
              <a:t>Nghiệm cơ sở</a:t>
            </a:r>
            <a:r>
              <a:rPr lang="en-US" sz="2200" dirty="0" smtClean="0">
                <a:latin typeface="Arial" panose="020B0604020202020204" pitchFamily="34" charset="0"/>
                <a:cs typeface="Arial" panose="020B0604020202020204" pitchFamily="34" charset="0"/>
              </a:rPr>
              <a:t>: là nghiệm sinh ra được khi cho các biến tự do bằng 0.</a:t>
            </a:r>
          </a:p>
          <a:p>
            <a:r>
              <a:rPr lang="en-US" sz="2200" dirty="0" smtClean="0">
                <a:latin typeface="Arial" panose="020B0604020202020204" pitchFamily="34" charset="0"/>
                <a:cs typeface="Arial" panose="020B0604020202020204" pitchFamily="34" charset="0"/>
              </a:rPr>
              <a:t>Nghiệm </a:t>
            </a:r>
            <a:r>
              <a:rPr lang="en-US" sz="2200" dirty="0">
                <a:latin typeface="Arial" panose="020B0604020202020204" pitchFamily="34" charset="0"/>
                <a:cs typeface="Arial" panose="020B0604020202020204" pitchFamily="34" charset="0"/>
              </a:rPr>
              <a:t>cơ sở thỏa ràng buộc về dấu là một </a:t>
            </a:r>
            <a:r>
              <a:rPr lang="en-US" sz="2200" b="1" dirty="0">
                <a:latin typeface="Arial" panose="020B0604020202020204" pitchFamily="34" charset="0"/>
                <a:cs typeface="Arial" panose="020B0604020202020204" pitchFamily="34" charset="0"/>
              </a:rPr>
              <a:t>phương án cực biên</a:t>
            </a:r>
            <a:r>
              <a:rPr lang="en-US" sz="2200" dirty="0">
                <a:latin typeface="Arial" panose="020B0604020202020204" pitchFamily="34" charset="0"/>
                <a:cs typeface="Arial" panose="020B0604020202020204" pitchFamily="34" charset="0"/>
              </a:rPr>
              <a:t>.</a:t>
            </a:r>
          </a:p>
          <a:p>
            <a:endParaRPr lang="en-US" sz="2200" dirty="0"/>
          </a:p>
          <a:p>
            <a:pPr algn="just"/>
            <a:endParaRPr lang="en-US" sz="2200" dirty="0" smtClean="0">
              <a:latin typeface="Arial" panose="020B0604020202020204" pitchFamily="34" charset="0"/>
              <a:cs typeface="Arial" panose="020B0604020202020204" pitchFamily="34" charset="0"/>
            </a:endParaRPr>
          </a:p>
          <a:p>
            <a:pPr algn="just"/>
            <a:endParaRPr lang="en-US" sz="22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5688" y="4283242"/>
            <a:ext cx="3810614" cy="154445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865" y="4283242"/>
            <a:ext cx="4543394" cy="1544454"/>
          </a:xfrm>
          <a:prstGeom prst="rect">
            <a:avLst/>
          </a:prstGeom>
        </p:spPr>
      </p:pic>
    </p:spTree>
    <p:extLst>
      <p:ext uri="{BB962C8B-B14F-4D97-AF65-F5344CB8AC3E}">
        <p14:creationId xmlns:p14="http://schemas.microsoft.com/office/powerpoint/2010/main" val="35966420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Find basic feasible solution</a:t>
            </a:r>
            <a:endParaRPr lang="en-US"/>
          </a:p>
        </p:txBody>
      </p:sp>
      <p:sp>
        <p:nvSpPr>
          <p:cNvPr id="3" name="Content Placeholder 2"/>
          <p:cNvSpPr>
            <a:spLocks noGrp="1"/>
          </p:cNvSpPr>
          <p:nvPr>
            <p:ph idx="1"/>
          </p:nvPr>
        </p:nvSpPr>
        <p:spPr>
          <a:xfrm>
            <a:off x="943276" y="1925053"/>
            <a:ext cx="10982425" cy="3942347"/>
          </a:xfrm>
        </p:spPr>
        <p:txBody>
          <a:bodyPr>
            <a:normAutofit/>
          </a:bodyPr>
          <a:lstStyle/>
          <a:p>
            <a:r>
              <a:rPr lang="en-US" sz="2200" dirty="0" smtClean="0">
                <a:latin typeface="Arial" panose="020B0604020202020204" pitchFamily="34" charset="0"/>
                <a:cs typeface="Arial" panose="020B0604020202020204" pitchFamily="34" charset="0"/>
              </a:rPr>
              <a:t>Để tìm phương án cực biên, ta chọn ra một cơ sở sao cho vector hệ số tương ứng của chúng độc lập tuyến tính; rồi cho các biến kia bằng 0 để giải ra bộ nghiệm.</a:t>
            </a:r>
          </a:p>
          <a:p>
            <a:r>
              <a:rPr lang="en-US" sz="2200" dirty="0" smtClean="0">
                <a:latin typeface="Arial" panose="020B0604020202020204" pitchFamily="34" charset="0"/>
                <a:cs typeface="Arial" panose="020B0604020202020204" pitchFamily="34" charset="0"/>
              </a:rPr>
              <a:t>Nếu các thành phần của cơ sở đều không âm thì đó chính là phương án cực biên. </a:t>
            </a:r>
            <a:endParaRPr lang="en-US" sz="22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3546" y="3553218"/>
            <a:ext cx="3399807" cy="217209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076" y="3553218"/>
            <a:ext cx="3900493" cy="1325910"/>
          </a:xfrm>
          <a:prstGeom prst="rect">
            <a:avLst/>
          </a:prstGeom>
        </p:spPr>
      </p:pic>
    </p:spTree>
    <p:extLst>
      <p:ext uri="{BB962C8B-B14F-4D97-AF65-F5344CB8AC3E}">
        <p14:creationId xmlns:p14="http://schemas.microsoft.com/office/powerpoint/2010/main" val="3230090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Standard LP</a:t>
            </a:r>
            <a:endParaRPr lang="en-US"/>
          </a:p>
        </p:txBody>
      </p:sp>
      <p:sp>
        <p:nvSpPr>
          <p:cNvPr id="3" name="Content Placeholder 2"/>
          <p:cNvSpPr>
            <a:spLocks noGrp="1"/>
          </p:cNvSpPr>
          <p:nvPr>
            <p:ph idx="1"/>
          </p:nvPr>
        </p:nvSpPr>
        <p:spPr>
          <a:xfrm>
            <a:off x="1203158" y="2002055"/>
            <a:ext cx="10207857" cy="3751045"/>
          </a:xfrm>
        </p:spPr>
        <p:txBody>
          <a:bodyPr>
            <a:normAutofit/>
          </a:bodyPr>
          <a:lstStyle/>
          <a:p>
            <a:r>
              <a:rPr lang="en-US" sz="2200" dirty="0" smtClean="0">
                <a:latin typeface="Arial" panose="020B0604020202020204" pitchFamily="34" charset="0"/>
                <a:cs typeface="Arial" panose="020B0604020202020204" pitchFamily="34" charset="0"/>
              </a:rPr>
              <a:t>Với một hệ ràng buộc có m phương trình, ta sẽ có một cơ sở B kích thước m và n – m biến còn lại là tự do. Bài toán QHTT </a:t>
            </a:r>
            <a:r>
              <a:rPr lang="en-US" sz="2200" b="1" dirty="0" smtClean="0">
                <a:latin typeface="Arial" panose="020B0604020202020204" pitchFamily="34" charset="0"/>
                <a:cs typeface="Arial" panose="020B0604020202020204" pitchFamily="34" charset="0"/>
              </a:rPr>
              <a:t>dạng chuẩn:</a:t>
            </a:r>
            <a:endParaRPr lang="en-US" sz="2200"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2722" y="3279647"/>
            <a:ext cx="8475387" cy="2473453"/>
          </a:xfrm>
          <a:prstGeom prst="rect">
            <a:avLst/>
          </a:prstGeom>
        </p:spPr>
      </p:pic>
    </p:spTree>
    <p:extLst>
      <p:ext uri="{BB962C8B-B14F-4D97-AF65-F5344CB8AC3E}">
        <p14:creationId xmlns:p14="http://schemas.microsoft.com/office/powerpoint/2010/main" val="28209823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1</a:t>
            </a:r>
            <a:endParaRPr lang="en-US"/>
          </a:p>
        </p:txBody>
      </p:sp>
      <p:sp>
        <p:nvSpPr>
          <p:cNvPr id="3" name="Content Placeholder 2"/>
          <p:cNvSpPr>
            <a:spLocks noGrp="1"/>
          </p:cNvSpPr>
          <p:nvPr>
            <p:ph idx="1"/>
          </p:nvPr>
        </p:nvSpPr>
        <p:spPr>
          <a:xfrm>
            <a:off x="1087655" y="1876926"/>
            <a:ext cx="10135402" cy="4551583"/>
          </a:xfrm>
        </p:spPr>
        <p:txBody>
          <a:bodyPr>
            <a:normAutofit/>
          </a:bodyPr>
          <a:lstStyle/>
          <a:p>
            <a:r>
              <a:rPr lang="en-US" sz="2200" dirty="0" smtClean="0">
                <a:latin typeface="Arial" panose="020B0604020202020204" pitchFamily="34" charset="0"/>
                <a:cs typeface="Arial" panose="020B0604020202020204" pitchFamily="34" charset="0"/>
              </a:rPr>
              <a:t>Lập bảng đơn hình xuất phát</a:t>
            </a:r>
          </a:p>
          <a:p>
            <a:endParaRPr lang="en-US" sz="2200" dirty="0">
              <a:latin typeface="Arial" panose="020B0604020202020204" pitchFamily="34" charset="0"/>
              <a:cs typeface="Arial" panose="020B0604020202020204" pitchFamily="34" charset="0"/>
            </a:endParaRPr>
          </a:p>
          <a:p>
            <a:endParaRPr lang="en-US" sz="2200" dirty="0" smtClean="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endParaRPr lang="en-US" sz="2200" dirty="0" smtClean="0">
              <a:latin typeface="Arial" panose="020B0604020202020204" pitchFamily="34" charset="0"/>
              <a:cs typeface="Arial" panose="020B0604020202020204" pitchFamily="34" charset="0"/>
            </a:endParaRPr>
          </a:p>
          <a:p>
            <a:pPr marL="0" indent="0" algn="just">
              <a:buNone/>
            </a:pPr>
            <a:endParaRPr lang="en-US" sz="2200" dirty="0">
              <a:latin typeface="Arial" panose="020B0604020202020204" pitchFamily="34" charset="0"/>
              <a:cs typeface="Arial" panose="020B0604020202020204" pitchFamily="34" charset="0"/>
            </a:endParaRPr>
          </a:p>
          <a:p>
            <a:pPr marL="0" indent="0" algn="just">
              <a:buNone/>
            </a:pPr>
            <a:endParaRPr lang="en-US" sz="2200" dirty="0" smtClean="0">
              <a:latin typeface="Arial" panose="020B0604020202020204" pitchFamily="34" charset="0"/>
              <a:cs typeface="Arial" panose="020B0604020202020204" pitchFamily="34" charset="0"/>
            </a:endParaRPr>
          </a:p>
          <a:p>
            <a:pPr marL="0" indent="0" algn="just">
              <a:buNone/>
            </a:pPr>
            <a:r>
              <a:rPr lang="en-US" sz="2200" dirty="0" smtClean="0">
                <a:latin typeface="Arial" panose="020B0604020202020204" pitchFamily="34" charset="0"/>
                <a:cs typeface="Arial" panose="020B0604020202020204" pitchFamily="34" charset="0"/>
              </a:rPr>
              <a:t>trong đó, xB là các biến cơ sở, cB là hệ số của chúng, PA là phương án tối ưu tạm thời (và sẽ được cập nhật đến khi kết thúc bài toán).</a:t>
            </a:r>
            <a:endParaRPr lang="en-US" sz="22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2478" y="2459073"/>
            <a:ext cx="4903133" cy="2488021"/>
          </a:xfrm>
          <a:prstGeom prst="rect">
            <a:avLst/>
          </a:prstGeom>
        </p:spPr>
      </p:pic>
    </p:spTree>
    <p:extLst>
      <p:ext uri="{BB962C8B-B14F-4D97-AF65-F5344CB8AC3E}">
        <p14:creationId xmlns:p14="http://schemas.microsoft.com/office/powerpoint/2010/main" val="5620702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1 (cont)</a:t>
            </a:r>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7231" y="4802589"/>
            <a:ext cx="8765569" cy="1615252"/>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7510" y="1694046"/>
            <a:ext cx="5730632" cy="2907923"/>
          </a:xfrm>
          <a:prstGeom prst="rect">
            <a:avLst/>
          </a:prstGeom>
        </p:spPr>
      </p:pic>
    </p:spTree>
    <p:extLst>
      <p:ext uri="{BB962C8B-B14F-4D97-AF65-F5344CB8AC3E}">
        <p14:creationId xmlns:p14="http://schemas.microsoft.com/office/powerpoint/2010/main" val="18724309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2</a:t>
            </a:r>
            <a:endParaRPr lang="en-US"/>
          </a:p>
        </p:txBody>
      </p:sp>
      <p:sp>
        <p:nvSpPr>
          <p:cNvPr id="3" name="Content Placeholder 2"/>
          <p:cNvSpPr>
            <a:spLocks noGrp="1"/>
          </p:cNvSpPr>
          <p:nvPr>
            <p:ph idx="1"/>
          </p:nvPr>
        </p:nvSpPr>
        <p:spPr>
          <a:xfrm>
            <a:off x="1371600" y="1870363"/>
            <a:ext cx="9601200" cy="3581400"/>
          </a:xfrm>
        </p:spPr>
        <p:txBody>
          <a:bodyPr>
            <a:normAutofit/>
          </a:bodyPr>
          <a:lstStyle/>
          <a:p>
            <a:r>
              <a:rPr lang="en-US" sz="2400" smtClean="0">
                <a:latin typeface="Arial" panose="020B0604020202020204" pitchFamily="34" charset="0"/>
                <a:cs typeface="Arial" panose="020B0604020202020204" pitchFamily="34" charset="0"/>
              </a:rPr>
              <a:t>Đối với bài toán tìm </a:t>
            </a:r>
            <a:r>
              <a:rPr lang="en-US" sz="2400" b="1" smtClean="0">
                <a:latin typeface="Arial" panose="020B0604020202020204" pitchFamily="34" charset="0"/>
                <a:cs typeface="Arial" panose="020B0604020202020204" pitchFamily="34" charset="0"/>
              </a:rPr>
              <a:t>min</a:t>
            </a:r>
            <a:r>
              <a:rPr lang="en-US" sz="2400" smtClean="0">
                <a:latin typeface="Arial" panose="020B0604020202020204" pitchFamily="34" charset="0"/>
                <a:cs typeface="Arial" panose="020B0604020202020204" pitchFamily="34" charset="0"/>
              </a:rPr>
              <a:t>, ta có biện luận như sau</a:t>
            </a:r>
            <a:endParaRPr lang="en-US" sz="240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1259" y="2479922"/>
            <a:ext cx="8564988" cy="4050526"/>
          </a:xfrm>
          <a:prstGeom prst="rect">
            <a:avLst/>
          </a:prstGeom>
        </p:spPr>
      </p:pic>
    </p:spTree>
    <p:extLst>
      <p:ext uri="{BB962C8B-B14F-4D97-AF65-F5344CB8AC3E}">
        <p14:creationId xmlns:p14="http://schemas.microsoft.com/office/powerpoint/2010/main" val="6868212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2 (cont)</a:t>
            </a:r>
            <a:endParaRPr lang="en-US"/>
          </a:p>
        </p:txBody>
      </p:sp>
      <p:sp>
        <p:nvSpPr>
          <p:cNvPr id="3" name="Content Placeholder 2"/>
          <p:cNvSpPr>
            <a:spLocks noGrp="1"/>
          </p:cNvSpPr>
          <p:nvPr>
            <p:ph idx="1"/>
          </p:nvPr>
        </p:nvSpPr>
        <p:spPr>
          <a:xfrm>
            <a:off x="1371600" y="1870363"/>
            <a:ext cx="9601200" cy="3581400"/>
          </a:xfrm>
        </p:spPr>
        <p:txBody>
          <a:bodyPr>
            <a:normAutofit/>
          </a:bodyPr>
          <a:lstStyle/>
          <a:p>
            <a:r>
              <a:rPr lang="en-US" sz="2400" smtClean="0">
                <a:latin typeface="Arial" panose="020B0604020202020204" pitchFamily="34" charset="0"/>
                <a:cs typeface="Arial" panose="020B0604020202020204" pitchFamily="34" charset="0"/>
              </a:rPr>
              <a:t>Đối với bài toán tìm </a:t>
            </a:r>
            <a:r>
              <a:rPr lang="en-US" sz="2400" b="1" smtClean="0">
                <a:latin typeface="Arial" panose="020B0604020202020204" pitchFamily="34" charset="0"/>
                <a:cs typeface="Arial" panose="020B0604020202020204" pitchFamily="34" charset="0"/>
              </a:rPr>
              <a:t>max</a:t>
            </a:r>
            <a:r>
              <a:rPr lang="en-US" sz="2400" smtClean="0">
                <a:latin typeface="Arial" panose="020B0604020202020204" pitchFamily="34" charset="0"/>
                <a:cs typeface="Arial" panose="020B0604020202020204" pitchFamily="34" charset="0"/>
              </a:rPr>
              <a:t>, ta có biện luận như sau</a:t>
            </a:r>
            <a:endParaRPr lang="en-US" sz="240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926" y="2490205"/>
            <a:ext cx="8472699" cy="4026098"/>
          </a:xfrm>
          <a:prstGeom prst="rect">
            <a:avLst/>
          </a:prstGeom>
        </p:spPr>
      </p:pic>
    </p:spTree>
    <p:extLst>
      <p:ext uri="{BB962C8B-B14F-4D97-AF65-F5344CB8AC3E}">
        <p14:creationId xmlns:p14="http://schemas.microsoft.com/office/powerpoint/2010/main" val="17309189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1</a:t>
            </a:r>
            <a:endParaRPr lang="en-US"/>
          </a:p>
        </p:txBody>
      </p:sp>
      <p:sp>
        <p:nvSpPr>
          <p:cNvPr id="7" name="Content Placeholder 6"/>
          <p:cNvSpPr>
            <a:spLocks noGrp="1"/>
          </p:cNvSpPr>
          <p:nvPr>
            <p:ph idx="1"/>
          </p:nvPr>
        </p:nvSpPr>
        <p:spPr/>
        <p:txBody>
          <a:bodyPr>
            <a:normAutofit/>
          </a:bodyPr>
          <a:lstStyle/>
          <a:p>
            <a:r>
              <a:rPr lang="en-US" sz="2200" dirty="0" smtClean="0">
                <a:latin typeface="Arial" panose="020B0604020202020204" pitchFamily="34" charset="0"/>
                <a:cs typeface="Arial" panose="020B0604020202020204" pitchFamily="34" charset="0"/>
              </a:rPr>
              <a:t>Xét bài toán sau</a:t>
            </a:r>
          </a:p>
          <a:p>
            <a:endParaRPr lang="en-US" sz="2200" dirty="0">
              <a:latin typeface="Arial" panose="020B0604020202020204" pitchFamily="34" charset="0"/>
              <a:cs typeface="Arial" panose="020B0604020202020204" pitchFamily="34" charset="0"/>
            </a:endParaRPr>
          </a:p>
          <a:p>
            <a:endParaRPr lang="en-US" sz="2200" dirty="0" smtClean="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endParaRPr lang="en-US" sz="2200" dirty="0" smtClean="0">
              <a:latin typeface="Arial" panose="020B0604020202020204" pitchFamily="34" charset="0"/>
              <a:cs typeface="Arial" panose="020B0604020202020204" pitchFamily="34" charset="0"/>
            </a:endParaRPr>
          </a:p>
          <a:p>
            <a:endParaRPr lang="en-US" sz="2200" dirty="0" smtClean="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Ta có những phân tích gì? </a:t>
            </a:r>
          </a:p>
          <a:p>
            <a:endParaRPr lang="en-US" sz="2200" dirty="0">
              <a:latin typeface="Arial" panose="020B0604020202020204" pitchFamily="34" charset="0"/>
              <a:cs typeface="Arial" panose="020B0604020202020204" pitchFamily="34" charset="0"/>
            </a:endParaRPr>
          </a:p>
        </p:txBody>
      </p:sp>
      <p:pic>
        <p:nvPicPr>
          <p:cNvPr id="8"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5660" y="2943673"/>
            <a:ext cx="6337091" cy="1955586"/>
          </a:xfrm>
          <a:prstGeom prst="rect">
            <a:avLst/>
          </a:prstGeom>
        </p:spPr>
      </p:pic>
    </p:spTree>
    <p:extLst>
      <p:ext uri="{BB962C8B-B14F-4D97-AF65-F5344CB8AC3E}">
        <p14:creationId xmlns:p14="http://schemas.microsoft.com/office/powerpoint/2010/main" val="18345097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1 (cont)</a:t>
            </a:r>
            <a:endParaRPr lang="en-US"/>
          </a:p>
        </p:txBody>
      </p:sp>
      <p:sp>
        <p:nvSpPr>
          <p:cNvPr id="3" name="Content Placeholder 2"/>
          <p:cNvSpPr>
            <a:spLocks noGrp="1"/>
          </p:cNvSpPr>
          <p:nvPr>
            <p:ph idx="1"/>
          </p:nvPr>
        </p:nvSpPr>
        <p:spPr>
          <a:xfrm>
            <a:off x="1371600" y="2286000"/>
            <a:ext cx="9601200" cy="4156364"/>
          </a:xfrm>
        </p:spPr>
        <p:txBody>
          <a:bodyPr/>
          <a:lstStyle/>
          <a:p>
            <a:r>
              <a:rPr lang="en-US" smtClean="0">
                <a:latin typeface="Arial" panose="020B0604020202020204" pitchFamily="34" charset="0"/>
                <a:cs typeface="Arial" panose="020B0604020202020204" pitchFamily="34" charset="0"/>
              </a:rPr>
              <a:t>Bảng đơn hình</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Nhận xét: x6 vào, x2 ra, vị trí số 1 là phần tử xoay. </a:t>
            </a:r>
          </a:p>
          <a:p>
            <a:endParaRPr lang="en-US" smtClean="0">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pPr marL="0" indent="0">
              <a:buNone/>
            </a:pPr>
            <a:endParaRPr lang="en-US">
              <a:latin typeface="Arial" panose="020B0604020202020204" pitchFamily="34" charset="0"/>
              <a:cs typeface="Arial" panose="020B0604020202020204" pitchFamily="34" charset="0"/>
            </a:endParaRPr>
          </a:p>
        </p:txBody>
      </p:sp>
      <p:pic>
        <p:nvPicPr>
          <p:cNvPr id="7"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3328" y="1546775"/>
            <a:ext cx="4970517" cy="153387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5240" y="3465992"/>
            <a:ext cx="8281420" cy="1660190"/>
          </a:xfrm>
          <a:prstGeom prst="rect">
            <a:avLst/>
          </a:prstGeom>
        </p:spPr>
      </p:pic>
      <p:sp>
        <p:nvSpPr>
          <p:cNvPr id="5" name="Oval 4"/>
          <p:cNvSpPr/>
          <p:nvPr/>
        </p:nvSpPr>
        <p:spPr>
          <a:xfrm>
            <a:off x="9545781" y="4696689"/>
            <a:ext cx="457200" cy="47105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10675757" y="4073236"/>
            <a:ext cx="1489085" cy="95596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B050"/>
                </a:solidFill>
              </a:rPr>
              <a:t>10/1 &lt; 36/1 nên chọn dòng 2</a:t>
            </a:r>
            <a:endParaRPr lang="en-US">
              <a:solidFill>
                <a:srgbClr val="00B050"/>
              </a:solidFill>
            </a:endParaRPr>
          </a:p>
        </p:txBody>
      </p:sp>
    </p:spTree>
    <p:extLst>
      <p:ext uri="{BB962C8B-B14F-4D97-AF65-F5344CB8AC3E}">
        <p14:creationId xmlns:p14="http://schemas.microsoft.com/office/powerpoint/2010/main" val="1094277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1 (cont)</a:t>
            </a:r>
            <a:endParaRPr lang="en-US"/>
          </a:p>
        </p:txBody>
      </p:sp>
      <p:sp>
        <p:nvSpPr>
          <p:cNvPr id="3" name="Content Placeholder 2"/>
          <p:cNvSpPr>
            <a:spLocks noGrp="1"/>
          </p:cNvSpPr>
          <p:nvPr>
            <p:ph idx="1"/>
          </p:nvPr>
        </p:nvSpPr>
        <p:spPr>
          <a:xfrm>
            <a:off x="1371600" y="2285999"/>
            <a:ext cx="9601200" cy="4045527"/>
          </a:xfrm>
        </p:spPr>
        <p:txBody>
          <a:bodyPr/>
          <a:lstStyle/>
          <a:p>
            <a:r>
              <a:rPr lang="en-US" smtClean="0">
                <a:latin typeface="Arial" panose="020B0604020202020204" pitchFamily="34" charset="0"/>
                <a:cs typeface="Arial" panose="020B0604020202020204" pitchFamily="34" charset="0"/>
              </a:rPr>
              <a:t>Ta tính lại được bảng mới </a:t>
            </a:r>
          </a:p>
          <a:p>
            <a:pPr marL="0" indent="0">
              <a:buNone/>
            </a:pPr>
            <a:r>
              <a:rPr lang="en-US" smtClean="0">
                <a:latin typeface="Arial" panose="020B0604020202020204" pitchFamily="34" charset="0"/>
                <a:cs typeface="Arial" panose="020B0604020202020204" pitchFamily="34" charset="0"/>
              </a:rPr>
              <a:t>như bên dưới:</a:t>
            </a:r>
          </a:p>
          <a:p>
            <a:pPr marL="0" indent="0">
              <a:buNone/>
            </a:pPr>
            <a:endParaRPr lang="en-US">
              <a:latin typeface="Arial" panose="020B0604020202020204" pitchFamily="34" charset="0"/>
              <a:cs typeface="Arial" panose="020B0604020202020204" pitchFamily="34" charset="0"/>
            </a:endParaRPr>
          </a:p>
          <a:p>
            <a:pPr marL="0" indent="0">
              <a:buNone/>
            </a:pPr>
            <a:endParaRPr lang="en-US" smtClean="0">
              <a:latin typeface="Arial" panose="020B0604020202020204" pitchFamily="34" charset="0"/>
              <a:cs typeface="Arial" panose="020B0604020202020204" pitchFamily="34" charset="0"/>
            </a:endParaRPr>
          </a:p>
          <a:p>
            <a:pPr marL="0" indent="0">
              <a:buNone/>
            </a:pPr>
            <a:endParaRPr lang="en-US">
              <a:latin typeface="Arial" panose="020B0604020202020204" pitchFamily="34" charset="0"/>
              <a:cs typeface="Arial" panose="020B0604020202020204" pitchFamily="34" charset="0"/>
            </a:endParaRPr>
          </a:p>
          <a:p>
            <a:pPr marL="0" indent="0">
              <a:buNone/>
            </a:pPr>
            <a:endParaRPr lang="en-US" smtClean="0">
              <a:latin typeface="Arial" panose="020B0604020202020204" pitchFamily="34" charset="0"/>
              <a:cs typeface="Arial" panose="020B0604020202020204" pitchFamily="34" charset="0"/>
            </a:endParaRPr>
          </a:p>
          <a:p>
            <a:pPr marL="0" indent="0">
              <a:buNone/>
            </a:pPr>
            <a:endParaRPr lang="en-US">
              <a:latin typeface="Arial" panose="020B0604020202020204" pitchFamily="34" charset="0"/>
              <a:cs typeface="Arial" panose="020B0604020202020204" pitchFamily="34" charset="0"/>
            </a:endParaRPr>
          </a:p>
          <a:p>
            <a:pPr marL="0" indent="0">
              <a:buNone/>
            </a:pPr>
            <a:endParaRPr lang="en-US" smtClean="0">
              <a:latin typeface="Arial" panose="020B0604020202020204" pitchFamily="34" charset="0"/>
              <a:cs typeface="Arial" panose="020B0604020202020204" pitchFamily="34" charset="0"/>
            </a:endParaRPr>
          </a:p>
          <a:p>
            <a:pPr marL="0" indent="0">
              <a:buNone/>
            </a:pPr>
            <a:r>
              <a:rPr lang="en-US" smtClean="0">
                <a:latin typeface="Arial" panose="020B0604020202020204" pitchFamily="34" charset="0"/>
                <a:cs typeface="Arial" panose="020B0604020202020204" pitchFamily="34" charset="0"/>
              </a:rPr>
              <a:t>Kết luận: max là 134, đạt được khi x1=x2=x3=0 và x4=6, x5=26, x6 = 10.</a:t>
            </a:r>
          </a:p>
          <a:p>
            <a:pPr marL="0" indent="0">
              <a:buNone/>
            </a:pPr>
            <a:endParaRPr lang="en-US">
              <a:latin typeface="Arial" panose="020B0604020202020204" pitchFamily="34" charset="0"/>
              <a:cs typeface="Arial" panose="020B0604020202020204" pitchFamily="34" charset="0"/>
            </a:endParaRPr>
          </a:p>
          <a:p>
            <a:pPr marL="0" indent="0">
              <a:buNone/>
            </a:pPr>
            <a:endParaRPr lang="en-US" smtClean="0">
              <a:latin typeface="Arial" panose="020B0604020202020204" pitchFamily="34" charset="0"/>
              <a:cs typeface="Arial" panose="020B0604020202020204" pitchFamily="34" charset="0"/>
            </a:endParaRPr>
          </a:p>
          <a:p>
            <a:pPr marL="0" indent="0">
              <a:buNone/>
            </a:pPr>
            <a:endParaRPr lang="en-US">
              <a:latin typeface="Arial" panose="020B0604020202020204" pitchFamily="34" charset="0"/>
              <a:cs typeface="Arial" panose="020B0604020202020204" pitchFamily="34" charset="0"/>
            </a:endParaRPr>
          </a:p>
          <a:p>
            <a:pPr marL="0" indent="0">
              <a:buNone/>
            </a:pPr>
            <a:endParaRPr lang="en-US" smtClean="0">
              <a:latin typeface="Arial" panose="020B0604020202020204" pitchFamily="34" charset="0"/>
              <a:cs typeface="Arial" panose="020B0604020202020204" pitchFamily="34" charset="0"/>
            </a:endParaRPr>
          </a:p>
          <a:p>
            <a:pPr marL="0" indent="0">
              <a:buNone/>
            </a:pP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993" y="3686291"/>
            <a:ext cx="9610411" cy="189709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1909641"/>
            <a:ext cx="6477278" cy="1298511"/>
          </a:xfrm>
          <a:prstGeom prst="rect">
            <a:avLst/>
          </a:prstGeom>
        </p:spPr>
      </p:pic>
    </p:spTree>
    <p:extLst>
      <p:ext uri="{BB962C8B-B14F-4D97-AF65-F5344CB8AC3E}">
        <p14:creationId xmlns:p14="http://schemas.microsoft.com/office/powerpoint/2010/main" val="9396404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Verdana" panose="020B0604030504040204" pitchFamily="34" charset="0"/>
                <a:ea typeface="Verdana" panose="020B0604030504040204" pitchFamily="34" charset="0"/>
                <a:cs typeface="Verdana" panose="020B0604030504040204" pitchFamily="34" charset="0"/>
              </a:rPr>
              <a:t>Table of contents (session 2)</a:t>
            </a: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US" sz="2400" dirty="0" smtClean="0">
                <a:latin typeface="Calibri" panose="020F0502020204030204" pitchFamily="34" charset="0"/>
                <a:cs typeface="Calibri" panose="020F0502020204030204" pitchFamily="34" charset="0"/>
              </a:rPr>
              <a:t>Phân tích bài tập về nhà.</a:t>
            </a:r>
          </a:p>
          <a:p>
            <a:r>
              <a:rPr lang="en-US" sz="2400" dirty="0" smtClean="0">
                <a:latin typeface="Calibri" panose="020F0502020204030204" pitchFamily="34" charset="0"/>
                <a:cs typeface="Calibri" panose="020F0502020204030204" pitchFamily="34" charset="0"/>
              </a:rPr>
              <a:t>Giới thiệu thuật toán đơn hình.</a:t>
            </a:r>
          </a:p>
          <a:p>
            <a:r>
              <a:rPr lang="en-US" sz="2400" dirty="0" smtClean="0">
                <a:latin typeface="Calibri" panose="020F0502020204030204" pitchFamily="34" charset="0"/>
                <a:cs typeface="Calibri" panose="020F0502020204030204" pitchFamily="34" charset="0"/>
              </a:rPr>
              <a:t>Ví dụ minh họa.</a:t>
            </a:r>
          </a:p>
          <a:p>
            <a:r>
              <a:rPr lang="en-US" sz="2400" dirty="0" smtClean="0">
                <a:latin typeface="Calibri" panose="020F0502020204030204" pitchFamily="34" charset="0"/>
                <a:cs typeface="Calibri" panose="020F0502020204030204" pitchFamily="34" charset="0"/>
              </a:rPr>
              <a:t>Bài tập về nhà.</a:t>
            </a:r>
          </a:p>
        </p:txBody>
      </p:sp>
    </p:spTree>
    <p:extLst>
      <p:ext uri="{BB962C8B-B14F-4D97-AF65-F5344CB8AC3E}">
        <p14:creationId xmlns:p14="http://schemas.microsoft.com/office/powerpoint/2010/main" val="7273334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2</a:t>
            </a:r>
            <a:endParaRPr lang="en-US"/>
          </a:p>
        </p:txBody>
      </p:sp>
      <p:sp>
        <p:nvSpPr>
          <p:cNvPr id="3" name="Content Placeholder 2"/>
          <p:cNvSpPr>
            <a:spLocks noGrp="1"/>
          </p:cNvSpPr>
          <p:nvPr>
            <p:ph idx="1"/>
          </p:nvPr>
        </p:nvSpPr>
        <p:spPr>
          <a:xfrm>
            <a:off x="1371600" y="2285999"/>
            <a:ext cx="9601200" cy="3934691"/>
          </a:xfrm>
        </p:spPr>
        <p:txBody>
          <a:bodyPr/>
          <a:lstStyle/>
          <a:p>
            <a:r>
              <a:rPr lang="en-US" smtClean="0">
                <a:latin typeface="Arial" panose="020B0604020202020204" pitchFamily="34" charset="0"/>
                <a:cs typeface="Arial" panose="020B0604020202020204" pitchFamily="34" charset="0"/>
              </a:rPr>
              <a:t>Ta chuyển qua bài toán tìm min,</a:t>
            </a:r>
          </a:p>
          <a:p>
            <a:pPr marL="0" indent="0">
              <a:buNone/>
            </a:pPr>
            <a:r>
              <a:rPr lang="en-US" smtClean="0">
                <a:latin typeface="Arial" panose="020B0604020202020204" pitchFamily="34" charset="0"/>
                <a:cs typeface="Arial" panose="020B0604020202020204" pitchFamily="34" charset="0"/>
              </a:rPr>
              <a:t>vẫn với ràng buộc cũ</a:t>
            </a:r>
          </a:p>
          <a:p>
            <a:pPr marL="0" indent="0">
              <a:buNone/>
            </a:pPr>
            <a:endParaRPr lang="en-US">
              <a:latin typeface="Arial" panose="020B0604020202020204" pitchFamily="34" charset="0"/>
              <a:cs typeface="Arial" panose="020B0604020202020204" pitchFamily="34" charset="0"/>
            </a:endParaRPr>
          </a:p>
          <a:p>
            <a:pPr marL="0" indent="0">
              <a:buNone/>
            </a:pPr>
            <a:endParaRPr lang="en-US" smtClean="0">
              <a:latin typeface="Arial" panose="020B0604020202020204" pitchFamily="34" charset="0"/>
              <a:cs typeface="Arial" panose="020B0604020202020204" pitchFamily="34" charset="0"/>
            </a:endParaRPr>
          </a:p>
          <a:p>
            <a:pPr marL="0" indent="0">
              <a:buNone/>
            </a:pPr>
            <a:endParaRPr lang="en-US">
              <a:latin typeface="Arial" panose="020B0604020202020204" pitchFamily="34" charset="0"/>
              <a:cs typeface="Arial" panose="020B0604020202020204" pitchFamily="34" charset="0"/>
            </a:endParaRPr>
          </a:p>
          <a:p>
            <a:pPr marL="0" indent="0">
              <a:buNone/>
            </a:pPr>
            <a:endParaRPr lang="en-US" smtClean="0">
              <a:latin typeface="Arial" panose="020B0604020202020204" pitchFamily="34" charset="0"/>
              <a:cs typeface="Arial" panose="020B0604020202020204" pitchFamily="34" charset="0"/>
            </a:endParaRPr>
          </a:p>
          <a:p>
            <a:pPr marL="0" indent="0">
              <a:buNone/>
            </a:pPr>
            <a:endParaRPr lang="en-US">
              <a:latin typeface="Arial" panose="020B0604020202020204" pitchFamily="34" charset="0"/>
              <a:cs typeface="Arial" panose="020B0604020202020204" pitchFamily="34" charset="0"/>
            </a:endParaRPr>
          </a:p>
          <a:p>
            <a:pPr marL="0" indent="0">
              <a:buNone/>
            </a:pPr>
            <a:endParaRPr lang="en-US" smtClean="0">
              <a:latin typeface="Arial" panose="020B0604020202020204" pitchFamily="34" charset="0"/>
              <a:cs typeface="Arial" panose="020B0604020202020204" pitchFamily="34" charset="0"/>
            </a:endParaRPr>
          </a:p>
          <a:p>
            <a:pPr marL="0" indent="0">
              <a:buNone/>
            </a:pPr>
            <a:r>
              <a:rPr lang="en-US" smtClean="0">
                <a:latin typeface="Arial" panose="020B0604020202020204" pitchFamily="34" charset="0"/>
                <a:cs typeface="Arial" panose="020B0604020202020204" pitchFamily="34" charset="0"/>
              </a:rPr>
              <a:t>Nhận xét rằng ở đây có 2 cột ứng với Delta dương, ta chọn </a:t>
            </a:r>
            <a:r>
              <a:rPr lang="en-US" b="1" smtClean="0">
                <a:latin typeface="Arial" panose="020B0604020202020204" pitchFamily="34" charset="0"/>
                <a:cs typeface="Arial" panose="020B0604020202020204" pitchFamily="34" charset="0"/>
              </a:rPr>
              <a:t>25.</a:t>
            </a:r>
            <a:endParaRPr lang="en-US">
              <a:latin typeface="Arial" panose="020B0604020202020204" pitchFamily="34" charset="0"/>
              <a:cs typeface="Arial" panose="020B0604020202020204" pitchFamily="34" charset="0"/>
            </a:endParaRP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3328" y="1519065"/>
            <a:ext cx="4970517" cy="153387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8719" y="3561601"/>
            <a:ext cx="8777826" cy="1740970"/>
          </a:xfrm>
          <a:prstGeom prst="rect">
            <a:avLst/>
          </a:prstGeom>
        </p:spPr>
      </p:pic>
      <p:sp>
        <p:nvSpPr>
          <p:cNvPr id="7" name="Oval 6"/>
          <p:cNvSpPr/>
          <p:nvPr/>
        </p:nvSpPr>
        <p:spPr>
          <a:xfrm>
            <a:off x="6927272" y="4831516"/>
            <a:ext cx="457200" cy="47105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10584873" y="4073236"/>
            <a:ext cx="1579969" cy="95596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B050"/>
                </a:solidFill>
              </a:rPr>
              <a:t>6/2 &lt; 10/3 &lt; 36/3 nên chọn dòng 1</a:t>
            </a:r>
            <a:endParaRPr lang="en-US">
              <a:solidFill>
                <a:srgbClr val="00B050"/>
              </a:solidFill>
            </a:endParaRPr>
          </a:p>
        </p:txBody>
      </p:sp>
    </p:spTree>
    <p:extLst>
      <p:ext uri="{BB962C8B-B14F-4D97-AF65-F5344CB8AC3E}">
        <p14:creationId xmlns:p14="http://schemas.microsoft.com/office/powerpoint/2010/main" val="32406741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2 (cont)</a:t>
            </a:r>
            <a:endParaRPr lang="en-US"/>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Bảng đơn hình 2</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Vẫn còn delta = 11/2 &gt; 0 nên thực hiện tiếp.</a:t>
            </a:r>
            <a:endParaRPr lang="en-US">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8181" y="1226140"/>
            <a:ext cx="6220690" cy="123379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6034" y="3136266"/>
            <a:ext cx="9426465" cy="1880867"/>
          </a:xfrm>
          <a:prstGeom prst="rect">
            <a:avLst/>
          </a:prstGeom>
        </p:spPr>
      </p:pic>
      <p:sp>
        <p:nvSpPr>
          <p:cNvPr id="8" name="Oval 7"/>
          <p:cNvSpPr/>
          <p:nvPr/>
        </p:nvSpPr>
        <p:spPr>
          <a:xfrm>
            <a:off x="5237017" y="4488928"/>
            <a:ext cx="651164" cy="58535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9324685" y="5025736"/>
            <a:ext cx="2147814" cy="107026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B050"/>
                </a:solidFill>
              </a:rPr>
              <a:t>1 / (0.5) &lt; 3/(0.5) &lt; 27 / (2.5) nên chọn dòng 2</a:t>
            </a:r>
            <a:endParaRPr lang="en-US">
              <a:solidFill>
                <a:srgbClr val="00B050"/>
              </a:solidFill>
            </a:endParaRPr>
          </a:p>
        </p:txBody>
      </p:sp>
    </p:spTree>
    <p:extLst>
      <p:ext uri="{BB962C8B-B14F-4D97-AF65-F5344CB8AC3E}">
        <p14:creationId xmlns:p14="http://schemas.microsoft.com/office/powerpoint/2010/main" val="35365178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2 (cont)</a:t>
            </a:r>
            <a:endParaRPr lang="en-US"/>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4702" y="3057295"/>
            <a:ext cx="8660109" cy="1750232"/>
          </a:xfrm>
        </p:spPr>
      </p:pic>
      <p:sp>
        <p:nvSpPr>
          <p:cNvPr id="8" name="Oval 7"/>
          <p:cNvSpPr/>
          <p:nvPr/>
        </p:nvSpPr>
        <p:spPr>
          <a:xfrm>
            <a:off x="7730836" y="4336471"/>
            <a:ext cx="595747" cy="58535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Content Placeholder 2"/>
          <p:cNvSpPr txBox="1">
            <a:spLocks/>
          </p:cNvSpPr>
          <p:nvPr/>
        </p:nvSpPr>
        <p:spPr>
          <a:xfrm>
            <a:off x="1371600" y="2286000"/>
            <a:ext cx="960120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mtClean="0">
                <a:latin typeface="Arial" panose="020B0604020202020204" pitchFamily="34" charset="0"/>
                <a:cs typeface="Arial" panose="020B0604020202020204" pitchFamily="34" charset="0"/>
              </a:rPr>
              <a:t>Bảng đơn hình 3</a:t>
            </a:r>
          </a:p>
          <a:p>
            <a:endParaRPr lang="en-US" smtClean="0">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Vẫn còn delta = 4 &gt; 0 nên thực hiện tiếp.</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1282946"/>
            <a:ext cx="7191444" cy="1434912"/>
          </a:xfrm>
          <a:prstGeom prst="rect">
            <a:avLst/>
          </a:prstGeom>
        </p:spPr>
      </p:pic>
      <p:sp>
        <p:nvSpPr>
          <p:cNvPr id="12" name="Rectangle 11"/>
          <p:cNvSpPr/>
          <p:nvPr/>
        </p:nvSpPr>
        <p:spPr>
          <a:xfrm>
            <a:off x="8756073" y="5250873"/>
            <a:ext cx="1579969" cy="95596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B050"/>
                </a:solidFill>
              </a:rPr>
              <a:t>2/2 &lt; 22/6 nên chọn dòng 1</a:t>
            </a:r>
            <a:endParaRPr lang="en-US">
              <a:solidFill>
                <a:srgbClr val="00B050"/>
              </a:solidFill>
            </a:endParaRPr>
          </a:p>
        </p:txBody>
      </p:sp>
    </p:spTree>
    <p:extLst>
      <p:ext uri="{BB962C8B-B14F-4D97-AF65-F5344CB8AC3E}">
        <p14:creationId xmlns:p14="http://schemas.microsoft.com/office/powerpoint/2010/main" val="41608885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a:t>
            </a:r>
            <a:r>
              <a:rPr lang="en-US" smtClean="0"/>
              <a:t>2 (cont)</a:t>
            </a:r>
            <a:endParaRPr lang="en-US"/>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Bảng đơn hình 4</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Kết luận: min = 34 đạt được khi x1=5, x4=1, x5=16 và x2=x3=x6=0.</a:t>
            </a:r>
            <a:endParaRPr lang="en-US">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269" y="3040670"/>
            <a:ext cx="8634717" cy="1739148"/>
          </a:xfrm>
          <a:prstGeom prst="rect">
            <a:avLst/>
          </a:prstGeom>
        </p:spPr>
      </p:pic>
      <p:pic>
        <p:nvPicPr>
          <p:cNvPr id="8" name="Content Placeholder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4898" y="1309441"/>
            <a:ext cx="6957102" cy="1406050"/>
          </a:xfrm>
          <a:prstGeom prst="rect">
            <a:avLst/>
          </a:prstGeom>
        </p:spPr>
      </p:pic>
    </p:spTree>
    <p:extLst>
      <p:ext uri="{BB962C8B-B14F-4D97-AF65-F5344CB8AC3E}">
        <p14:creationId xmlns:p14="http://schemas.microsoft.com/office/powerpoint/2010/main" val="28540461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Individual exercise </a:t>
            </a:r>
            <a:r>
              <a:rPr lang="en-US" smtClean="0"/>
              <a:t>1</a:t>
            </a:r>
            <a:endParaRPr lang="en-US"/>
          </a:p>
        </p:txBody>
      </p:sp>
      <p:sp>
        <p:nvSpPr>
          <p:cNvPr id="3" name="Content Placeholder 2"/>
          <p:cNvSpPr>
            <a:spLocks noGrp="1"/>
          </p:cNvSpPr>
          <p:nvPr>
            <p:ph idx="1"/>
          </p:nvPr>
        </p:nvSpPr>
        <p:spPr>
          <a:xfrm>
            <a:off x="1371599" y="2285999"/>
            <a:ext cx="10377055" cy="4170219"/>
          </a:xfrm>
        </p:spPr>
        <p:txBody>
          <a:bodyPr>
            <a:noAutofit/>
          </a:bodyPr>
          <a:lstStyle/>
          <a:p>
            <a:r>
              <a:rPr lang="en-US" smtClean="0">
                <a:latin typeface="Arial" panose="020B0604020202020204" pitchFamily="34" charset="0"/>
                <a:cs typeface="Arial" panose="020B0604020202020204" pitchFamily="34" charset="0"/>
              </a:rPr>
              <a:t>Giải bài toán QHTT sau bằng phương pháp đơn hình</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smtClean="0">
                <a:solidFill>
                  <a:srgbClr val="00B050"/>
                </a:solidFill>
                <a:latin typeface="Arial" panose="020B0604020202020204" pitchFamily="34" charset="0"/>
                <a:cs typeface="Arial" panose="020B0604020202020204" pitchFamily="34" charset="0"/>
              </a:rPr>
              <a:t>Ở bài này cần bổ sung biến x5, x6 cho hai phương trình cuối. Chọn cơ sở là x1,x5,x6.</a:t>
            </a:r>
          </a:p>
          <a:p>
            <a:r>
              <a:rPr lang="en-US" smtClean="0">
                <a:solidFill>
                  <a:srgbClr val="00B050"/>
                </a:solidFill>
                <a:latin typeface="Arial" panose="020B0604020202020204" pitchFamily="34" charset="0"/>
                <a:cs typeface="Arial" panose="020B0604020202020204" pitchFamily="34" charset="0"/>
              </a:rPr>
              <a:t>Max = 31 đạt được khi x3 = 11, x4 = 20, x1=x2=0. </a:t>
            </a:r>
            <a:endParaRPr lang="en-US">
              <a:solidFill>
                <a:srgbClr val="00B050"/>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2134" y="2897264"/>
            <a:ext cx="3740132" cy="2572909"/>
          </a:xfrm>
          <a:prstGeom prst="rect">
            <a:avLst/>
          </a:prstGeom>
        </p:spPr>
      </p:pic>
    </p:spTree>
    <p:extLst>
      <p:ext uri="{BB962C8B-B14F-4D97-AF65-F5344CB8AC3E}">
        <p14:creationId xmlns:p14="http://schemas.microsoft.com/office/powerpoint/2010/main" val="9176352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Individual </a:t>
            </a:r>
            <a:r>
              <a:rPr lang="en-US" smtClean="0"/>
              <a:t>exercise 2</a:t>
            </a:r>
            <a:endParaRPr lang="en-US"/>
          </a:p>
        </p:txBody>
      </p:sp>
      <p:sp>
        <p:nvSpPr>
          <p:cNvPr id="5" name="Content Placeholder 4"/>
          <p:cNvSpPr>
            <a:spLocks noGrp="1"/>
          </p:cNvSpPr>
          <p:nvPr>
            <p:ph idx="1"/>
          </p:nvPr>
        </p:nvSpPr>
        <p:spPr>
          <a:xfrm>
            <a:off x="1371600" y="2285999"/>
            <a:ext cx="9601200" cy="3879273"/>
          </a:xfrm>
        </p:spPr>
        <p:txBody>
          <a:bodyPr>
            <a:normAutofit lnSpcReduction="10000"/>
          </a:bodyPr>
          <a:lstStyle/>
          <a:p>
            <a:r>
              <a:rPr lang="en-US" smtClean="0">
                <a:latin typeface="Arial" panose="020B0604020202020204" pitchFamily="34" charset="0"/>
                <a:cs typeface="Arial" panose="020B0604020202020204" pitchFamily="34" charset="0"/>
              </a:rPr>
              <a:t>Dùng phương pháp đơn hình để giải bài toán QHTT sau</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r>
              <a:rPr lang="en-US" smtClean="0">
                <a:solidFill>
                  <a:srgbClr val="00B050"/>
                </a:solidFill>
                <a:latin typeface="Arial" panose="020B0604020202020204" pitchFamily="34" charset="0"/>
                <a:cs typeface="Arial" panose="020B0604020202020204" pitchFamily="34" charset="0"/>
              </a:rPr>
              <a:t>Kết quả: min = 38, đạt được với bộ (2, 8, 0, 8, 0, 0); </a:t>
            </a:r>
          </a:p>
          <a:p>
            <a:pPr marL="0" indent="0">
              <a:buNone/>
            </a:pPr>
            <a:r>
              <a:rPr lang="en-US" smtClean="0">
                <a:solidFill>
                  <a:srgbClr val="00B050"/>
                </a:solidFill>
                <a:latin typeface="Arial" panose="020B0604020202020204" pitchFamily="34" charset="0"/>
                <a:cs typeface="Arial" panose="020B0604020202020204" pitchFamily="34" charset="0"/>
              </a:rPr>
              <a:t>max = 96, đạt được với bộ (0, 24, 0, 0, 24, 6).</a:t>
            </a:r>
            <a:endParaRPr lang="en-US">
              <a:solidFill>
                <a:srgbClr val="00B050"/>
              </a:solidFill>
              <a:latin typeface="Arial" panose="020B0604020202020204" pitchFamily="34" charset="0"/>
              <a:cs typeface="Arial" panose="020B0604020202020204" pitchFamily="34" charset="0"/>
            </a:endParaRPr>
          </a:p>
          <a:p>
            <a:pPr marL="0" indent="0">
              <a:buNone/>
            </a:pPr>
            <a:endParaRPr lang="en-US">
              <a:solidFill>
                <a:srgbClr val="00B050"/>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1027" y="2798894"/>
            <a:ext cx="4823264" cy="2215522"/>
          </a:xfrm>
          <a:prstGeom prst="rect">
            <a:avLst/>
          </a:prstGeom>
        </p:spPr>
      </p:pic>
    </p:spTree>
    <p:extLst>
      <p:ext uri="{BB962C8B-B14F-4D97-AF65-F5344CB8AC3E}">
        <p14:creationId xmlns:p14="http://schemas.microsoft.com/office/powerpoint/2010/main" val="19755743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3093720"/>
            <a:ext cx="9601200" cy="1485900"/>
          </a:xfrm>
        </p:spPr>
        <p:txBody>
          <a:bodyPr/>
          <a:lstStyle/>
          <a:p>
            <a:pPr algn="ctr"/>
            <a:r>
              <a:rPr lang="en-US" sz="5400" b="1" smtClean="0"/>
              <a:t>Thanks</a:t>
            </a:r>
            <a:r>
              <a:rPr lang="en-US" b="1" smtClean="0"/>
              <a:t> for </a:t>
            </a:r>
            <a:r>
              <a:rPr lang="en-US" sz="5400" b="1" smtClean="0"/>
              <a:t>listening</a:t>
            </a:r>
            <a:r>
              <a:rPr lang="en-US" b="1" smtClean="0"/>
              <a:t>!</a:t>
            </a:r>
            <a:endParaRPr lang="en-US" b="1"/>
          </a:p>
        </p:txBody>
      </p:sp>
    </p:spTree>
    <p:extLst>
      <p:ext uri="{BB962C8B-B14F-4D97-AF65-F5344CB8AC3E}">
        <p14:creationId xmlns:p14="http://schemas.microsoft.com/office/powerpoint/2010/main" val="2422103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Individual exercise 1</a:t>
            </a:r>
            <a:endParaRPr lang="en-US"/>
          </a:p>
        </p:txBody>
      </p:sp>
      <p:sp>
        <p:nvSpPr>
          <p:cNvPr id="3" name="Content Placeholder 2"/>
          <p:cNvSpPr>
            <a:spLocks noGrp="1"/>
          </p:cNvSpPr>
          <p:nvPr>
            <p:ph idx="1"/>
          </p:nvPr>
        </p:nvSpPr>
        <p:spPr>
          <a:xfrm>
            <a:off x="1371600" y="1741516"/>
            <a:ext cx="9921240" cy="3581400"/>
          </a:xfrm>
        </p:spPr>
        <p:txBody>
          <a:bodyPr>
            <a:noAutofit/>
          </a:bodyPr>
          <a:lstStyle/>
          <a:p>
            <a:pPr marL="0" indent="0">
              <a:buNone/>
            </a:pPr>
            <a:r>
              <a:rPr lang="vi-VN" sz="2400">
                <a:latin typeface="Calibri" panose="020F0502020204030204" pitchFamily="34" charset="0"/>
                <a:cs typeface="Calibri" panose="020F0502020204030204" pitchFamily="34" charset="0"/>
              </a:rPr>
              <a:t>Một nghiên cứu cho thấy tác động của vitamin A, B đối với cơ thể người trong một ngày; cụ thể là:</a:t>
            </a:r>
          </a:p>
          <a:p>
            <a:r>
              <a:rPr lang="vi-VN" sz="2400" smtClean="0">
                <a:latin typeface="Calibri" panose="020F0502020204030204" pitchFamily="34" charset="0"/>
                <a:cs typeface="Calibri" panose="020F0502020204030204" pitchFamily="34" charset="0"/>
              </a:rPr>
              <a:t>Cơ </a:t>
            </a:r>
            <a:r>
              <a:rPr lang="vi-VN" sz="2400">
                <a:latin typeface="Calibri" panose="020F0502020204030204" pitchFamily="34" charset="0"/>
                <a:cs typeface="Calibri" panose="020F0502020204030204" pitchFamily="34" charset="0"/>
              </a:rPr>
              <a:t>thể tiếp nhận không quá 600 đơn vị vitamin A và không quá 500 đơn vị vitamin B.</a:t>
            </a:r>
          </a:p>
          <a:p>
            <a:r>
              <a:rPr lang="vi-VN" sz="2400" smtClean="0">
                <a:latin typeface="Calibri" panose="020F0502020204030204" pitchFamily="34" charset="0"/>
                <a:cs typeface="Calibri" panose="020F0502020204030204" pitchFamily="34" charset="0"/>
              </a:rPr>
              <a:t>Cơ </a:t>
            </a:r>
            <a:r>
              <a:rPr lang="vi-VN" sz="2400">
                <a:latin typeface="Calibri" panose="020F0502020204030204" pitchFamily="34" charset="0"/>
                <a:cs typeface="Calibri" panose="020F0502020204030204" pitchFamily="34" charset="0"/>
              </a:rPr>
              <a:t>thể tiếp nhận tốt nhất từ 400 đến 1000 đơn vị vitamin cả A lẫn B. </a:t>
            </a:r>
          </a:p>
          <a:p>
            <a:r>
              <a:rPr lang="vi-VN" sz="2400" smtClean="0">
                <a:latin typeface="Calibri" panose="020F0502020204030204" pitchFamily="34" charset="0"/>
                <a:cs typeface="Calibri" panose="020F0502020204030204" pitchFamily="34" charset="0"/>
              </a:rPr>
              <a:t>Do </a:t>
            </a:r>
            <a:r>
              <a:rPr lang="vi-VN" sz="2400">
                <a:latin typeface="Calibri" panose="020F0502020204030204" pitchFamily="34" charset="0"/>
                <a:cs typeface="Calibri" panose="020F0502020204030204" pitchFamily="34" charset="0"/>
              </a:rPr>
              <a:t>tác động phối hợp, số đơn vị vitamin B không ít hơn nửa số đơn vị vitamin A nhưng cũng không nhiều hơn 3 lần đơn </a:t>
            </a:r>
            <a:r>
              <a:rPr lang="vi-VN" sz="2400" smtClean="0">
                <a:latin typeface="Calibri" panose="020F0502020204030204" pitchFamily="34" charset="0"/>
                <a:cs typeface="Calibri" panose="020F0502020204030204" pitchFamily="34" charset="0"/>
              </a:rPr>
              <a:t>vị </a:t>
            </a:r>
            <a:r>
              <a:rPr lang="vi-VN" sz="2400">
                <a:latin typeface="Calibri" panose="020F0502020204030204" pitchFamily="34" charset="0"/>
                <a:cs typeface="Calibri" panose="020F0502020204030204" pitchFamily="34" charset="0"/>
              </a:rPr>
              <a:t>vitamin A. </a:t>
            </a:r>
          </a:p>
          <a:p>
            <a:pPr marL="0" indent="0" algn="just">
              <a:buNone/>
            </a:pPr>
            <a:r>
              <a:rPr lang="vi-VN" sz="2400" smtClean="0">
                <a:latin typeface="Calibri" panose="020F0502020204030204" pitchFamily="34" charset="0"/>
                <a:cs typeface="Calibri" panose="020F0502020204030204" pitchFamily="34" charset="0"/>
              </a:rPr>
              <a:t>Biết </a:t>
            </a:r>
            <a:r>
              <a:rPr lang="vi-VN" sz="2400">
                <a:latin typeface="Calibri" panose="020F0502020204030204" pitchFamily="34" charset="0"/>
                <a:cs typeface="Calibri" panose="020F0502020204030204" pitchFamily="34" charset="0"/>
              </a:rPr>
              <a:t>rằng giá của một đơn vị vitamin </a:t>
            </a:r>
            <a:r>
              <a:rPr lang="vi-VN" sz="2400" smtClean="0">
                <a:latin typeface="Calibri" panose="020F0502020204030204" pitchFamily="34" charset="0"/>
                <a:cs typeface="Calibri" panose="020F0502020204030204" pitchFamily="34" charset="0"/>
              </a:rPr>
              <a:t>A</a:t>
            </a:r>
            <a:r>
              <a:rPr lang="en-US" sz="2400" smtClean="0">
                <a:latin typeface="Calibri" panose="020F0502020204030204" pitchFamily="34" charset="0"/>
                <a:cs typeface="Calibri" panose="020F0502020204030204" pitchFamily="34" charset="0"/>
              </a:rPr>
              <a:t>, B lần lượt </a:t>
            </a:r>
            <a:r>
              <a:rPr lang="vi-VN" sz="2400" smtClean="0">
                <a:latin typeface="Calibri" panose="020F0502020204030204" pitchFamily="34" charset="0"/>
                <a:cs typeface="Calibri" panose="020F0502020204030204" pitchFamily="34" charset="0"/>
              </a:rPr>
              <a:t>là </a:t>
            </a:r>
            <a:r>
              <a:rPr lang="vi-VN" sz="2400">
                <a:latin typeface="Calibri" panose="020F0502020204030204" pitchFamily="34" charset="0"/>
                <a:cs typeface="Calibri" panose="020F0502020204030204" pitchFamily="34" charset="0"/>
              </a:rPr>
              <a:t>9 </a:t>
            </a:r>
            <a:r>
              <a:rPr lang="vi-VN" sz="2400" smtClean="0">
                <a:latin typeface="Calibri" panose="020F0502020204030204" pitchFamily="34" charset="0"/>
                <a:cs typeface="Calibri" panose="020F0502020204030204" pitchFamily="34" charset="0"/>
              </a:rPr>
              <a:t>đồng</a:t>
            </a:r>
            <a:r>
              <a:rPr lang="en-US" sz="2400" smtClean="0">
                <a:latin typeface="Calibri" panose="020F0502020204030204" pitchFamily="34" charset="0"/>
                <a:cs typeface="Calibri" panose="020F0502020204030204" pitchFamily="34" charset="0"/>
              </a:rPr>
              <a:t> và 7.5 đồng</a:t>
            </a:r>
            <a:r>
              <a:rPr lang="vi-VN" sz="2400" smtClean="0">
                <a:latin typeface="Calibri" panose="020F0502020204030204" pitchFamily="34" charset="0"/>
                <a:cs typeface="Calibri" panose="020F0502020204030204" pitchFamily="34" charset="0"/>
              </a:rPr>
              <a:t>. </a:t>
            </a:r>
            <a:r>
              <a:rPr lang="vi-VN" sz="2400">
                <a:latin typeface="Calibri" panose="020F0502020204030204" pitchFamily="34" charset="0"/>
                <a:cs typeface="Calibri" panose="020F0502020204030204" pitchFamily="34" charset="0"/>
              </a:rPr>
              <a:t>Tính chi phí ít nhất và nhiều nhất </a:t>
            </a:r>
            <a:r>
              <a:rPr lang="en-US" sz="2400" smtClean="0">
                <a:latin typeface="Calibri" panose="020F0502020204030204" pitchFamily="34" charset="0"/>
                <a:cs typeface="Calibri" panose="020F0502020204030204" pitchFamily="34" charset="0"/>
              </a:rPr>
              <a:t>1 ngày </a:t>
            </a:r>
            <a:r>
              <a:rPr lang="vi-VN" sz="2400" smtClean="0">
                <a:latin typeface="Calibri" panose="020F0502020204030204" pitchFamily="34" charset="0"/>
                <a:cs typeface="Calibri" panose="020F0502020204030204" pitchFamily="34" charset="0"/>
              </a:rPr>
              <a:t>cần </a:t>
            </a:r>
            <a:r>
              <a:rPr lang="vi-VN" sz="2400">
                <a:latin typeface="Calibri" panose="020F0502020204030204" pitchFamily="34" charset="0"/>
                <a:cs typeface="Calibri" panose="020F0502020204030204" pitchFamily="34" charset="0"/>
              </a:rPr>
              <a:t>để có thể </a:t>
            </a:r>
            <a:r>
              <a:rPr lang="en-US" sz="2400" smtClean="0">
                <a:latin typeface="Calibri" panose="020F0502020204030204" pitchFamily="34" charset="0"/>
                <a:cs typeface="Calibri" panose="020F0502020204030204" pitchFamily="34" charset="0"/>
              </a:rPr>
              <a:t>đủ dùng </a:t>
            </a:r>
            <a:r>
              <a:rPr lang="vi-VN" sz="2400" smtClean="0">
                <a:latin typeface="Calibri" panose="020F0502020204030204" pitchFamily="34" charset="0"/>
                <a:cs typeface="Calibri" panose="020F0502020204030204" pitchFamily="34" charset="0"/>
              </a:rPr>
              <a:t>cả </a:t>
            </a:r>
            <a:r>
              <a:rPr lang="vi-VN" sz="2400">
                <a:latin typeface="Calibri" panose="020F0502020204030204" pitchFamily="34" charset="0"/>
                <a:cs typeface="Calibri" panose="020F0502020204030204" pitchFamily="34" charset="0"/>
              </a:rPr>
              <a:t>hai loại vitamin</a:t>
            </a:r>
            <a:r>
              <a:rPr lang="vi-VN" sz="2400" smtClean="0">
                <a:latin typeface="Calibri" panose="020F0502020204030204" pitchFamily="34" charset="0"/>
                <a:cs typeface="Calibri" panose="020F0502020204030204" pitchFamily="34" charset="0"/>
              </a:rPr>
              <a:t>.</a:t>
            </a:r>
            <a:endParaRPr lang="en-US" sz="2400" smtClean="0">
              <a:latin typeface="Calibri" panose="020F0502020204030204" pitchFamily="34" charset="0"/>
              <a:cs typeface="Calibri" panose="020F0502020204030204" pitchFamily="34" charset="0"/>
            </a:endParaRPr>
          </a:p>
          <a:p>
            <a:pPr marL="0" indent="0" algn="just">
              <a:buNone/>
            </a:pPr>
            <a:r>
              <a:rPr lang="en-US" sz="2400" smtClean="0">
                <a:solidFill>
                  <a:srgbClr val="00B050"/>
                </a:solidFill>
                <a:latin typeface="Calibri" panose="020F0502020204030204" pitchFamily="34" charset="0"/>
                <a:cs typeface="Calibri" panose="020F0502020204030204" pitchFamily="34" charset="0"/>
              </a:rPr>
              <a:t>Hint: </a:t>
            </a:r>
            <a:r>
              <a:rPr lang="en-US" sz="2400" i="1" smtClean="0">
                <a:solidFill>
                  <a:srgbClr val="00B050"/>
                </a:solidFill>
                <a:latin typeface="Calibri" panose="020F0502020204030204" pitchFamily="34" charset="0"/>
                <a:cs typeface="Calibri" panose="020F0502020204030204" pitchFamily="34" charset="0"/>
              </a:rPr>
              <a:t>có thể vẽ đồ thị bằng tool online: geogebra.org/classic</a:t>
            </a:r>
          </a:p>
          <a:p>
            <a:pPr marL="0" indent="0" algn="just">
              <a:buNone/>
            </a:pPr>
            <a:r>
              <a:rPr lang="en-US" sz="2400" i="1" smtClean="0">
                <a:solidFill>
                  <a:srgbClr val="00B050"/>
                </a:solidFill>
                <a:latin typeface="Calibri" panose="020F0502020204030204" pitchFamily="34" charset="0"/>
                <a:cs typeface="Calibri" panose="020F0502020204030204" pitchFamily="34" charset="0"/>
              </a:rPr>
              <a:t>Đáp số: min = 3150, max = 8400</a:t>
            </a:r>
            <a:endParaRPr lang="en-US" sz="240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46626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Individual exercise </a:t>
            </a:r>
            <a:r>
              <a:rPr lang="en-US" smtClean="0"/>
              <a:t>2</a:t>
            </a:r>
            <a:endParaRPr lang="en-US"/>
          </a:p>
        </p:txBody>
      </p:sp>
      <p:sp>
        <p:nvSpPr>
          <p:cNvPr id="3" name="Content Placeholder 2"/>
          <p:cNvSpPr>
            <a:spLocks noGrp="1"/>
          </p:cNvSpPr>
          <p:nvPr>
            <p:ph idx="1"/>
          </p:nvPr>
        </p:nvSpPr>
        <p:spPr>
          <a:xfrm>
            <a:off x="1371600" y="2286000"/>
            <a:ext cx="9601200" cy="3779520"/>
          </a:xfrm>
        </p:spPr>
        <p:txBody>
          <a:bodyPr>
            <a:normAutofit/>
          </a:bodyPr>
          <a:lstStyle/>
          <a:p>
            <a:r>
              <a:rPr lang="en-US" sz="2400" smtClean="0">
                <a:latin typeface="Calibri" panose="020F0502020204030204" pitchFamily="34" charset="0"/>
                <a:cs typeface="Calibri" panose="020F0502020204030204" pitchFamily="34" charset="0"/>
              </a:rPr>
              <a:t>Viết function để nhập/xuất dữ liệu từ </a:t>
            </a:r>
            <a:r>
              <a:rPr lang="en-US" sz="2400" err="1" smtClean="0">
                <a:latin typeface="Calibri" panose="020F0502020204030204" pitchFamily="34" charset="0"/>
                <a:cs typeface="Calibri" panose="020F0502020204030204" pitchFamily="34" charset="0"/>
              </a:rPr>
              <a:t>bàn</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phím</a:t>
            </a:r>
            <a:r>
              <a:rPr lang="en-US" sz="2400" smtClean="0">
                <a:latin typeface="Calibri" panose="020F0502020204030204" pitchFamily="34" charset="0"/>
                <a:cs typeface="Calibri" panose="020F0502020204030204" pitchFamily="34" charset="0"/>
              </a:rPr>
              <a:t>: số nguyên dương M và danh </a:t>
            </a:r>
            <a:r>
              <a:rPr lang="en-US" sz="2400" err="1" smtClean="0">
                <a:latin typeface="Calibri" panose="020F0502020204030204" pitchFamily="34" charset="0"/>
                <a:cs typeface="Calibri" panose="020F0502020204030204" pitchFamily="34" charset="0"/>
              </a:rPr>
              <a:t>sách</a:t>
            </a:r>
            <a:r>
              <a:rPr lang="en-US" sz="2400" smtClean="0">
                <a:latin typeface="Calibri" panose="020F0502020204030204" pitchFamily="34" charset="0"/>
                <a:cs typeface="Calibri" panose="020F0502020204030204" pitchFamily="34" charset="0"/>
              </a:rPr>
              <a:t> M </a:t>
            </a:r>
            <a:r>
              <a:rPr lang="en-US" sz="2400" err="1" smtClean="0">
                <a:latin typeface="Calibri" panose="020F0502020204030204" pitchFamily="34" charset="0"/>
                <a:cs typeface="Calibri" panose="020F0502020204030204" pitchFamily="34" charset="0"/>
              </a:rPr>
              <a:t>điều</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kiện</a:t>
            </a:r>
            <a:r>
              <a:rPr lang="en-US" sz="2400" smtClean="0">
                <a:latin typeface="Calibri" panose="020F0502020204030204" pitchFamily="34" charset="0"/>
                <a:cs typeface="Calibri" panose="020F0502020204030204" pitchFamily="34" charset="0"/>
              </a:rPr>
              <a:t> (M &lt;= 10) </a:t>
            </a:r>
            <a:r>
              <a:rPr lang="en-US" sz="2400" err="1" smtClean="0">
                <a:latin typeface="Calibri" panose="020F0502020204030204" pitchFamily="34" charset="0"/>
                <a:cs typeface="Calibri" panose="020F0502020204030204" pitchFamily="34" charset="0"/>
              </a:rPr>
              <a:t>dạng</a:t>
            </a:r>
            <a:r>
              <a:rPr lang="en-US" sz="2400" smtClean="0">
                <a:latin typeface="Calibri" panose="020F0502020204030204" pitchFamily="34" charset="0"/>
                <a:cs typeface="Calibri" panose="020F0502020204030204" pitchFamily="34" charset="0"/>
              </a:rPr>
              <a:t> </a:t>
            </a:r>
          </a:p>
          <a:p>
            <a:pPr marL="0" indent="0" algn="ctr">
              <a:buNone/>
            </a:pPr>
            <a:r>
              <a:rPr lang="en-US" sz="2400" smtClean="0">
                <a:latin typeface="Calibri" panose="020F0502020204030204" pitchFamily="34" charset="0"/>
                <a:cs typeface="Calibri" panose="020F0502020204030204" pitchFamily="34" charset="0"/>
              </a:rPr>
              <a:t>a[i]*x1+b[</a:t>
            </a:r>
            <a:r>
              <a:rPr lang="en-US" sz="2400" err="1" smtClean="0">
                <a:latin typeface="Calibri" panose="020F0502020204030204" pitchFamily="34" charset="0"/>
                <a:cs typeface="Calibri" panose="020F0502020204030204" pitchFamily="34" charset="0"/>
              </a:rPr>
              <a:t>i</a:t>
            </a:r>
            <a:r>
              <a:rPr lang="en-US" sz="2400" smtClean="0">
                <a:latin typeface="Calibri" panose="020F0502020204030204" pitchFamily="34" charset="0"/>
                <a:cs typeface="Calibri" panose="020F0502020204030204" pitchFamily="34" charset="0"/>
              </a:rPr>
              <a:t>]*x2 &lt;= c[</a:t>
            </a:r>
            <a:r>
              <a:rPr lang="en-US" sz="2400" err="1" smtClean="0">
                <a:latin typeface="Calibri" panose="020F0502020204030204" pitchFamily="34" charset="0"/>
                <a:cs typeface="Calibri" panose="020F0502020204030204" pitchFamily="34" charset="0"/>
              </a:rPr>
              <a:t>i</a:t>
            </a:r>
            <a:r>
              <a:rPr lang="en-US" sz="2400" smtClean="0">
                <a:latin typeface="Calibri" panose="020F0502020204030204" pitchFamily="34" charset="0"/>
                <a:cs typeface="Calibri" panose="020F0502020204030204" pitchFamily="34" charset="0"/>
              </a:rPr>
              <a:t>] </a:t>
            </a:r>
          </a:p>
          <a:p>
            <a:pPr marL="0" indent="0" algn="just">
              <a:buNone/>
            </a:pPr>
            <a:r>
              <a:rPr lang="en-US" sz="2400" smtClean="0">
                <a:latin typeface="Calibri" panose="020F0502020204030204" pitchFamily="34" charset="0"/>
                <a:cs typeface="Calibri" panose="020F0502020204030204" pitchFamily="34" charset="0"/>
              </a:rPr>
              <a:t>và minimize/maximize hàm mục tiêu F = c1*x1+c2*x2 (mặc định x1, x2 &gt;=0); trả lời các câu hỏi sau:</a:t>
            </a:r>
          </a:p>
          <a:p>
            <a:pPr marL="0" indent="0">
              <a:buNone/>
            </a:pPr>
            <a:r>
              <a:rPr lang="en-US" sz="2400" smtClean="0">
                <a:latin typeface="Calibri" panose="020F0502020204030204" pitchFamily="34" charset="0"/>
                <a:cs typeface="Calibri" panose="020F0502020204030204" pitchFamily="34" charset="0"/>
              </a:rPr>
              <a:t>1) </a:t>
            </a:r>
            <a:r>
              <a:rPr lang="en-US" sz="2400" err="1" smtClean="0">
                <a:latin typeface="Calibri" panose="020F0502020204030204" pitchFamily="34" charset="0"/>
                <a:cs typeface="Calibri" panose="020F0502020204030204" pitchFamily="34" charset="0"/>
              </a:rPr>
              <a:t>Danh</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sách</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các</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điểm</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cực</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biên</a:t>
            </a:r>
            <a:r>
              <a:rPr lang="en-US" sz="2400" smtClean="0">
                <a:latin typeface="Calibri" panose="020F0502020204030204" pitchFamily="34" charset="0"/>
                <a:cs typeface="Calibri" panose="020F0502020204030204" pitchFamily="34" charset="0"/>
              </a:rPr>
              <a:t>.</a:t>
            </a:r>
          </a:p>
          <a:p>
            <a:pPr marL="0" indent="0">
              <a:buNone/>
            </a:pPr>
            <a:r>
              <a:rPr lang="en-US" sz="2400" smtClean="0">
                <a:latin typeface="Calibri" panose="020F0502020204030204" pitchFamily="34" charset="0"/>
                <a:cs typeface="Calibri" panose="020F0502020204030204" pitchFamily="34" charset="0"/>
              </a:rPr>
              <a:t>2) </a:t>
            </a:r>
            <a:r>
              <a:rPr lang="en-US" sz="2400" err="1" smtClean="0">
                <a:latin typeface="Calibri" panose="020F0502020204030204" pitchFamily="34" charset="0"/>
                <a:cs typeface="Calibri" panose="020F0502020204030204" pitchFamily="34" charset="0"/>
              </a:rPr>
              <a:t>Miền</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ràng</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buộc</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có</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bị</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chặn</a:t>
            </a:r>
            <a:r>
              <a:rPr lang="en-US" sz="2400" smtClean="0">
                <a:latin typeface="Calibri" panose="020F0502020204030204" pitchFamily="34" charset="0"/>
                <a:cs typeface="Calibri" panose="020F0502020204030204" pitchFamily="34" charset="0"/>
              </a:rPr>
              <a:t> hay </a:t>
            </a:r>
            <a:r>
              <a:rPr lang="en-US" sz="2400" err="1" smtClean="0">
                <a:latin typeface="Calibri" panose="020F0502020204030204" pitchFamily="34" charset="0"/>
                <a:cs typeface="Calibri" panose="020F0502020204030204" pitchFamily="34" charset="0"/>
              </a:rPr>
              <a:t>không</a:t>
            </a:r>
            <a:r>
              <a:rPr lang="en-US" sz="2400" smtClean="0">
                <a:latin typeface="Calibri" panose="020F0502020204030204" pitchFamily="34" charset="0"/>
                <a:cs typeface="Calibri" panose="020F0502020204030204" pitchFamily="34" charset="0"/>
              </a:rPr>
              <a:t>?</a:t>
            </a:r>
          </a:p>
          <a:p>
            <a:pPr marL="0" indent="0">
              <a:buNone/>
            </a:pPr>
            <a:r>
              <a:rPr lang="en-US" sz="2400" smtClean="0">
                <a:latin typeface="Calibri" panose="020F0502020204030204" pitchFamily="34" charset="0"/>
                <a:cs typeface="Calibri" panose="020F0502020204030204" pitchFamily="34" charset="0"/>
              </a:rPr>
              <a:t>3) GTNN và GTLN </a:t>
            </a:r>
            <a:r>
              <a:rPr lang="en-US" sz="2400" err="1" smtClean="0">
                <a:latin typeface="Calibri" panose="020F0502020204030204" pitchFamily="34" charset="0"/>
                <a:cs typeface="Calibri" panose="020F0502020204030204" pitchFamily="34" charset="0"/>
              </a:rPr>
              <a:t>tìm</a:t>
            </a:r>
            <a:r>
              <a:rPr lang="en-US" sz="2400" smtClean="0">
                <a:latin typeface="Calibri" panose="020F0502020204030204" pitchFamily="34" charset="0"/>
                <a:cs typeface="Calibri" panose="020F0502020204030204" pitchFamily="34" charset="0"/>
              </a:rPr>
              <a:t> được</a:t>
            </a:r>
            <a:r>
              <a:rPr lang="en-US" sz="2400">
                <a:latin typeface="Calibri" panose="020F0502020204030204" pitchFamily="34" charset="0"/>
                <a:cs typeface="Calibri" panose="020F0502020204030204" pitchFamily="34" charset="0"/>
              </a:rPr>
              <a:t> </a:t>
            </a:r>
            <a:r>
              <a:rPr lang="en-US" sz="2400" smtClean="0">
                <a:latin typeface="Calibri" panose="020F0502020204030204" pitchFamily="34" charset="0"/>
                <a:cs typeface="Calibri" panose="020F0502020204030204" pitchFamily="34" charset="0"/>
              </a:rPr>
              <a:t>(có thể không có).</a:t>
            </a:r>
          </a:p>
        </p:txBody>
      </p:sp>
    </p:spTree>
    <p:extLst>
      <p:ext uri="{BB962C8B-B14F-4D97-AF65-F5344CB8AC3E}">
        <p14:creationId xmlns:p14="http://schemas.microsoft.com/office/powerpoint/2010/main" val="1679204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 samples</a:t>
            </a:r>
            <a:endParaRPr lang="en-US"/>
          </a:p>
        </p:txBody>
      </p:sp>
      <p:sp>
        <p:nvSpPr>
          <p:cNvPr id="3" name="Content Placeholder 2"/>
          <p:cNvSpPr>
            <a:spLocks noGrp="1"/>
          </p:cNvSpPr>
          <p:nvPr>
            <p:ph idx="1"/>
          </p:nvPr>
        </p:nvSpPr>
        <p:spPr>
          <a:xfrm>
            <a:off x="1005840" y="1630680"/>
            <a:ext cx="5379720" cy="4968240"/>
          </a:xfrm>
        </p:spPr>
        <p:txBody>
          <a:bodyPr>
            <a:normAutofit lnSpcReduction="10000"/>
          </a:bodyPr>
          <a:lstStyle/>
          <a:p>
            <a:pPr marL="0" indent="0">
              <a:buNone/>
            </a:pPr>
            <a:r>
              <a:rPr lang="en-US" b="1" dirty="0" smtClean="0"/>
              <a:t>Input:</a:t>
            </a:r>
          </a:p>
          <a:p>
            <a:pPr marL="0" indent="0">
              <a:buNone/>
            </a:pPr>
            <a:r>
              <a:rPr lang="en-US" dirty="0" smtClean="0"/>
              <a:t>3 </a:t>
            </a:r>
            <a:r>
              <a:rPr lang="en-US" i="1" dirty="0" smtClean="0"/>
              <a:t>// số ràng buộc</a:t>
            </a:r>
          </a:p>
          <a:p>
            <a:pPr marL="0" indent="0">
              <a:buNone/>
            </a:pPr>
            <a:r>
              <a:rPr lang="en-US" dirty="0" smtClean="0"/>
              <a:t>1 1 5 </a:t>
            </a:r>
            <a:r>
              <a:rPr lang="en-US" i="1" dirty="0" smtClean="0"/>
              <a:t>// ràng buộc 1, dạng ax+by &lt;= c</a:t>
            </a:r>
          </a:p>
          <a:p>
            <a:pPr marL="0" indent="0">
              <a:buNone/>
            </a:pPr>
            <a:r>
              <a:rPr lang="en-US" dirty="0" smtClean="0"/>
              <a:t>0 1 2 </a:t>
            </a:r>
          </a:p>
          <a:p>
            <a:pPr marL="0" indent="0">
              <a:buNone/>
            </a:pPr>
            <a:r>
              <a:rPr lang="en-US" dirty="0" smtClean="0"/>
              <a:t>1 2 6</a:t>
            </a:r>
          </a:p>
          <a:p>
            <a:pPr marL="0" indent="0">
              <a:buNone/>
            </a:pPr>
            <a:r>
              <a:rPr lang="en-US" dirty="0" smtClean="0"/>
              <a:t>30 50 </a:t>
            </a:r>
            <a:r>
              <a:rPr lang="en-US" i="1" dirty="0" smtClean="0"/>
              <a:t>// hàm mục tiêu F = 30x1+50x2</a:t>
            </a:r>
          </a:p>
          <a:p>
            <a:pPr marL="0" indent="0">
              <a:buNone/>
            </a:pPr>
            <a:r>
              <a:rPr lang="en-US" b="1" dirty="0" smtClean="0"/>
              <a:t>Output:</a:t>
            </a:r>
          </a:p>
          <a:p>
            <a:pPr marL="0" indent="0">
              <a:buNone/>
            </a:pPr>
            <a:r>
              <a:rPr lang="en-US" dirty="0" smtClean="0"/>
              <a:t>1) Danh sach cac diem cuc bien la: (0;0), (5;0), (4;1), (2;2), (0;2).</a:t>
            </a:r>
          </a:p>
          <a:p>
            <a:pPr marL="0" indent="0">
              <a:buNone/>
            </a:pPr>
            <a:r>
              <a:rPr lang="en-US" dirty="0" smtClean="0"/>
              <a:t>2) Mien rang buoc la bi chan.</a:t>
            </a:r>
          </a:p>
          <a:p>
            <a:pPr marL="0" indent="0">
              <a:buNone/>
            </a:pPr>
            <a:r>
              <a:rPr lang="en-US" dirty="0" smtClean="0"/>
              <a:t>3) GTLN la F = 170 tai x1 = 4, x2 = 1.</a:t>
            </a:r>
          </a:p>
          <a:p>
            <a:pPr marL="0" indent="0">
              <a:buNone/>
            </a:pPr>
            <a:r>
              <a:rPr lang="en-US" dirty="0" smtClean="0"/>
              <a:t>GTNN là F = 0 tại x1 = 0, x2 = 0.</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1630680"/>
            <a:ext cx="5723116" cy="3010161"/>
          </a:xfrm>
          <a:prstGeom prst="rect">
            <a:avLst/>
          </a:prstGeom>
        </p:spPr>
      </p:pic>
    </p:spTree>
    <p:extLst>
      <p:ext uri="{BB962C8B-B14F-4D97-AF65-F5344CB8AC3E}">
        <p14:creationId xmlns:p14="http://schemas.microsoft.com/office/powerpoint/2010/main" val="2782686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 </a:t>
            </a:r>
            <a:r>
              <a:rPr lang="en-US" smtClean="0"/>
              <a:t>samples (cont)</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6707" y="1889760"/>
            <a:ext cx="6315293" cy="3208521"/>
          </a:xfrm>
          <a:prstGeom prst="rect">
            <a:avLst/>
          </a:prstGeom>
        </p:spPr>
      </p:pic>
      <p:sp>
        <p:nvSpPr>
          <p:cNvPr id="5" name="Content Placeholder 2"/>
          <p:cNvSpPr txBox="1">
            <a:spLocks/>
          </p:cNvSpPr>
          <p:nvPr/>
        </p:nvSpPr>
        <p:spPr>
          <a:xfrm>
            <a:off x="1371600" y="1889760"/>
            <a:ext cx="5379720" cy="496824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US" b="1" smtClean="0"/>
              <a:t>Input:</a:t>
            </a:r>
          </a:p>
          <a:p>
            <a:pPr marL="0" indent="0">
              <a:buFont typeface="Franklin Gothic Book" panose="020B0503020102020204" pitchFamily="34" charset="0"/>
              <a:buNone/>
            </a:pPr>
            <a:r>
              <a:rPr lang="en-US" smtClean="0"/>
              <a:t>2</a:t>
            </a:r>
          </a:p>
          <a:p>
            <a:pPr marL="0" indent="0">
              <a:buFont typeface="Franklin Gothic Book" panose="020B0503020102020204" pitchFamily="34" charset="0"/>
              <a:buNone/>
            </a:pPr>
            <a:r>
              <a:rPr lang="en-US" smtClean="0"/>
              <a:t>-2 -1 -14</a:t>
            </a:r>
          </a:p>
          <a:p>
            <a:pPr marL="0" indent="0">
              <a:buFont typeface="Franklin Gothic Book" panose="020B0503020102020204" pitchFamily="34" charset="0"/>
              <a:buNone/>
            </a:pPr>
            <a:r>
              <a:rPr lang="en-US" smtClean="0"/>
              <a:t>-2 -5 -30</a:t>
            </a:r>
          </a:p>
          <a:p>
            <a:pPr marL="0" indent="0">
              <a:buFont typeface="Franklin Gothic Book" panose="020B0503020102020204" pitchFamily="34" charset="0"/>
              <a:buNone/>
            </a:pPr>
            <a:r>
              <a:rPr lang="en-US" smtClean="0"/>
              <a:t>4 3</a:t>
            </a:r>
          </a:p>
          <a:p>
            <a:pPr marL="0" indent="0">
              <a:buFont typeface="Franklin Gothic Book" panose="020B0503020102020204" pitchFamily="34" charset="0"/>
              <a:buNone/>
            </a:pPr>
            <a:r>
              <a:rPr lang="en-US" b="1" smtClean="0"/>
              <a:t>Output:</a:t>
            </a:r>
          </a:p>
          <a:p>
            <a:pPr marL="457200" indent="-457200">
              <a:buFont typeface="Franklin Gothic Book" panose="020B0503020102020204" pitchFamily="34" charset="0"/>
              <a:buAutoNum type="arabicParenR"/>
            </a:pPr>
            <a:r>
              <a:rPr lang="en-US" smtClean="0"/>
              <a:t>Danh sach cac diem cuc bien la: </a:t>
            </a:r>
          </a:p>
          <a:p>
            <a:pPr marL="0" indent="0">
              <a:buNone/>
            </a:pPr>
            <a:r>
              <a:rPr lang="en-US" smtClean="0"/>
              <a:t>(5;4), (0,14), (15,0).</a:t>
            </a:r>
          </a:p>
          <a:p>
            <a:pPr marL="0" indent="0">
              <a:buFont typeface="Franklin Gothic Book" panose="020B0503020102020204" pitchFamily="34" charset="0"/>
              <a:buNone/>
            </a:pPr>
            <a:r>
              <a:rPr lang="en-US" smtClean="0"/>
              <a:t>2) Mien rang buoc không bi chan.</a:t>
            </a:r>
          </a:p>
          <a:p>
            <a:pPr marL="0" indent="0">
              <a:buFont typeface="Franklin Gothic Book" panose="020B0503020102020204" pitchFamily="34" charset="0"/>
              <a:buNone/>
            </a:pPr>
            <a:r>
              <a:rPr lang="en-US" smtClean="0"/>
              <a:t>3) GTLN khong ton tai.</a:t>
            </a:r>
          </a:p>
          <a:p>
            <a:pPr marL="0" indent="0">
              <a:buFont typeface="Franklin Gothic Book" panose="020B0503020102020204" pitchFamily="34" charset="0"/>
              <a:buNone/>
            </a:pPr>
            <a:r>
              <a:rPr lang="en-US" smtClean="0"/>
              <a:t>GTNN la F = 32, dat duoc tai x1=5, x2=4.</a:t>
            </a:r>
          </a:p>
          <a:p>
            <a:pPr marL="0" indent="0">
              <a:buFont typeface="Franklin Gothic Book" panose="020B0503020102020204" pitchFamily="34" charset="0"/>
              <a:buNone/>
            </a:pPr>
            <a:endParaRPr lang="en-US" smtClean="0"/>
          </a:p>
          <a:p>
            <a:pPr marL="0" indent="0">
              <a:buFont typeface="Franklin Gothic Book" panose="020B0503020102020204" pitchFamily="34" charset="0"/>
              <a:buNone/>
            </a:pPr>
            <a:endParaRPr lang="en-US" smtClean="0"/>
          </a:p>
          <a:p>
            <a:pPr marL="0" indent="0">
              <a:buFont typeface="Franklin Gothic Book" panose="020B0503020102020204" pitchFamily="34" charset="0"/>
              <a:buNone/>
            </a:pPr>
            <a:endParaRPr lang="en-US" smtClean="0"/>
          </a:p>
          <a:p>
            <a:pPr marL="0" indent="0">
              <a:buFont typeface="Franklin Gothic Book" panose="020B0503020102020204" pitchFamily="34" charset="0"/>
              <a:buNone/>
            </a:pPr>
            <a:endParaRPr lang="en-US" smtClean="0"/>
          </a:p>
          <a:p>
            <a:pPr marL="0" indent="0">
              <a:buFont typeface="Franklin Gothic Book" panose="020B0503020102020204" pitchFamily="34" charset="0"/>
              <a:buNone/>
            </a:pPr>
            <a:endParaRPr lang="en-US"/>
          </a:p>
        </p:txBody>
      </p:sp>
    </p:spTree>
    <p:extLst>
      <p:ext uri="{BB962C8B-B14F-4D97-AF65-F5344CB8AC3E}">
        <p14:creationId xmlns:p14="http://schemas.microsoft.com/office/powerpoint/2010/main" val="31889132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Idea to solve</a:t>
            </a:r>
            <a:endParaRPr lang="en-US"/>
          </a:p>
        </p:txBody>
      </p:sp>
      <p:sp>
        <p:nvSpPr>
          <p:cNvPr id="3" name="Content Placeholder 2"/>
          <p:cNvSpPr>
            <a:spLocks noGrp="1"/>
          </p:cNvSpPr>
          <p:nvPr>
            <p:ph idx="1"/>
          </p:nvPr>
        </p:nvSpPr>
        <p:spPr>
          <a:xfrm>
            <a:off x="991401" y="1626669"/>
            <a:ext cx="10799545" cy="4240731"/>
          </a:xfrm>
        </p:spPr>
        <p:txBody>
          <a:bodyPr>
            <a:normAutofit/>
          </a:bodyPr>
          <a:lstStyle/>
          <a:p>
            <a:pPr algn="just"/>
            <a:r>
              <a:rPr lang="en-US" sz="2200" dirty="0" smtClean="0">
                <a:latin typeface="Arial" panose="020B0604020202020204" pitchFamily="34" charset="0"/>
                <a:cs typeface="Arial" panose="020B0604020202020204" pitchFamily="34" charset="0"/>
              </a:rPr>
              <a:t>Để tìm các điểm cực biên: ta duyệt qua từng cặp điều kiện dưới dạng hệ phương trình để giải ra nghiệm (trong trường hợp không song song); sau đó kiểm tra nghiệm đó có thỏa mãn tất cả ràng buộc hay không.</a:t>
            </a:r>
          </a:p>
          <a:p>
            <a:pPr algn="just"/>
            <a:r>
              <a:rPr lang="en-US" sz="2200" dirty="0" smtClean="0">
                <a:latin typeface="Arial" panose="020B0604020202020204" pitchFamily="34" charset="0"/>
                <a:cs typeface="Arial" panose="020B0604020202020204" pitchFamily="34" charset="0"/>
              </a:rPr>
              <a:t>Để kiểm tra miền có bị chặn hay không, ta dùng 2 cách:</a:t>
            </a:r>
          </a:p>
          <a:p>
            <a:pPr marL="457200" indent="-457200" algn="just">
              <a:buAutoNum type="arabicParenBoth"/>
            </a:pPr>
            <a:r>
              <a:rPr lang="en-US" sz="2200" dirty="0" smtClean="0">
                <a:latin typeface="Arial" panose="020B0604020202020204" pitchFamily="34" charset="0"/>
                <a:cs typeface="Arial" panose="020B0604020202020204" pitchFamily="34" charset="0"/>
              </a:rPr>
              <a:t>Xây dựng bao lồi của các điểm cực biên, duyệt qua các cạnh xem có cạnh nào không thuộc một trong các đường đã cho hay không, nếu có thì bao lồi đó bị “hở”, tức là sẽ không bị chặn.</a:t>
            </a:r>
          </a:p>
          <a:p>
            <a:pPr marL="457200" indent="-457200" algn="just">
              <a:buAutoNum type="arabicParenBoth"/>
            </a:pPr>
            <a:r>
              <a:rPr lang="en-US" sz="2200" dirty="0" smtClean="0">
                <a:latin typeface="Arial" panose="020B0604020202020204" pitchFamily="34" charset="0"/>
                <a:cs typeface="Arial" panose="020B0604020202020204" pitchFamily="34" charset="0"/>
              </a:rPr>
              <a:t>Điều kiện cần và đủ để một miền không bị chặn là về một phía nào đó của một trong các điều kiện (đi đến –vô cực, +vô cực), nếu miền đó vẫn thỏa tất cả ràng buộc thì rõ ràng miền cũng không bị chặn.</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1404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Simplex method</a:t>
            </a:r>
            <a:endParaRPr lang="en-US"/>
          </a:p>
        </p:txBody>
      </p:sp>
      <p:sp>
        <p:nvSpPr>
          <p:cNvPr id="3" name="Content Placeholder 2"/>
          <p:cNvSpPr>
            <a:spLocks noGrp="1"/>
          </p:cNvSpPr>
          <p:nvPr>
            <p:ph idx="1"/>
          </p:nvPr>
        </p:nvSpPr>
        <p:spPr>
          <a:xfrm>
            <a:off x="1049154" y="1886552"/>
            <a:ext cx="10520413" cy="4308107"/>
          </a:xfrm>
        </p:spPr>
        <p:txBody>
          <a:bodyPr>
            <a:normAutofit/>
          </a:bodyPr>
          <a:lstStyle/>
          <a:p>
            <a:r>
              <a:rPr lang="en-US" sz="2200" dirty="0" smtClean="0">
                <a:latin typeface="Arial" panose="020B0604020202020204" pitchFamily="34" charset="0"/>
                <a:cs typeface="Arial" panose="020B0604020202020204" pitchFamily="34" charset="0"/>
              </a:rPr>
              <a:t>Phương pháp đơn hình được xây dựng bởi nhà toán học Dantzig năm 1947.</a:t>
            </a:r>
          </a:p>
          <a:p>
            <a:pPr algn="just"/>
            <a:r>
              <a:rPr lang="en-US" sz="2200" dirty="0" smtClean="0">
                <a:latin typeface="Arial" panose="020B0604020202020204" pitchFamily="34" charset="0"/>
                <a:cs typeface="Arial" panose="020B0604020202020204" pitchFamily="34" charset="0"/>
              </a:rPr>
              <a:t>Gọi là đơn hình (simplex) vì ban đầu nó giải quyết cho các ràng buộc dạng tổng hệ số bằng 1.</a:t>
            </a:r>
          </a:p>
          <a:p>
            <a:endParaRPr lang="en-US" sz="2200" dirty="0">
              <a:latin typeface="Arial" panose="020B0604020202020204" pitchFamily="34" charset="0"/>
              <a:cs typeface="Arial" panose="020B0604020202020204" pitchFamily="34" charset="0"/>
            </a:endParaRPr>
          </a:p>
          <a:p>
            <a:endParaRPr lang="en-US" sz="2200" dirty="0" smtClean="0">
              <a:latin typeface="Arial" panose="020B0604020202020204" pitchFamily="34" charset="0"/>
              <a:cs typeface="Arial" panose="020B0604020202020204" pitchFamily="34" charset="0"/>
            </a:endParaRPr>
          </a:p>
          <a:p>
            <a:pPr algn="just"/>
            <a:r>
              <a:rPr lang="en-US" sz="2200" dirty="0" smtClean="0">
                <a:latin typeface="Arial" panose="020B0604020202020204" pitchFamily="34" charset="0"/>
                <a:cs typeface="Arial" panose="020B0604020202020204" pitchFamily="34" charset="0"/>
              </a:rPr>
              <a:t>Phương pháp này áp dụng cho bài toán dạng chính tắc, tức là các ràng buộc đã được chuẩn hóa về dạng đẳng thức.</a:t>
            </a:r>
          </a:p>
          <a:p>
            <a:r>
              <a:rPr lang="en-US" sz="2200" dirty="0" smtClean="0">
                <a:latin typeface="Arial" panose="020B0604020202020204" pitchFamily="34" charset="0"/>
                <a:cs typeface="Arial" panose="020B0604020202020204" pitchFamily="34" charset="0"/>
              </a:rPr>
              <a:t>Đây là một thuật toán tốt nhất, và giải quyết được triệt để bài toán QHTT.</a:t>
            </a:r>
          </a:p>
          <a:p>
            <a:pPr marL="0" indent="0">
              <a:buNone/>
            </a:pPr>
            <a:endParaRPr lang="en-US" sz="22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5909" y="3098291"/>
            <a:ext cx="4406901" cy="836437"/>
          </a:xfrm>
          <a:prstGeom prst="rect">
            <a:avLst/>
          </a:prstGeom>
        </p:spPr>
      </p:pic>
    </p:spTree>
    <p:extLst>
      <p:ext uri="{BB962C8B-B14F-4D97-AF65-F5344CB8AC3E}">
        <p14:creationId xmlns:p14="http://schemas.microsoft.com/office/powerpoint/2010/main" val="3522936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Main idea</a:t>
            </a:r>
            <a:endParaRPr lang="en-US"/>
          </a:p>
        </p:txBody>
      </p:sp>
      <p:sp>
        <p:nvSpPr>
          <p:cNvPr id="3" name="Content Placeholder 2"/>
          <p:cNvSpPr>
            <a:spLocks noGrp="1"/>
          </p:cNvSpPr>
          <p:nvPr>
            <p:ph idx="1"/>
          </p:nvPr>
        </p:nvSpPr>
        <p:spPr>
          <a:xfrm>
            <a:off x="1232033" y="1578541"/>
            <a:ext cx="10549288" cy="3832423"/>
          </a:xfrm>
        </p:spPr>
        <p:txBody>
          <a:bodyPr>
            <a:normAutofit/>
          </a:bodyPr>
          <a:lstStyle/>
          <a:p>
            <a:pPr algn="just"/>
            <a:r>
              <a:rPr lang="vi-VN" sz="2200" dirty="0">
                <a:latin typeface="Arial" panose="020B0604020202020204" pitchFamily="34" charset="0"/>
                <a:cs typeface="Arial" panose="020B0604020202020204" pitchFamily="34" charset="0"/>
              </a:rPr>
              <a:t>Nhận xét: nếu bài toán QHTT có phương án tối ưu thì phải có ít nhất một đỉnh của tập lồi đa diện thỏa mãn các ràng buộc, và </a:t>
            </a:r>
            <a:r>
              <a:rPr lang="en-US" sz="2200" dirty="0" smtClean="0">
                <a:latin typeface="Arial" panose="020B0604020202020204" pitchFamily="34" charset="0"/>
                <a:cs typeface="Arial" panose="020B0604020202020204" pitchFamily="34" charset="0"/>
              </a:rPr>
              <a:t>số đỉnh như thế là </a:t>
            </a:r>
            <a:r>
              <a:rPr lang="vi-VN" sz="2200" dirty="0" smtClean="0">
                <a:latin typeface="Arial" panose="020B0604020202020204" pitchFamily="34" charset="0"/>
                <a:cs typeface="Arial" panose="020B0604020202020204" pitchFamily="34" charset="0"/>
              </a:rPr>
              <a:t>hữu hạn.</a:t>
            </a:r>
            <a:endParaRPr lang="vi-VN" sz="2200" dirty="0">
              <a:latin typeface="Arial" panose="020B0604020202020204" pitchFamily="34" charset="0"/>
              <a:cs typeface="Arial" panose="020B0604020202020204" pitchFamily="34" charset="0"/>
            </a:endParaRPr>
          </a:p>
          <a:p>
            <a:r>
              <a:rPr lang="vi-VN" sz="2200" dirty="0" smtClean="0">
                <a:latin typeface="Arial" panose="020B0604020202020204" pitchFamily="34" charset="0"/>
                <a:cs typeface="Arial" panose="020B0604020202020204" pitchFamily="34" charset="0"/>
              </a:rPr>
              <a:t>Bước </a:t>
            </a:r>
            <a:r>
              <a:rPr lang="vi-VN" sz="2200" dirty="0">
                <a:latin typeface="Arial" panose="020B0604020202020204" pitchFamily="34" charset="0"/>
                <a:cs typeface="Arial" panose="020B0604020202020204" pitchFamily="34" charset="0"/>
              </a:rPr>
              <a:t>1: tìm một phương án cực biên.</a:t>
            </a:r>
          </a:p>
          <a:p>
            <a:pPr algn="just"/>
            <a:r>
              <a:rPr lang="vi-VN" sz="2200" dirty="0" smtClean="0">
                <a:latin typeface="Arial" panose="020B0604020202020204" pitchFamily="34" charset="0"/>
                <a:cs typeface="Arial" panose="020B0604020202020204" pitchFamily="34" charset="0"/>
              </a:rPr>
              <a:t>Bước </a:t>
            </a:r>
            <a:r>
              <a:rPr lang="vi-VN" sz="2200" dirty="0">
                <a:latin typeface="Arial" panose="020B0604020202020204" pitchFamily="34" charset="0"/>
                <a:cs typeface="Arial" panose="020B0604020202020204" pitchFamily="34" charset="0"/>
              </a:rPr>
              <a:t>2: kiểm tra điều kiện tối ưu với phương án đó, nếu nó đúng thì dừng lại. Không thì chuyển sang phương án cực biên mới giúp cải tiến hàm mục tiêu F, cứ như thế.</a:t>
            </a:r>
            <a:endParaRPr lang="en-US" sz="22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0549" y="4071698"/>
            <a:ext cx="3182779" cy="2420541"/>
          </a:xfrm>
          <a:prstGeom prst="rect">
            <a:avLst/>
          </a:prstGeom>
        </p:spPr>
      </p:pic>
    </p:spTree>
    <p:extLst>
      <p:ext uri="{BB962C8B-B14F-4D97-AF65-F5344CB8AC3E}">
        <p14:creationId xmlns:p14="http://schemas.microsoft.com/office/powerpoint/2010/main" val="3867519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1757</TotalTime>
  <Words>1416</Words>
  <Application>Microsoft Office PowerPoint</Application>
  <PresentationFormat>Widescreen</PresentationFormat>
  <Paragraphs>190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Franklin Gothic Book</vt:lpstr>
      <vt:lpstr>Verdana</vt:lpstr>
      <vt:lpstr>Crop</vt:lpstr>
      <vt:lpstr>Linear programming</vt:lpstr>
      <vt:lpstr>Table of contents (session 2)</vt:lpstr>
      <vt:lpstr>Individual exercise 1</vt:lpstr>
      <vt:lpstr>Individual exercise 2</vt:lpstr>
      <vt:lpstr>Test samples</vt:lpstr>
      <vt:lpstr>Test samples (cont)</vt:lpstr>
      <vt:lpstr>Idea to solve</vt:lpstr>
      <vt:lpstr>Simplex method</vt:lpstr>
      <vt:lpstr>Main idea</vt:lpstr>
      <vt:lpstr>Some new terms</vt:lpstr>
      <vt:lpstr>Find basic feasible solution</vt:lpstr>
      <vt:lpstr>Standard LP</vt:lpstr>
      <vt:lpstr>Step 1</vt:lpstr>
      <vt:lpstr>Step 1 (cont)</vt:lpstr>
      <vt:lpstr>Step 2</vt:lpstr>
      <vt:lpstr>Step 2 (cont)</vt:lpstr>
      <vt:lpstr>Example 1</vt:lpstr>
      <vt:lpstr>Example 1 (cont)</vt:lpstr>
      <vt:lpstr>Example 1 (cont)</vt:lpstr>
      <vt:lpstr>Example 2</vt:lpstr>
      <vt:lpstr>Example 2 (cont)</vt:lpstr>
      <vt:lpstr>Example 2 (cont)</vt:lpstr>
      <vt:lpstr>Example 2 (cont)</vt:lpstr>
      <vt:lpstr>Individual exercise 1</vt:lpstr>
      <vt:lpstr>Individual exercise 2</vt:lpstr>
      <vt:lpstr>Thanks for listening!</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Admin</dc:creator>
  <cp:lastModifiedBy>Admin</cp:lastModifiedBy>
  <cp:revision>382</cp:revision>
  <dcterms:created xsi:type="dcterms:W3CDTF">2020-05-03T09:48:15Z</dcterms:created>
  <dcterms:modified xsi:type="dcterms:W3CDTF">2023-03-02T03:51:22Z</dcterms:modified>
</cp:coreProperties>
</file>