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07" r:id="rId4"/>
    <p:sldId id="308" r:id="rId5"/>
    <p:sldId id="312" r:id="rId6"/>
    <p:sldId id="314" r:id="rId7"/>
    <p:sldId id="305" r:id="rId8"/>
    <p:sldId id="324" r:id="rId9"/>
    <p:sldId id="325" r:id="rId10"/>
    <p:sldId id="326" r:id="rId11"/>
    <p:sldId id="322" r:id="rId12"/>
    <p:sldId id="323" r:id="rId13"/>
    <p:sldId id="327" r:id="rId14"/>
    <p:sldId id="328" r:id="rId15"/>
    <p:sldId id="329" r:id="rId16"/>
    <p:sldId id="331" r:id="rId17"/>
    <p:sldId id="332" r:id="rId18"/>
    <p:sldId id="330" r:id="rId19"/>
    <p:sldId id="333" r:id="rId20"/>
    <p:sldId id="353" r:id="rId21"/>
    <p:sldId id="354" r:id="rId22"/>
    <p:sldId id="355" r:id="rId23"/>
    <p:sldId id="356" r:id="rId24"/>
    <p:sldId id="357" r:id="rId25"/>
    <p:sldId id="358" r:id="rId26"/>
    <p:sldId id="359" r:id="rId27"/>
    <p:sldId id="360" r:id="rId28"/>
    <p:sldId id="361"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6" d="100"/>
          <a:sy n="66" d="100"/>
        </p:scale>
        <p:origin x="59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23/3/2023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23/3/2023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23/3/2023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23/3/2023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23/3/2023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23/3/2023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23/3/2023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23/3/2023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23/3/2023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dirty="0">
                <a:latin typeface="Calibri" panose="020F0502020204030204" pitchFamily="34" charset="0"/>
                <a:cs typeface="Calibri" panose="020F0502020204030204" pitchFamily="34" charset="0"/>
              </a:rPr>
              <a:t>Đại học KHTN TPHCM – Khoa CNTT</a:t>
            </a:r>
          </a:p>
          <a:p>
            <a:r>
              <a:rPr lang="en-US" sz="2400" dirty="0">
                <a:latin typeface="Calibri" panose="020F0502020204030204" pitchFamily="34" charset="0"/>
                <a:cs typeface="Calibri" panose="020F0502020204030204" pitchFamily="34" charset="0"/>
              </a:rPr>
              <a:t>Lớp chính quy </a:t>
            </a:r>
            <a:r>
              <a:rPr lang="en-US" sz="2400" dirty="0" smtClean="0">
                <a:latin typeface="Calibri" panose="020F0502020204030204" pitchFamily="34" charset="0"/>
                <a:cs typeface="Calibri" panose="020F0502020204030204" pitchFamily="34" charset="0"/>
              </a:rPr>
              <a:t>2023 </a:t>
            </a:r>
            <a:r>
              <a:rPr lang="en-US" sz="2400" dirty="0">
                <a:latin typeface="Calibri" panose="020F0502020204030204" pitchFamily="34" charset="0"/>
                <a:cs typeface="Calibri" panose="020F0502020204030204" pitchFamily="34" charset="0"/>
              </a:rPr>
              <a:t>– Buổi </a:t>
            </a:r>
            <a:r>
              <a:rPr lang="en-US" sz="2400" dirty="0" smtClean="0">
                <a:latin typeface="Calibri" panose="020F0502020204030204" pitchFamily="34" charset="0"/>
                <a:cs typeface="Calibri" panose="020F0502020204030204" pitchFamily="34" charset="0"/>
              </a:rPr>
              <a:t>3</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But it is not always true</a:t>
            </a:r>
            <a:endParaRPr lang="en-US"/>
          </a:p>
        </p:txBody>
      </p:sp>
      <p:sp>
        <p:nvSpPr>
          <p:cNvPr id="3" name="Content Placeholder 2"/>
          <p:cNvSpPr>
            <a:spLocks noGrp="1"/>
          </p:cNvSpPr>
          <p:nvPr>
            <p:ph idx="1"/>
          </p:nvPr>
        </p:nvSpPr>
        <p:spPr>
          <a:xfrm>
            <a:off x="1371599" y="2286000"/>
            <a:ext cx="9892145" cy="3581400"/>
          </a:xfrm>
        </p:spPr>
        <p:txBody>
          <a:bodyPr/>
          <a:lstStyle/>
          <a:p>
            <a:r>
              <a:rPr lang="en-US" smtClean="0">
                <a:latin typeface="Arial" panose="020B0604020202020204" pitchFamily="34" charset="0"/>
                <a:cs typeface="Arial" panose="020B0604020202020204" pitchFamily="34" charset="0"/>
              </a:rPr>
              <a:t>Không phải khi nào thì các hệ số ở vế phải thu được cũng đều không âm.</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algn="just"/>
            <a:r>
              <a:rPr lang="en-US" smtClean="0">
                <a:latin typeface="Arial" panose="020B0604020202020204" pitchFamily="34" charset="0"/>
                <a:cs typeface="Arial" panose="020B0604020202020204" pitchFamily="34" charset="0"/>
              </a:rPr>
              <a:t>Khi đó, việc lựa chọn biến x1, x2 làm cơ sở theo hướng này là không ổn. Có thể phải thực hiện với (x2, x3) hoặc (x3, x1)?</a:t>
            </a:r>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853" y="2937127"/>
            <a:ext cx="3722607" cy="1846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129" y="2967833"/>
            <a:ext cx="4968671" cy="6248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128" y="3707027"/>
            <a:ext cx="3580991" cy="892682"/>
          </a:xfrm>
          <a:prstGeom prst="rect">
            <a:avLst/>
          </a:prstGeom>
        </p:spPr>
      </p:pic>
    </p:spTree>
    <p:extLst>
      <p:ext uri="{BB962C8B-B14F-4D97-AF65-F5344CB8AC3E}">
        <p14:creationId xmlns:p14="http://schemas.microsoft.com/office/powerpoint/2010/main" val="624371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Big-M idea</a:t>
            </a:r>
            <a:endParaRPr lang="en-US"/>
          </a:p>
        </p:txBody>
      </p:sp>
      <p:sp>
        <p:nvSpPr>
          <p:cNvPr id="3" name="Content Placeholder 2"/>
          <p:cNvSpPr>
            <a:spLocks noGrp="1"/>
          </p:cNvSpPr>
          <p:nvPr>
            <p:ph idx="1"/>
          </p:nvPr>
        </p:nvSpPr>
        <p:spPr>
          <a:xfrm>
            <a:off x="1371599" y="2286000"/>
            <a:ext cx="9933709" cy="3851564"/>
          </a:xfrm>
        </p:spPr>
        <p:txBody>
          <a:bodyPr>
            <a:noAutofit/>
          </a:bodyPr>
          <a:lstStyle/>
          <a:p>
            <a:r>
              <a:rPr lang="en-US" smtClean="0">
                <a:latin typeface="Arial" panose="020B0604020202020204" pitchFamily="34" charset="0"/>
                <a:cs typeface="Arial" panose="020B0604020202020204" pitchFamily="34" charset="0"/>
              </a:rPr>
              <a:t>Ta thực hiện thêm </a:t>
            </a:r>
            <a:r>
              <a:rPr lang="en-US" b="1" smtClean="0">
                <a:latin typeface="Arial" panose="020B0604020202020204" pitchFamily="34" charset="0"/>
                <a:cs typeface="Arial" panose="020B0604020202020204" pitchFamily="34" charset="0"/>
              </a:rPr>
              <a:t>các biến giả </a:t>
            </a:r>
            <a:r>
              <a:rPr lang="en-US" smtClean="0">
                <a:latin typeface="Arial" panose="020B0604020202020204" pitchFamily="34" charset="0"/>
                <a:cs typeface="Arial" panose="020B0604020202020204" pitchFamily="34" charset="0"/>
              </a:rPr>
              <a:t>vào cả ràng buộc lẫn hàm mục tiêu của bài toán</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b="1" smtClean="0">
                <a:latin typeface="Arial" panose="020B0604020202020204" pitchFamily="34" charset="0"/>
                <a:cs typeface="Arial" panose="020B0604020202020204" pitchFamily="34" charset="0"/>
              </a:rPr>
              <a:t>Trick</a:t>
            </a:r>
            <a:r>
              <a:rPr lang="en-US" smtClean="0">
                <a:latin typeface="Arial" panose="020B0604020202020204" pitchFamily="34" charset="0"/>
                <a:cs typeface="Arial" panose="020B0604020202020204" pitchFamily="34" charset="0"/>
              </a:rPr>
              <a:t> ở đây là chọn số dương M đủ lớn để “ép” cho cực trị đạt được khi tất cả các biến giả = 0 (tức là không ảnh hưởng đến bài toán gốc).</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09" y="2983927"/>
            <a:ext cx="3810000" cy="219776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571" y="2983927"/>
            <a:ext cx="6523163" cy="2197768"/>
          </a:xfrm>
          <a:prstGeom prst="rect">
            <a:avLst/>
          </a:prstGeom>
        </p:spPr>
      </p:pic>
    </p:spTree>
    <p:extLst>
      <p:ext uri="{BB962C8B-B14F-4D97-AF65-F5344CB8AC3E}">
        <p14:creationId xmlns:p14="http://schemas.microsoft.com/office/powerpoint/2010/main" val="4073837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Big-M </a:t>
            </a:r>
            <a:r>
              <a:rPr lang="en-US" smtClean="0"/>
              <a:t>idea (cont)</a:t>
            </a:r>
            <a:endParaRPr lang="en-US"/>
          </a:p>
        </p:txBody>
      </p:sp>
      <p:sp>
        <p:nvSpPr>
          <p:cNvPr id="3" name="Content Placeholder 2"/>
          <p:cNvSpPr>
            <a:spLocks noGrp="1"/>
          </p:cNvSpPr>
          <p:nvPr>
            <p:ph idx="1"/>
          </p:nvPr>
        </p:nvSpPr>
        <p:spPr>
          <a:xfrm>
            <a:off x="1371600" y="2285999"/>
            <a:ext cx="9601200" cy="3934691"/>
          </a:xfrm>
        </p:spPr>
        <p:txBody>
          <a:bodyPr>
            <a:normAutofit/>
          </a:bodyPr>
          <a:lstStyle/>
          <a:p>
            <a:pPr algn="just"/>
            <a:r>
              <a:rPr lang="en-US" smtClean="0">
                <a:latin typeface="Arial" panose="020B0604020202020204" pitchFamily="34" charset="0"/>
                <a:cs typeface="Arial" panose="020B0604020202020204" pitchFamily="34" charset="0"/>
              </a:rPr>
              <a:t>Tương tự khi tìm min, hàm mục tiêu ta sẽ gán cho tất cả các biến giả thành hệ số +M (thay vì -M như max).</a:t>
            </a:r>
          </a:p>
          <a:p>
            <a:r>
              <a:rPr lang="en-US" smtClean="0">
                <a:latin typeface="Arial" panose="020B0604020202020204" pitchFamily="34" charset="0"/>
                <a:cs typeface="Arial" panose="020B0604020202020204" pitchFamily="34" charset="0"/>
              </a:rPr>
              <a:t>Do M rất lớn và đóng vai trò là tham số, ta có quy tắc so sánh như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1" smtClean="0">
                <a:latin typeface="Arial" panose="020B0604020202020204" pitchFamily="34" charset="0"/>
                <a:cs typeface="Arial" panose="020B0604020202020204" pitchFamily="34" charset="0"/>
              </a:rPr>
              <a:t>Định lý. </a:t>
            </a:r>
            <a:r>
              <a:rPr lang="en-US" i="1" smtClean="0">
                <a:latin typeface="Arial" panose="020B0604020202020204" pitchFamily="34" charset="0"/>
                <a:cs typeface="Arial" panose="020B0604020202020204" pitchFamily="34" charset="0"/>
              </a:rPr>
              <a:t>Bài toán ban đầu (max/min) có nghiệm khi và chỉ các biến giả đều là 0.</a:t>
            </a:r>
            <a:endParaRPr lang="en-US" i="1">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495" y="3600032"/>
            <a:ext cx="3840387" cy="1872514"/>
          </a:xfrm>
          <a:prstGeom prst="rect">
            <a:avLst/>
          </a:prstGeom>
        </p:spPr>
      </p:pic>
    </p:spTree>
    <p:extLst>
      <p:ext uri="{BB962C8B-B14F-4D97-AF65-F5344CB8AC3E}">
        <p14:creationId xmlns:p14="http://schemas.microsoft.com/office/powerpoint/2010/main" val="21409129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Xét ví dụ sau.</a:t>
            </a:r>
          </a:p>
          <a:p>
            <a:pPr marL="457200" indent="-457200">
              <a:buAutoNum type="arabicParenBoth"/>
            </a:pPr>
            <a:r>
              <a:rPr lang="en-US" smtClean="0">
                <a:latin typeface="Arial" panose="020B0604020202020204" pitchFamily="34" charset="0"/>
                <a:cs typeface="Arial" panose="020B0604020202020204" pitchFamily="34" charset="0"/>
              </a:rPr>
              <a:t>Thực hiện biến đổi cho hệ số </a:t>
            </a:r>
          </a:p>
          <a:p>
            <a:pPr marL="0" indent="0">
              <a:buNone/>
            </a:pPr>
            <a:r>
              <a:rPr lang="en-US" smtClean="0">
                <a:latin typeface="Arial" panose="020B0604020202020204" pitchFamily="34" charset="0"/>
                <a:cs typeface="Arial" panose="020B0604020202020204" pitchFamily="34" charset="0"/>
              </a:rPr>
              <a:t>bên cột phải đều là không âm.</a:t>
            </a:r>
          </a:p>
          <a:p>
            <a:pPr marL="457200" indent="-457200">
              <a:buAutoNum type="arabicParenBoth"/>
            </a:pPr>
            <a:endParaRPr lang="en-US">
              <a:latin typeface="Arial" panose="020B0604020202020204" pitchFamily="34" charset="0"/>
              <a:cs typeface="Arial" panose="020B0604020202020204" pitchFamily="34" charset="0"/>
            </a:endParaRPr>
          </a:p>
          <a:p>
            <a:pPr marL="457200" indent="-457200">
              <a:buAutoNum type="arabicParenBoth"/>
            </a:pPr>
            <a:endParaRPr lang="en-US" smtClean="0">
              <a:latin typeface="Arial" panose="020B0604020202020204" pitchFamily="34" charset="0"/>
              <a:cs typeface="Arial" panose="020B0604020202020204" pitchFamily="34" charset="0"/>
            </a:endParaRPr>
          </a:p>
          <a:p>
            <a:pPr marL="457200" indent="-457200">
              <a:buAutoNum type="arabicParenBoth" startAt="2"/>
            </a:pPr>
            <a:r>
              <a:rPr lang="en-US" smtClean="0">
                <a:latin typeface="Arial" panose="020B0604020202020204" pitchFamily="34" charset="0"/>
                <a:cs typeface="Arial" panose="020B0604020202020204" pitchFamily="34" charset="0"/>
              </a:rPr>
              <a:t>Thêm biến giả vào. Khi đó,</a:t>
            </a:r>
          </a:p>
          <a:p>
            <a:pPr marL="0" indent="0">
              <a:buNone/>
            </a:pPr>
            <a:r>
              <a:rPr lang="en-US" smtClean="0">
                <a:latin typeface="Arial" panose="020B0604020202020204" pitchFamily="34" charset="0"/>
                <a:cs typeface="Arial" panose="020B0604020202020204" pitchFamily="34" charset="0"/>
              </a:rPr>
              <a:t>hệ biến cơ sở là {x4, x5} và phương</a:t>
            </a:r>
          </a:p>
          <a:p>
            <a:pPr marL="0" indent="0">
              <a:buNone/>
            </a:pPr>
            <a:r>
              <a:rPr lang="en-US" smtClean="0">
                <a:latin typeface="Arial" panose="020B0604020202020204" pitchFamily="34" charset="0"/>
                <a:cs typeface="Arial" panose="020B0604020202020204" pitchFamily="34" charset="0"/>
              </a:rPr>
              <a:t>án cực biên xuất phát là {1,2}.</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685" y="576539"/>
            <a:ext cx="4052456" cy="19560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685" y="2646851"/>
            <a:ext cx="3433845" cy="1673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686" y="4434716"/>
            <a:ext cx="5428306" cy="1793535"/>
          </a:xfrm>
          <a:prstGeom prst="rect">
            <a:avLst/>
          </a:prstGeom>
        </p:spPr>
      </p:pic>
    </p:spTree>
    <p:extLst>
      <p:ext uri="{BB962C8B-B14F-4D97-AF65-F5344CB8AC3E}">
        <p14:creationId xmlns:p14="http://schemas.microsoft.com/office/powerpoint/2010/main" val="576154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(cont)</a:t>
            </a:r>
            <a:endParaRPr lang="en-US"/>
          </a:p>
        </p:txBody>
      </p:sp>
      <p:sp>
        <p:nvSpPr>
          <p:cNvPr id="3" name="Content Placeholder 2"/>
          <p:cNvSpPr>
            <a:spLocks noGrp="1"/>
          </p:cNvSpPr>
          <p:nvPr>
            <p:ph idx="1"/>
          </p:nvPr>
        </p:nvSpPr>
        <p:spPr>
          <a:xfrm>
            <a:off x="1371600" y="2036618"/>
            <a:ext cx="9601200" cy="3581400"/>
          </a:xfrm>
        </p:spPr>
        <p:txBody>
          <a:bodyPr/>
          <a:lstStyle/>
          <a:p>
            <a:r>
              <a:rPr lang="en-US" b="1" smtClean="0">
                <a:latin typeface="Arial" panose="020B0604020202020204" pitchFamily="34" charset="0"/>
                <a:cs typeface="Arial" panose="020B0604020202020204" pitchFamily="34" charset="0"/>
              </a:rPr>
              <a:t>Bước 1-2. </a:t>
            </a:r>
            <a:r>
              <a:rPr lang="en-US" smtClean="0">
                <a:latin typeface="Arial" panose="020B0604020202020204" pitchFamily="34" charset="0"/>
                <a:cs typeface="Arial" panose="020B0604020202020204" pitchFamily="34" charset="0"/>
              </a:rPr>
              <a:t>Biến giả x4, x5 được chọn làm biến cơ sở; ta thực hiện tính toán bảng đơn hình tương tự như trường hợp thông thường.</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654" y="2850355"/>
            <a:ext cx="7162800" cy="382338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857" y="143331"/>
            <a:ext cx="5428306" cy="1793535"/>
          </a:xfrm>
          <a:prstGeom prst="rect">
            <a:avLst/>
          </a:prstGeom>
        </p:spPr>
      </p:pic>
    </p:spTree>
    <p:extLst>
      <p:ext uri="{BB962C8B-B14F-4D97-AF65-F5344CB8AC3E}">
        <p14:creationId xmlns:p14="http://schemas.microsoft.com/office/powerpoint/2010/main" val="3466541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88818"/>
            <a:ext cx="9601200" cy="1485900"/>
          </a:xfrm>
        </p:spPr>
        <p:txBody>
          <a:bodyPr/>
          <a:lstStyle/>
          <a:p>
            <a:r>
              <a:rPr lang="en-US" smtClean="0"/>
              <a:t>Example 1 </a:t>
            </a:r>
            <a:r>
              <a:rPr lang="en-US"/>
              <a:t>(cont)</a:t>
            </a:r>
          </a:p>
        </p:txBody>
      </p:sp>
      <p:sp>
        <p:nvSpPr>
          <p:cNvPr id="3" name="Content Placeholder 2"/>
          <p:cNvSpPr>
            <a:spLocks noGrp="1"/>
          </p:cNvSpPr>
          <p:nvPr>
            <p:ph idx="1"/>
          </p:nvPr>
        </p:nvSpPr>
        <p:spPr>
          <a:xfrm>
            <a:off x="1371600" y="2074718"/>
            <a:ext cx="10016836" cy="3581400"/>
          </a:xfrm>
        </p:spPr>
        <p:txBody>
          <a:bodyPr/>
          <a:lstStyle/>
          <a:p>
            <a:r>
              <a:rPr lang="en-US" smtClean="0">
                <a:latin typeface="Arial" panose="020B0604020202020204" pitchFamily="34" charset="0"/>
                <a:cs typeface="Arial" panose="020B0604020202020204" pitchFamily="34" charset="0"/>
              </a:rPr>
              <a:t>Bước 3-4. Sau khi thực hiện xong bước 4, ta thấy tất cả các thành phần ở dòng cuối đều không âm nên bài toán kết thúc, max = -2 đạt được với bộ (1/2, 0, 3/2).</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524" y="3052744"/>
            <a:ext cx="6929894" cy="3668085"/>
          </a:xfrm>
          <a:prstGeom prst="rect">
            <a:avLst/>
          </a:prstGeom>
        </p:spPr>
      </p:pic>
    </p:spTree>
    <p:extLst>
      <p:ext uri="{BB962C8B-B14F-4D97-AF65-F5344CB8AC3E}">
        <p14:creationId xmlns:p14="http://schemas.microsoft.com/office/powerpoint/2010/main" val="217951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Content Placeholder 2"/>
          <p:cNvSpPr>
            <a:spLocks noGrp="1"/>
          </p:cNvSpPr>
          <p:nvPr>
            <p:ph idx="1"/>
          </p:nvPr>
        </p:nvSpPr>
        <p:spPr>
          <a:xfrm>
            <a:off x="1371600" y="2286000"/>
            <a:ext cx="9601200" cy="4194810"/>
          </a:xfrm>
        </p:spPr>
        <p:txBody>
          <a:bodyPr/>
          <a:lstStyle/>
          <a:p>
            <a:r>
              <a:rPr lang="en-US" dirty="0" smtClean="0">
                <a:latin typeface="Arial" panose="020B0604020202020204" pitchFamily="34" charset="0"/>
                <a:cs typeface="Arial" panose="020B0604020202020204" pitchFamily="34" charset="0"/>
              </a:rPr>
              <a:t>Xét bài toán sau, hỏi cần phải thêm những biến nào để có thể vận dụng thuật toán đơn hình và big-M? </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19" y="3065940"/>
            <a:ext cx="3843700" cy="2604200"/>
          </a:xfrm>
          <a:prstGeom prst="rect">
            <a:avLst/>
          </a:prstGeom>
        </p:spPr>
      </p:pic>
    </p:spTree>
    <p:extLst>
      <p:ext uri="{BB962C8B-B14F-4D97-AF65-F5344CB8AC3E}">
        <p14:creationId xmlns:p14="http://schemas.microsoft.com/office/powerpoint/2010/main" val="4258274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2 (cont)</a:t>
            </a:r>
            <a:endParaRPr lang="en-US"/>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Kết quả sau khi chuẩn hóa sẽ </a:t>
            </a:r>
            <a:r>
              <a:rPr lang="en-US" dirty="0" smtClean="0">
                <a:latin typeface="Arial" panose="020B0604020202020204" pitchFamily="34" charset="0"/>
                <a:cs typeface="Arial" panose="020B0604020202020204" pitchFamily="34" charset="0"/>
              </a:rPr>
              <a:t>là</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Tổng cộng cần thêm 3 biến.</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062" y="3025078"/>
            <a:ext cx="6239540" cy="2253504"/>
          </a:xfrm>
          <a:prstGeom prst="rect">
            <a:avLst/>
          </a:prstGeom>
        </p:spPr>
      </p:pic>
    </p:spTree>
    <p:extLst>
      <p:ext uri="{BB962C8B-B14F-4D97-AF65-F5344CB8AC3E}">
        <p14:creationId xmlns:p14="http://schemas.microsoft.com/office/powerpoint/2010/main" val="1837987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 1</a:t>
            </a:r>
            <a:endParaRPr lang="en-US"/>
          </a:p>
        </p:txBody>
      </p:sp>
      <p:sp>
        <p:nvSpPr>
          <p:cNvPr id="3" name="Content Placeholder 2"/>
          <p:cNvSpPr>
            <a:spLocks noGrp="1"/>
          </p:cNvSpPr>
          <p:nvPr>
            <p:ph idx="1"/>
          </p:nvPr>
        </p:nvSpPr>
        <p:spPr>
          <a:xfrm>
            <a:off x="1371600" y="2286000"/>
            <a:ext cx="9601200" cy="3749040"/>
          </a:xfrm>
        </p:spPr>
        <p:txBody>
          <a:bodyPr>
            <a:noAutofit/>
          </a:bodyPr>
          <a:lstStyle/>
          <a:p>
            <a:r>
              <a:rPr lang="en-US" sz="2200" dirty="0" smtClean="0">
                <a:latin typeface="Arial" panose="020B0604020202020204" pitchFamily="34" charset="0"/>
                <a:cs typeface="Arial" panose="020B0604020202020204" pitchFamily="34" charset="0"/>
              </a:rPr>
              <a:t>Giải bài toán sau bằng phương pháp big </a:t>
            </a:r>
            <a:r>
              <a:rPr lang="en-US" sz="2200" dirty="0" smtClean="0">
                <a:latin typeface="Arial" panose="020B0604020202020204" pitchFamily="34" charset="0"/>
                <a:cs typeface="Arial" panose="020B0604020202020204" pitchFamily="34" charset="0"/>
              </a:rPr>
              <a:t>M</a:t>
            </a:r>
          </a:p>
          <a:p>
            <a:endParaRPr lang="en-US" sz="2200" dirty="0" smtClean="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r>
              <a:rPr lang="en-US" sz="2200" dirty="0" smtClean="0">
                <a:latin typeface="Arial" panose="020B0604020202020204" pitchFamily="34" charset="0"/>
                <a:cs typeface="Arial" panose="020B0604020202020204" pitchFamily="34" charset="0"/>
              </a:rPr>
              <a:t>Ở BT 1, ta thêm 2 biến, thu được min = -2 đạt được tại (2,0,3).</a:t>
            </a:r>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endParaRPr lang="en-US" sz="2200" dirty="0" smtClean="0">
              <a:latin typeface="Arial" panose="020B0604020202020204" pitchFamily="34" charset="0"/>
              <a:cs typeface="Arial" panose="020B0604020202020204" pitchFamily="34" charset="0"/>
            </a:endParaRPr>
          </a:p>
          <a:p>
            <a:pPr marL="0" indent="0">
              <a:buNone/>
            </a:pPr>
            <a:endParaRPr lang="en-US" sz="2200" dirty="0" smtClean="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307" y="3011256"/>
            <a:ext cx="3460853" cy="229852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016748"/>
            <a:ext cx="3710548" cy="2293036"/>
          </a:xfrm>
          <a:prstGeom prst="rect">
            <a:avLst/>
          </a:prstGeom>
        </p:spPr>
      </p:pic>
    </p:spTree>
    <p:extLst>
      <p:ext uri="{BB962C8B-B14F-4D97-AF65-F5344CB8AC3E}">
        <p14:creationId xmlns:p14="http://schemas.microsoft.com/office/powerpoint/2010/main" val="3496903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2</a:t>
            </a:r>
            <a:endParaRPr lang="en-US"/>
          </a:p>
        </p:txBody>
      </p:sp>
      <p:sp>
        <p:nvSpPr>
          <p:cNvPr id="3" name="Content Placeholder 2"/>
          <p:cNvSpPr>
            <a:spLocks noGrp="1"/>
          </p:cNvSpPr>
          <p:nvPr>
            <p:ph idx="1"/>
          </p:nvPr>
        </p:nvSpPr>
        <p:spPr>
          <a:xfrm>
            <a:off x="1371599" y="1662545"/>
            <a:ext cx="9892145" cy="4904510"/>
          </a:xfrm>
        </p:spPr>
        <p:txBody>
          <a:bodyPr>
            <a:normAutofit lnSpcReduction="10000"/>
          </a:bodyPr>
          <a:lstStyle/>
          <a:p>
            <a:pPr algn="just"/>
            <a:r>
              <a:rPr lang="vi-VN" dirty="0">
                <a:latin typeface="Arial" panose="020B0604020202020204" pitchFamily="34" charset="0"/>
                <a:cs typeface="Arial" panose="020B0604020202020204" pitchFamily="34" charset="0"/>
              </a:rPr>
              <a:t>Hãy viết chương trình giải quyết bài toán sau</a:t>
            </a:r>
            <a:r>
              <a:rPr lang="vi-V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vi-VN" i="1" dirty="0" smtClean="0">
                <a:latin typeface="Arial" panose="020B0604020202020204" pitchFamily="34" charset="0"/>
                <a:cs typeface="Arial" panose="020B0604020202020204" pitchFamily="34" charset="0"/>
              </a:rPr>
              <a:t>Cho </a:t>
            </a:r>
            <a:r>
              <a:rPr lang="vi-VN" i="1" dirty="0">
                <a:latin typeface="Arial" panose="020B0604020202020204" pitchFamily="34" charset="0"/>
                <a:cs typeface="Arial" panose="020B0604020202020204" pitchFamily="34" charset="0"/>
              </a:rPr>
              <a:t>hệ ràng buộc gồm </a:t>
            </a:r>
            <a:r>
              <a:rPr lang="vi-VN" i="1" dirty="0" smtClean="0">
                <a:latin typeface="Arial" panose="020B0604020202020204" pitchFamily="34" charset="0"/>
                <a:cs typeface="Arial" panose="020B0604020202020204" pitchFamily="34" charset="0"/>
              </a:rPr>
              <a:t>2 </a:t>
            </a:r>
            <a:r>
              <a:rPr lang="vi-VN" i="1" dirty="0">
                <a:latin typeface="Arial" panose="020B0604020202020204" pitchFamily="34" charset="0"/>
                <a:cs typeface="Arial" panose="020B0604020202020204" pitchFamily="34" charset="0"/>
              </a:rPr>
              <a:t>điều kiện của bài toán QHTT </a:t>
            </a:r>
            <a:r>
              <a:rPr lang="vi-VN" i="1" dirty="0" smtClean="0">
                <a:latin typeface="Arial" panose="020B0604020202020204" pitchFamily="34" charset="0"/>
                <a:cs typeface="Arial" panose="020B0604020202020204" pitchFamily="34" charset="0"/>
              </a:rPr>
              <a:t>3 </a:t>
            </a:r>
            <a:r>
              <a:rPr lang="vi-VN" i="1" dirty="0">
                <a:latin typeface="Arial" panose="020B0604020202020204" pitchFamily="34" charset="0"/>
                <a:cs typeface="Arial" panose="020B0604020202020204" pitchFamily="34" charset="0"/>
              </a:rPr>
              <a:t>biến cùng hệ số của hàm mục tiêu dạng max - tất cả các số nhập vào đều là số nguyên có trị tuyệt đối không vượt quá </a:t>
            </a:r>
            <a:r>
              <a:rPr lang="vi-VN" i="1" dirty="0" smtClean="0">
                <a:latin typeface="Arial" panose="020B0604020202020204" pitchFamily="34" charset="0"/>
                <a:cs typeface="Arial" panose="020B0604020202020204" pitchFamily="34" charset="0"/>
              </a:rPr>
              <a:t>10</a:t>
            </a:r>
            <a:r>
              <a:rPr lang="en-US"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algn="just"/>
            <a:r>
              <a:rPr lang="vi-VN" dirty="0">
                <a:latin typeface="Arial" panose="020B0604020202020204" pitchFamily="34" charset="0"/>
                <a:cs typeface="Arial" panose="020B0604020202020204" pitchFamily="34" charset="0"/>
              </a:rPr>
              <a:t>Yêu cầu: Hãy in ra bảng đơn hình xuất phát theo phương pháp big-M với số biến bổ sung là ít nhất, trong đó chọn: M=1000</a:t>
            </a:r>
            <a:r>
              <a:rPr lang="vi-VN"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marL="0" indent="0">
              <a:buNone/>
            </a:pPr>
            <a:r>
              <a:rPr lang="vi-VN" b="1" dirty="0">
                <a:latin typeface="Arial" panose="020B0604020202020204" pitchFamily="34" charset="0"/>
                <a:cs typeface="Arial" panose="020B0604020202020204" pitchFamily="34" charset="0"/>
              </a:rPr>
              <a:t>Input</a:t>
            </a:r>
            <a:r>
              <a:rPr lang="vi-VN" dirty="0">
                <a:latin typeface="Arial" panose="020B0604020202020204" pitchFamily="34" charset="0"/>
                <a:cs typeface="Arial" panose="020B0604020202020204" pitchFamily="34" charset="0"/>
              </a:rPr>
              <a:t>: </a:t>
            </a:r>
          </a:p>
          <a:p>
            <a:pPr marL="0" indent="0">
              <a:buNone/>
            </a:pPr>
            <a:r>
              <a:rPr lang="vi-VN" dirty="0">
                <a:latin typeface="Arial" panose="020B0604020202020204" pitchFamily="34" charset="0"/>
                <a:cs typeface="Arial" panose="020B0604020202020204" pitchFamily="34" charset="0"/>
              </a:rPr>
              <a:t>1 2 3 // </a:t>
            </a:r>
            <a:r>
              <a:rPr lang="en-US" dirty="0" smtClean="0">
                <a:latin typeface="Arial" panose="020B0604020202020204" pitchFamily="34" charset="0"/>
                <a:cs typeface="Arial" panose="020B0604020202020204" pitchFamily="34" charset="0"/>
              </a:rPr>
              <a:t>hệ số của hàm mục tiêu</a:t>
            </a:r>
            <a:endParaRPr lang="vi-VN" dirty="0">
              <a:latin typeface="Arial" panose="020B0604020202020204" pitchFamily="34" charset="0"/>
              <a:cs typeface="Arial" panose="020B0604020202020204" pitchFamily="34" charset="0"/>
            </a:endParaRPr>
          </a:p>
          <a:p>
            <a:pPr marL="0" indent="0">
              <a:buNone/>
            </a:pPr>
            <a:r>
              <a:rPr lang="vi-VN" dirty="0">
                <a:latin typeface="Arial" panose="020B0604020202020204" pitchFamily="34" charset="0"/>
                <a:cs typeface="Arial" panose="020B0604020202020204" pitchFamily="34" charset="0"/>
              </a:rPr>
              <a:t>1 -1 2 = </a:t>
            </a:r>
            <a:r>
              <a:rPr lang="en-US" dirty="0">
                <a:latin typeface="Arial" panose="020B0604020202020204" pitchFamily="34" charset="0"/>
                <a:cs typeface="Arial" panose="020B0604020202020204" pitchFamily="34" charset="0"/>
              </a:rPr>
              <a:t>3</a:t>
            </a:r>
            <a:r>
              <a:rPr lang="en-US" dirty="0" smtClean="0">
                <a:latin typeface="Arial" panose="020B0604020202020204" pitchFamily="34" charset="0"/>
                <a:cs typeface="Arial" panose="020B0604020202020204" pitchFamily="34" charset="0"/>
              </a:rPr>
              <a:t> (dấu này có thể là &gt;=, &lt;= hoặc = ).</a:t>
            </a:r>
            <a:endParaRPr lang="vi-VN" dirty="0">
              <a:latin typeface="Arial" panose="020B0604020202020204" pitchFamily="34" charset="0"/>
              <a:cs typeface="Arial" panose="020B0604020202020204" pitchFamily="34" charset="0"/>
            </a:endParaRPr>
          </a:p>
          <a:p>
            <a:pPr marL="0" indent="0">
              <a:buNone/>
            </a:pPr>
            <a:r>
              <a:rPr lang="vi-VN" dirty="0">
                <a:latin typeface="Arial" panose="020B0604020202020204" pitchFamily="34" charset="0"/>
                <a:cs typeface="Arial" panose="020B0604020202020204" pitchFamily="34" charset="0"/>
              </a:rPr>
              <a:t>3 4 -2 = </a:t>
            </a:r>
            <a:r>
              <a:rPr lang="en-US" dirty="0">
                <a:latin typeface="Arial" panose="020B0604020202020204" pitchFamily="34" charset="0"/>
                <a:cs typeface="Arial" panose="020B0604020202020204" pitchFamily="34" charset="0"/>
              </a:rPr>
              <a:t>5</a:t>
            </a:r>
            <a:endParaRPr lang="vi-VN" dirty="0">
              <a:latin typeface="Arial" panose="020B0604020202020204" pitchFamily="34" charset="0"/>
              <a:cs typeface="Arial" panose="020B0604020202020204" pitchFamily="34" charset="0"/>
            </a:endParaRPr>
          </a:p>
          <a:p>
            <a:pPr marL="0" indent="0">
              <a:buNone/>
            </a:pPr>
            <a:r>
              <a:rPr lang="vi-VN" b="1" dirty="0">
                <a:latin typeface="Arial" panose="020B0604020202020204" pitchFamily="34" charset="0"/>
                <a:cs typeface="Arial" panose="020B0604020202020204" pitchFamily="34" charset="0"/>
              </a:rPr>
              <a:t>Output</a:t>
            </a:r>
            <a:r>
              <a:rPr lang="vi-VN" dirty="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0" indent="0">
              <a:buNone/>
            </a:pPr>
            <a:r>
              <a:rPr lang="vi-VN" dirty="0" smtClean="0">
                <a:latin typeface="Arial" panose="020B0604020202020204" pitchFamily="34" charset="0"/>
                <a:cs typeface="Arial" panose="020B0604020202020204" pitchFamily="34" charset="0"/>
              </a:rPr>
              <a:t>x4 </a:t>
            </a:r>
            <a:r>
              <a:rPr lang="vi-VN" dirty="0">
                <a:latin typeface="Arial" panose="020B0604020202020204" pitchFamily="34" charset="0"/>
                <a:cs typeface="Arial" panose="020B0604020202020204" pitchFamily="34" charset="0"/>
              </a:rPr>
              <a:t>-1000 </a:t>
            </a:r>
            <a:r>
              <a:rPr lang="en-US" dirty="0" smtClean="0">
                <a:latin typeface="Arial" panose="020B0604020202020204" pitchFamily="34" charset="0"/>
                <a:cs typeface="Arial" panose="020B0604020202020204" pitchFamily="34" charset="0"/>
              </a:rPr>
              <a:t>  3</a:t>
            </a:r>
            <a:r>
              <a:rPr lang="vi-VN"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1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1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2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1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0</a:t>
            </a:r>
            <a:endParaRPr lang="vi-VN" dirty="0">
              <a:latin typeface="Arial" panose="020B0604020202020204" pitchFamily="34" charset="0"/>
              <a:cs typeface="Arial" panose="020B0604020202020204" pitchFamily="34" charset="0"/>
            </a:endParaRPr>
          </a:p>
          <a:p>
            <a:pPr marL="0" indent="0">
              <a:buNone/>
            </a:pPr>
            <a:r>
              <a:rPr lang="vi-VN" dirty="0">
                <a:latin typeface="Arial" panose="020B0604020202020204" pitchFamily="34" charset="0"/>
                <a:cs typeface="Arial" panose="020B0604020202020204" pitchFamily="34" charset="0"/>
              </a:rPr>
              <a:t>x5 -1000 </a:t>
            </a:r>
            <a:r>
              <a:rPr lang="en-US" smtClean="0">
                <a:latin typeface="Arial" panose="020B0604020202020204" pitchFamily="34" charset="0"/>
                <a:cs typeface="Arial" panose="020B0604020202020204" pitchFamily="34" charset="0"/>
              </a:rPr>
              <a:t>  5</a:t>
            </a:r>
            <a:r>
              <a:rPr lang="vi-VN"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3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4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1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0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1</a:t>
            </a:r>
            <a:endParaRPr lang="vi-VN" dirty="0">
              <a:latin typeface="Arial" panose="020B0604020202020204" pitchFamily="34" charset="0"/>
              <a:cs typeface="Arial" panose="020B0604020202020204" pitchFamily="34" charset="0"/>
            </a:endParaRPr>
          </a:p>
          <a:p>
            <a:pPr marL="0" indent="0">
              <a:buNone/>
            </a:pPr>
            <a:r>
              <a:rPr lang="vi-VN" dirty="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8</a:t>
            </a:r>
            <a:r>
              <a:rPr lang="vi-VN" dirty="0" smtClean="0">
                <a:latin typeface="Arial" panose="020B0604020202020204" pitchFamily="34" charset="0"/>
                <a:cs typeface="Arial" panose="020B0604020202020204" pitchFamily="34" charset="0"/>
              </a:rPr>
              <a:t>000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-4001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a:t>
            </a:r>
            <a:r>
              <a:rPr lang="vi-VN" dirty="0">
                <a:latin typeface="Arial" panose="020B0604020202020204" pitchFamily="34" charset="0"/>
                <a:cs typeface="Arial" panose="020B0604020202020204" pitchFamily="34" charset="0"/>
              </a:rPr>
              <a:t>3002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-3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0 </a:t>
            </a: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57515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3)</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Nhắc lại về thuật toán đơn hình.</a:t>
            </a:r>
          </a:p>
          <a:p>
            <a:r>
              <a:rPr lang="en-US" sz="2400" dirty="0" smtClean="0">
                <a:latin typeface="Calibri" panose="020F0502020204030204" pitchFamily="34" charset="0"/>
                <a:cs typeface="Calibri" panose="020F0502020204030204" pitchFamily="34" charset="0"/>
              </a:rPr>
              <a:t>Phương pháp big-M.</a:t>
            </a:r>
          </a:p>
          <a:p>
            <a:r>
              <a:rPr lang="en-US" sz="2400" dirty="0" smtClean="0">
                <a:latin typeface="Calibri" panose="020F0502020204030204" pitchFamily="34" charset="0"/>
                <a:cs typeface="Calibri" panose="020F0502020204030204" pitchFamily="34" charset="0"/>
              </a:rPr>
              <a:t>Ví dụ minh họa.</a:t>
            </a:r>
          </a:p>
          <a:p>
            <a:r>
              <a:rPr lang="en-US" sz="2400" dirty="0" smtClean="0">
                <a:latin typeface="Calibri" panose="020F0502020204030204" pitchFamily="34" charset="0"/>
                <a:cs typeface="Calibri" panose="020F0502020204030204" pitchFamily="34" charset="0"/>
              </a:rPr>
              <a:t>Quy hoạch nguyên.</a:t>
            </a:r>
          </a:p>
          <a:p>
            <a:r>
              <a:rPr lang="en-US" sz="2400" dirty="0" smtClean="0">
                <a:latin typeface="Calibri" panose="020F0502020204030204" pitchFamily="34" charset="0"/>
                <a:cs typeface="Calibri" panose="020F0502020204030204" pitchFamily="34" charset="0"/>
              </a:rPr>
              <a:t>Bài tập về nhà.</a:t>
            </a:r>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Integer programming</a:t>
            </a:r>
            <a:endParaRPr lang="en-US"/>
          </a:p>
        </p:txBody>
      </p:sp>
      <p:sp>
        <p:nvSpPr>
          <p:cNvPr id="3" name="Content Placeholder 2"/>
          <p:cNvSpPr>
            <a:spLocks noGrp="1"/>
          </p:cNvSpPr>
          <p:nvPr>
            <p:ph idx="1"/>
          </p:nvPr>
        </p:nvSpPr>
        <p:spPr>
          <a:xfrm>
            <a:off x="1371600" y="1760220"/>
            <a:ext cx="9601200" cy="3581400"/>
          </a:xfrm>
        </p:spPr>
        <p:txBody>
          <a:bodyPr>
            <a:normAutofit/>
          </a:bodyPr>
          <a:lstStyle/>
          <a:p>
            <a:pPr algn="just"/>
            <a:r>
              <a:rPr lang="vi-VN" sz="1800" dirty="0">
                <a:latin typeface="Arial" panose="020B0604020202020204" pitchFamily="34" charset="0"/>
                <a:cs typeface="Arial" panose="020B0604020202020204" pitchFamily="34" charset="0"/>
              </a:rPr>
              <a:t>Quy hoạch nguyên là bài toán cực trị có ràng buộc mà tất cả (pure) hoặc một phần (mixed) các biến chỉ lấy giá trị nguyên. Thông thường ta chỉ quy về xét ràng buộc dạng tuyến tính, QHTT nguyên</a:t>
            </a:r>
            <a:r>
              <a:rPr lang="vi-VN" sz="1800" dirty="0" smtClean="0">
                <a:latin typeface="Arial" panose="020B0604020202020204" pitchFamily="34" charset="0"/>
                <a:cs typeface="Arial" panose="020B0604020202020204" pitchFamily="34" charset="0"/>
              </a:rPr>
              <a:t>.</a:t>
            </a:r>
            <a:endParaRPr lang="vi-VN" sz="1800" dirty="0">
              <a:latin typeface="Arial" panose="020B0604020202020204" pitchFamily="34" charset="0"/>
              <a:cs typeface="Arial" panose="020B0604020202020204" pitchFamily="34" charset="0"/>
            </a:endParaRPr>
          </a:p>
          <a:p>
            <a:pPr algn="just"/>
            <a:r>
              <a:rPr lang="vi-VN" sz="1800" dirty="0">
                <a:latin typeface="Arial" panose="020B0604020202020204" pitchFamily="34" charset="0"/>
                <a:cs typeface="Arial" panose="020B0604020202020204" pitchFamily="34" charset="0"/>
              </a:rPr>
              <a:t>Mảng đơn giản nhất mà cũng là quan trọng nhất chính là tập giá trị của biến là {0;1}, chẳng hạn bài toán phân công công việc, bài toán chọn đầu tư vào các quỹ, </a:t>
            </a:r>
            <a:r>
              <a:rPr lang="vi-VN" sz="1800" dirty="0" smtClean="0">
                <a:latin typeface="Arial" panose="020B0604020202020204" pitchFamily="34" charset="0"/>
                <a:cs typeface="Arial" panose="020B0604020202020204" pitchFamily="34" charset="0"/>
              </a:rPr>
              <a:t>...</a:t>
            </a:r>
            <a:endParaRPr lang="vi-VN" sz="1800" dirty="0">
              <a:latin typeface="Arial" panose="020B0604020202020204" pitchFamily="34" charset="0"/>
              <a:cs typeface="Arial" panose="020B0604020202020204" pitchFamily="34" charset="0"/>
            </a:endParaRPr>
          </a:p>
          <a:p>
            <a:pPr algn="just"/>
            <a:r>
              <a:rPr lang="vi-VN" sz="1800" dirty="0">
                <a:latin typeface="Arial" panose="020B0604020202020204" pitchFamily="34" charset="0"/>
                <a:cs typeface="Arial" panose="020B0604020202020204" pitchFamily="34" charset="0"/>
              </a:rPr>
              <a:t>Điểm khó của bài toán IP là do không có các đỉnh cực biên nên không thể sử dụng kỹ thuật đã biết ở QHTT thường (như đơn hình) để làm. Vì thế một bài IP khoảng 100 thì hiện tại nói chung vẫn chưa giải quyết được triệt để.</a:t>
            </a:r>
            <a:endParaRPr lang="en-US"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6896" y="4470521"/>
            <a:ext cx="2743963" cy="1742198"/>
          </a:xfrm>
          <a:prstGeom prst="rect">
            <a:avLst/>
          </a:prstGeom>
        </p:spPr>
      </p:pic>
    </p:spTree>
    <p:extLst>
      <p:ext uri="{BB962C8B-B14F-4D97-AF65-F5344CB8AC3E}">
        <p14:creationId xmlns:p14="http://schemas.microsoft.com/office/powerpoint/2010/main" val="2390083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a:t>
            </a:r>
            <a:endParaRPr lang="en-US"/>
          </a:p>
        </p:txBody>
      </p:sp>
      <p:sp>
        <p:nvSpPr>
          <p:cNvPr id="3" name="Content Placeholder 2"/>
          <p:cNvSpPr>
            <a:spLocks noGrp="1"/>
          </p:cNvSpPr>
          <p:nvPr>
            <p:ph idx="1"/>
          </p:nvPr>
        </p:nvSpPr>
        <p:spPr>
          <a:xfrm>
            <a:off x="1371600" y="1897380"/>
            <a:ext cx="10058400" cy="4194810"/>
          </a:xfrm>
        </p:spPr>
        <p:txBody>
          <a:bodyPr>
            <a:noAutofit/>
          </a:bodyPr>
          <a:lstStyle/>
          <a:p>
            <a:pPr marL="0" indent="0" algn="just">
              <a:buNone/>
            </a:pPr>
            <a:r>
              <a:rPr lang="vi-VN" b="1" dirty="0">
                <a:latin typeface="Arial" panose="020B0604020202020204" pitchFamily="34" charset="0"/>
                <a:cs typeface="Arial" panose="020B0604020202020204" pitchFamily="34" charset="0"/>
              </a:rPr>
              <a:t>VD1</a:t>
            </a:r>
            <a:r>
              <a:rPr lang="vi-VN" dirty="0">
                <a:latin typeface="Arial" panose="020B0604020202020204" pitchFamily="34" charset="0"/>
                <a:cs typeface="Arial" panose="020B0604020202020204" pitchFamily="34" charset="0"/>
              </a:rPr>
              <a:t>. Một cơ sở sản xuất muốn mua thêm máy dập và máy tiện. Ước tính 1 máy dập cho 70$ tiền lãi/ngày, chiếm 2m^2 và giá 6k$, còn máy tiện cho 60$ tiền lãi/ngày, chiếm 3m^2 và giá 5k$. Ông này có 30k$ và diện tích đặt máy là 12m^2. Tính số lượng máy mỗi loại</a:t>
            </a:r>
            <a:r>
              <a:rPr lang="vi-VN"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marL="0" indent="0">
              <a:buNone/>
            </a:pPr>
            <a:r>
              <a:rPr lang="vi-VN" b="1" dirty="0">
                <a:latin typeface="Arial" panose="020B0604020202020204" pitchFamily="34" charset="0"/>
                <a:cs typeface="Arial" panose="020B0604020202020204" pitchFamily="34" charset="0"/>
              </a:rPr>
              <a:t>VD2</a:t>
            </a:r>
            <a:r>
              <a:rPr lang="vi-VN" dirty="0">
                <a:latin typeface="Arial" panose="020B0604020202020204" pitchFamily="34" charset="0"/>
                <a:cs typeface="Arial" panose="020B0604020202020204" pitchFamily="34" charset="0"/>
              </a:rPr>
              <a:t>. Ông X có tiền vốn 250k$ muốn đầu tư theo 3 phương án: </a:t>
            </a:r>
          </a:p>
          <a:p>
            <a:r>
              <a:rPr lang="vi-VN" dirty="0">
                <a:latin typeface="Arial" panose="020B0604020202020204" pitchFamily="34" charset="0"/>
                <a:cs typeface="Arial" panose="020B0604020202020204" pitchFamily="34" charset="0"/>
              </a:rPr>
              <a:t>(1) Mua xe ô tô chở khách, mỗi xe 50k$, tiền lời 5k$/năm.</a:t>
            </a:r>
          </a:p>
          <a:p>
            <a:r>
              <a:rPr lang="vi-VN" dirty="0">
                <a:latin typeface="Arial" panose="020B0604020202020204" pitchFamily="34" charset="0"/>
                <a:cs typeface="Arial" panose="020B0604020202020204" pitchFamily="34" charset="0"/>
              </a:rPr>
              <a:t>(2) Mua đất vườn, giá 12k$/nền, tiền lời 1,5k$/năm.</a:t>
            </a:r>
          </a:p>
          <a:p>
            <a:r>
              <a:rPr lang="vi-VN" dirty="0">
                <a:latin typeface="Arial" panose="020B0604020202020204" pitchFamily="34" charset="0"/>
                <a:cs typeface="Arial" panose="020B0604020202020204" pitchFamily="34" charset="0"/>
              </a:rPr>
              <a:t>(3) Mua trái phiếu, giá 8k$/phiếu, tiền lời 1k$/năm.</a:t>
            </a:r>
          </a:p>
          <a:p>
            <a:pPr marL="0" indent="0">
              <a:buNone/>
            </a:pPr>
            <a:r>
              <a:rPr lang="vi-VN" dirty="0">
                <a:latin typeface="Arial" panose="020B0604020202020204" pitchFamily="34" charset="0"/>
                <a:cs typeface="Arial" panose="020B0604020202020204" pitchFamily="34" charset="0"/>
              </a:rPr>
              <a:t>Biết rằng để xử dụng thường xuyên, ông X nên mua tối đa 4 xe ô tô và khu đất ông định mua chỉ còn 30 nền</a:t>
            </a:r>
            <a:r>
              <a:rPr lang="vi-VN"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Hỏi nên đầu tư thế nào để tiền lời cao nhất?</a:t>
            </a:r>
          </a:p>
        </p:txBody>
      </p:sp>
    </p:spTree>
    <p:extLst>
      <p:ext uri="{BB962C8B-B14F-4D97-AF65-F5344CB8AC3E}">
        <p14:creationId xmlns:p14="http://schemas.microsoft.com/office/powerpoint/2010/main" val="355321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 (cont)</a:t>
            </a:r>
            <a:endParaRPr lang="en-US"/>
          </a:p>
        </p:txBody>
      </p:sp>
      <p:sp>
        <p:nvSpPr>
          <p:cNvPr id="3" name="Content Placeholder 2"/>
          <p:cNvSpPr>
            <a:spLocks noGrp="1"/>
          </p:cNvSpPr>
          <p:nvPr>
            <p:ph idx="1"/>
          </p:nvPr>
        </p:nvSpPr>
        <p:spPr>
          <a:xfrm>
            <a:off x="1371600" y="2171700"/>
            <a:ext cx="9601200" cy="3829050"/>
          </a:xfrm>
        </p:spPr>
        <p:txBody>
          <a:bodyPr>
            <a:normAutofit/>
          </a:bodyPr>
          <a:lstStyle/>
          <a:p>
            <a:pPr marL="0" indent="0">
              <a:buNone/>
            </a:pPr>
            <a:r>
              <a:rPr lang="en-US" sz="1800" b="1" smtClean="0">
                <a:latin typeface="Arial" panose="020B0604020202020204" pitchFamily="34" charset="0"/>
                <a:cs typeface="Arial" panose="020B0604020202020204" pitchFamily="34" charset="0"/>
              </a:rPr>
              <a:t>VD3. </a:t>
            </a:r>
            <a:r>
              <a:rPr lang="en-US" sz="1800" smtClean="0">
                <a:latin typeface="Arial" panose="020B0604020202020204" pitchFamily="34" charset="0"/>
                <a:cs typeface="Arial" panose="020B0604020202020204" pitchFamily="34" charset="0"/>
              </a:rPr>
              <a:t>Một thị trấn đang xem xét xây dựng các công trình với đề nghị như sau:</a:t>
            </a: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smtClean="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smtClean="0">
              <a:latin typeface="Arial" panose="020B0604020202020204" pitchFamily="34" charset="0"/>
              <a:cs typeface="Arial" panose="020B0604020202020204" pitchFamily="34" charset="0"/>
            </a:endParaRPr>
          </a:p>
          <a:p>
            <a:pPr marL="0" indent="0">
              <a:buNone/>
            </a:pPr>
            <a:endParaRPr lang="en-US" sz="1800">
              <a:latin typeface="Arial" panose="020B0604020202020204" pitchFamily="34" charset="0"/>
              <a:cs typeface="Arial" panose="020B0604020202020204" pitchFamily="34" charset="0"/>
            </a:endParaRPr>
          </a:p>
          <a:p>
            <a:pPr marL="0" indent="0">
              <a:buNone/>
            </a:pPr>
            <a:endParaRPr lang="en-US" sz="1800" smtClean="0">
              <a:latin typeface="Arial" panose="020B0604020202020204" pitchFamily="34" charset="0"/>
              <a:cs typeface="Arial" panose="020B0604020202020204" pitchFamily="34" charset="0"/>
            </a:endParaRPr>
          </a:p>
          <a:p>
            <a:pPr marL="0" indent="0" algn="just">
              <a:buNone/>
            </a:pPr>
            <a:r>
              <a:rPr lang="vi-VN" sz="1800" smtClean="0">
                <a:latin typeface="Arial" panose="020B0604020202020204" pitchFamily="34" charset="0"/>
                <a:cs typeface="Arial" panose="020B0604020202020204" pitchFamily="34" charset="0"/>
              </a:rPr>
              <a:t>Tổng </a:t>
            </a:r>
            <a:r>
              <a:rPr lang="vi-VN" sz="1800">
                <a:latin typeface="Arial" panose="020B0604020202020204" pitchFamily="34" charset="0"/>
                <a:cs typeface="Arial" panose="020B0604020202020204" pitchFamily="34" charset="0"/>
              </a:rPr>
              <a:t>mặt bằng là 12 ngàn m2, tổng kinh phí là 12 tỷ VND. Thị trấn chỉ có một khu đất thích hợp để xây </a:t>
            </a:r>
            <a:r>
              <a:rPr lang="en-US" sz="1800" smtClean="0">
                <a:latin typeface="Arial" panose="020B0604020202020204" pitchFamily="34" charset="0"/>
                <a:cs typeface="Arial" panose="020B0604020202020204" pitchFamily="34" charset="0"/>
              </a:rPr>
              <a:t>dựng một trong hai: </a:t>
            </a:r>
            <a:r>
              <a:rPr lang="vi-VN" sz="1800" smtClean="0">
                <a:latin typeface="Arial" panose="020B0604020202020204" pitchFamily="34" charset="0"/>
                <a:cs typeface="Arial" panose="020B0604020202020204" pitchFamily="34" charset="0"/>
              </a:rPr>
              <a:t>hồ bơi</a:t>
            </a:r>
            <a:r>
              <a:rPr lang="en-US" sz="1800" smtClean="0">
                <a:latin typeface="Arial" panose="020B0604020202020204" pitchFamily="34" charset="0"/>
                <a:cs typeface="Arial" panose="020B0604020202020204" pitchFamily="34" charset="0"/>
              </a:rPr>
              <a:t> hoặc </a:t>
            </a:r>
            <a:r>
              <a:rPr lang="vi-VN" sz="1800" smtClean="0">
                <a:latin typeface="Arial" panose="020B0604020202020204" pitchFamily="34" charset="0"/>
                <a:cs typeface="Arial" panose="020B0604020202020204" pitchFamily="34" charset="0"/>
              </a:rPr>
              <a:t>sân </a:t>
            </a:r>
            <a:r>
              <a:rPr lang="vi-VN" sz="1800">
                <a:latin typeface="Arial" panose="020B0604020202020204" pitchFamily="34" charset="0"/>
                <a:cs typeface="Arial" panose="020B0604020202020204" pitchFamily="34" charset="0"/>
              </a:rPr>
              <a:t>quần vợt. Hỏi nên xây thế nào để người dân có thể sử dụng được nhiều nhất?</a:t>
            </a:r>
          </a:p>
          <a:p>
            <a:pPr marL="0" indent="0">
              <a:buNone/>
            </a:pPr>
            <a:endParaRPr lang="en-US" sz="18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958" y="2687914"/>
            <a:ext cx="6015398" cy="2099391"/>
          </a:xfrm>
          <a:prstGeom prst="rect">
            <a:avLst/>
          </a:prstGeom>
        </p:spPr>
      </p:pic>
    </p:spTree>
    <p:extLst>
      <p:ext uri="{BB962C8B-B14F-4D97-AF65-F5344CB8AC3E}">
        <p14:creationId xmlns:p14="http://schemas.microsoft.com/office/powerpoint/2010/main" val="1108239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of IP</a:t>
            </a:r>
            <a:endParaRPr lang="en-US"/>
          </a:p>
        </p:txBody>
      </p:sp>
      <p:sp>
        <p:nvSpPr>
          <p:cNvPr id="3" name="Content Placeholder 2"/>
          <p:cNvSpPr>
            <a:spLocks noGrp="1"/>
          </p:cNvSpPr>
          <p:nvPr>
            <p:ph idx="1"/>
          </p:nvPr>
        </p:nvSpPr>
        <p:spPr/>
        <p:txBody>
          <a:bodyPr>
            <a:normAutofit/>
          </a:bodyPr>
          <a:lstStyle/>
          <a:p>
            <a:pPr marL="0" indent="0" algn="just">
              <a:buNone/>
            </a:pPr>
            <a:r>
              <a:rPr lang="vi-VN" dirty="0">
                <a:latin typeface="Arial" panose="020B0604020202020204" pitchFamily="34" charset="0"/>
                <a:cs typeface="Arial" panose="020B0604020202020204" pitchFamily="34" charset="0"/>
              </a:rPr>
              <a:t>Ý tưởng quen thuộc </a:t>
            </a:r>
            <a:r>
              <a:rPr lang="en-US" dirty="0" smtClean="0">
                <a:latin typeface="Arial" panose="020B0604020202020204" pitchFamily="34" charset="0"/>
                <a:cs typeface="Arial" panose="020B0604020202020204" pitchFamily="34" charset="0"/>
              </a:rPr>
              <a:t>để xử lý IP </a:t>
            </a:r>
            <a:r>
              <a:rPr lang="vi-VN" dirty="0" smtClean="0">
                <a:latin typeface="Arial" panose="020B0604020202020204" pitchFamily="34" charset="0"/>
                <a:cs typeface="Arial" panose="020B0604020202020204" pitchFamily="34" charset="0"/>
              </a:rPr>
              <a:t>là </a:t>
            </a:r>
            <a:r>
              <a:rPr lang="vi-VN" dirty="0">
                <a:latin typeface="Arial" panose="020B0604020202020204" pitchFamily="34" charset="0"/>
                <a:cs typeface="Arial" panose="020B0604020202020204" pitchFamily="34" charset="0"/>
              </a:rPr>
              <a:t>giải bài toán QHTT tương ứng (bỏ ràng buộc nguyên, LP relaxation) rồi làm trọn nghiệm tối ưu thành nguyên, nó sẽ xấp xỉ nghiệm tối ưu của IP. Tuy nhiên có 2 vấn đề đặt ra:</a:t>
            </a:r>
          </a:p>
          <a:p>
            <a:pPr marL="0" indent="0">
              <a:buNone/>
            </a:pPr>
            <a:r>
              <a:rPr lang="vi-VN" dirty="0">
                <a:latin typeface="Arial" panose="020B0604020202020204" pitchFamily="34" charset="0"/>
                <a:cs typeface="Arial" panose="020B0604020202020204" pitchFamily="34" charset="0"/>
              </a:rPr>
              <a:t>- Nghiệm làm tròn có thể không chấp nhận được.</a:t>
            </a:r>
          </a:p>
          <a:p>
            <a:pPr marL="0" indent="0">
              <a:buNone/>
            </a:pPr>
            <a:r>
              <a:rPr lang="en-US" dirty="0" smtClean="0">
                <a:latin typeface="Arial" panose="020B0604020202020204" pitchFamily="34" charset="0"/>
                <a:cs typeface="Arial" panose="020B0604020202020204" pitchFamily="34" charset="0"/>
              </a:rPr>
              <a:t>- </a:t>
            </a:r>
            <a:r>
              <a:rPr lang="vi-VN" dirty="0" smtClean="0">
                <a:latin typeface="Arial" panose="020B0604020202020204" pitchFamily="34" charset="0"/>
                <a:cs typeface="Arial" panose="020B0604020202020204" pitchFamily="34" charset="0"/>
              </a:rPr>
              <a:t>Hàm </a:t>
            </a:r>
            <a:r>
              <a:rPr lang="vi-VN" dirty="0">
                <a:latin typeface="Arial" panose="020B0604020202020204" pitchFamily="34" charset="0"/>
                <a:cs typeface="Arial" panose="020B0604020202020204" pitchFamily="34" charset="0"/>
              </a:rPr>
              <a:t>mục tiêu tương ứng bị lệch nhiều so với giá trị tối ưu</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0" indent="0" algn="just">
              <a:buNone/>
            </a:pPr>
            <a:r>
              <a:rPr lang="vi-VN" dirty="0">
                <a:latin typeface="Arial" panose="020B0604020202020204" pitchFamily="34" charset="0"/>
                <a:cs typeface="Arial" panose="020B0604020202020204" pitchFamily="34" charset="0"/>
              </a:rPr>
              <a:t>Ý tưởng giải quen thuộc là sử dụng heuristic (phỏng đoán), cụ thể là nhánh-cận (branch &amp; bound). Tức là cứ thử đưa ra một bộ nghiệm, sau đó kiểm tra xem ràng buộc nào chưa thỏa thì chia nhánh ra để giải các bài toán phụ, và cứ thế tiếp tục với các ràng buộc khác.</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663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Solution of </a:t>
            </a:r>
            <a:r>
              <a:rPr lang="en-US" smtClean="0"/>
              <a:t>IP (cont)</a:t>
            </a:r>
            <a:endParaRPr lang="en-US"/>
          </a:p>
        </p:txBody>
      </p:sp>
      <p:sp>
        <p:nvSpPr>
          <p:cNvPr id="3" name="Content Placeholder 2"/>
          <p:cNvSpPr>
            <a:spLocks noGrp="1"/>
          </p:cNvSpPr>
          <p:nvPr>
            <p:ph idx="1"/>
          </p:nvPr>
        </p:nvSpPr>
        <p:spPr>
          <a:xfrm>
            <a:off x="1371599" y="1931670"/>
            <a:ext cx="10323096" cy="4000500"/>
          </a:xfrm>
        </p:spPr>
        <p:txBody>
          <a:bodyPr>
            <a:noAutofit/>
          </a:bodyPr>
          <a:lstStyle/>
          <a:p>
            <a:r>
              <a:rPr lang="vi-VN" u="sng" dirty="0">
                <a:latin typeface="Arial" panose="020B0604020202020204" pitchFamily="34" charset="0"/>
                <a:cs typeface="Arial" panose="020B0604020202020204" pitchFamily="34" charset="0"/>
              </a:rPr>
              <a:t>Bước 1</a:t>
            </a:r>
            <a:r>
              <a:rPr lang="vi-VN" dirty="0">
                <a:latin typeface="Arial" panose="020B0604020202020204" pitchFamily="34" charset="0"/>
                <a:cs typeface="Arial" panose="020B0604020202020204" pitchFamily="34" charset="0"/>
              </a:rPr>
              <a:t>: giải bài toán QHTT bỏ đi ràng buộc nguyên.</a:t>
            </a:r>
          </a:p>
          <a:p>
            <a:r>
              <a:rPr lang="vi-VN" u="sng" dirty="0">
                <a:latin typeface="Arial" panose="020B0604020202020204" pitchFamily="34" charset="0"/>
                <a:cs typeface="Arial" panose="020B0604020202020204" pitchFamily="34" charset="0"/>
              </a:rPr>
              <a:t>Bước 2</a:t>
            </a:r>
            <a:r>
              <a:rPr lang="vi-VN" dirty="0">
                <a:latin typeface="Arial" panose="020B0604020202020204" pitchFamily="34" charset="0"/>
                <a:cs typeface="Arial" panose="020B0604020202020204" pitchFamily="34" charset="0"/>
              </a:rPr>
              <a:t>: Nếu không có biến nào 'không nguyên' thì kết thúc, đi đến bước 4. Ngược lại xét một biến xk=t không nguyên và đến bước 3.</a:t>
            </a:r>
          </a:p>
          <a:p>
            <a:r>
              <a:rPr lang="vi-VN" u="sng" dirty="0">
                <a:latin typeface="Arial" panose="020B0604020202020204" pitchFamily="34" charset="0"/>
                <a:cs typeface="Arial" panose="020B0604020202020204" pitchFamily="34" charset="0"/>
              </a:rPr>
              <a:t>Bước 3</a:t>
            </a:r>
            <a:r>
              <a:rPr lang="vi-VN" dirty="0">
                <a:latin typeface="Arial" panose="020B0604020202020204" pitchFamily="34" charset="0"/>
                <a:cs typeface="Arial" panose="020B0604020202020204" pitchFamily="34" charset="0"/>
              </a:rPr>
              <a:t>: chia thành 2 phần:</a:t>
            </a:r>
          </a:p>
          <a:p>
            <a:pPr marL="0" indent="0">
              <a:buNone/>
            </a:pPr>
            <a:r>
              <a:rPr lang="vi-VN" dirty="0">
                <a:latin typeface="Arial" panose="020B0604020202020204" pitchFamily="34" charset="0"/>
                <a:cs typeface="Arial" panose="020B0604020202020204" pitchFamily="34" charset="0"/>
              </a:rPr>
              <a:t>3.1. Bổ sung ràng buộc xk &lt;= [t] và giải lại rồi về bước 2.</a:t>
            </a:r>
          </a:p>
          <a:p>
            <a:pPr marL="0" indent="0">
              <a:buNone/>
            </a:pPr>
            <a:r>
              <a:rPr lang="vi-VN" dirty="0">
                <a:latin typeface="Arial" panose="020B0604020202020204" pitchFamily="34" charset="0"/>
                <a:cs typeface="Arial" panose="020B0604020202020204" pitchFamily="34" charset="0"/>
              </a:rPr>
              <a:t>3.2. Bổ sung ràng buộc xk &gt;= [t]+1 và giải lại rồi về bước 2.</a:t>
            </a:r>
          </a:p>
          <a:p>
            <a:r>
              <a:rPr lang="vi-VN" u="sng" dirty="0">
                <a:latin typeface="Arial" panose="020B0604020202020204" pitchFamily="34" charset="0"/>
                <a:cs typeface="Arial" panose="020B0604020202020204" pitchFamily="34" charset="0"/>
              </a:rPr>
              <a:t>Bước 4</a:t>
            </a:r>
            <a:r>
              <a:rPr lang="vi-VN" dirty="0">
                <a:latin typeface="Arial" panose="020B0604020202020204" pitchFamily="34" charset="0"/>
                <a:cs typeface="Arial" panose="020B0604020202020204" pitchFamily="34" charset="0"/>
              </a:rPr>
              <a:t>: trả về đáp số với số lần thực hiện bước 2 đủ lớn</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a:p>
            <a:pPr marL="0" indent="0">
              <a:buNone/>
            </a:pPr>
            <a:r>
              <a:rPr lang="vi-VN" dirty="0" smtClean="0">
                <a:latin typeface="Arial" panose="020B0604020202020204" pitchFamily="34" charset="0"/>
                <a:cs typeface="Arial" panose="020B0604020202020204" pitchFamily="34" charset="0"/>
              </a:rPr>
              <a:t>Vậy </a:t>
            </a:r>
            <a:r>
              <a:rPr lang="vi-VN" dirty="0">
                <a:latin typeface="Arial" panose="020B0604020202020204" pitchFamily="34" charset="0"/>
                <a:cs typeface="Arial" panose="020B0604020202020204" pitchFamily="34" charset="0"/>
              </a:rPr>
              <a:t>điểm khó ở đây là gì? Các phân nhánh của bài toán có thể rất lớn, vì thể ta không thể rà soát và giải hết mà chỉ tìm trong một không gian đủ lớn, chấp nhận được. Ở mỗi lần thực hiện bước 2, thứ tự chọn các xk cũng là một điều quan trọng ảnh hưởng đến lời giải.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48683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IP with 2 variables</a:t>
            </a:r>
            <a:endParaRPr lang="en-US"/>
          </a:p>
        </p:txBody>
      </p:sp>
      <p:sp>
        <p:nvSpPr>
          <p:cNvPr id="3" name="Content Placeholder 2"/>
          <p:cNvSpPr>
            <a:spLocks noGrp="1"/>
          </p:cNvSpPr>
          <p:nvPr>
            <p:ph idx="1"/>
          </p:nvPr>
        </p:nvSpPr>
        <p:spPr>
          <a:xfrm>
            <a:off x="981777" y="2286000"/>
            <a:ext cx="5419023" cy="3581400"/>
          </a:xfrm>
        </p:spPr>
        <p:txBody>
          <a:bodyPr>
            <a:normAutofit/>
          </a:bodyPr>
          <a:lstStyle/>
          <a:p>
            <a:pPr algn="just"/>
            <a:r>
              <a:rPr lang="vi-VN" dirty="0">
                <a:latin typeface="Arial" panose="020B0604020202020204" pitchFamily="34" charset="0"/>
                <a:cs typeface="Arial" panose="020B0604020202020204" pitchFamily="34" charset="0"/>
              </a:rPr>
              <a:t>Đối với bài toán IP chỉ có hai biến, cho dù có rất nhiều ràng buộc thì ta vẫn có thể giải được bằng phương pháp hình học. Ta vẽ các đường biểu diễn ra, tìm miền cực biên rồi xét giá trị của hàm mục tiêu tại các điểm nguyên trong miền đó</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Tất nhiên, vẫn sẽ có vấn đề khi miền ràng buộc không bị chặn hoặc số điểm cần xét là quá </a:t>
            </a:r>
            <a:r>
              <a:rPr lang="en-US" dirty="0" smtClean="0">
                <a:latin typeface="Arial" panose="020B0604020202020204" pitchFamily="34" charset="0"/>
                <a:cs typeface="Arial" panose="020B0604020202020204" pitchFamily="34" charset="0"/>
              </a:rPr>
              <a:t>lớn. Chú ý rằng ở bài toán QHTT, ta chỉ xét tại các đỉnh của đa giác, và số đỉnh đó &lt;= số ràng buộc, là một giá trị nhỏ.</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4451" y="2160104"/>
            <a:ext cx="4595258" cy="3833192"/>
          </a:xfrm>
          <a:prstGeom prst="rect">
            <a:avLst/>
          </a:prstGeom>
        </p:spPr>
      </p:pic>
    </p:spTree>
    <p:extLst>
      <p:ext uri="{BB962C8B-B14F-4D97-AF65-F5344CB8AC3E}">
        <p14:creationId xmlns:p14="http://schemas.microsoft.com/office/powerpoint/2010/main" val="33924724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a:xfrm>
            <a:off x="1371600" y="1703070"/>
            <a:ext cx="9601200" cy="3581400"/>
          </a:xfrm>
        </p:spPr>
        <p:txBody>
          <a:bodyPr>
            <a:normAutofit/>
          </a:bodyPr>
          <a:lstStyle/>
          <a:p>
            <a:pPr algn="just"/>
            <a:r>
              <a:rPr lang="en-US" sz="1800" dirty="0" smtClean="0">
                <a:latin typeface="Arial" panose="020B0604020202020204" pitchFamily="34" charset="0"/>
                <a:cs typeface="Arial" panose="020B0604020202020204" pitchFamily="34" charset="0"/>
              </a:rPr>
              <a:t>Ta xét bài toán sau: </a:t>
            </a:r>
            <a:r>
              <a:rPr lang="vi-VN" sz="1800" dirty="0" smtClean="0">
                <a:latin typeface="Arial" panose="020B0604020202020204" pitchFamily="34" charset="0"/>
                <a:cs typeface="Arial" panose="020B0604020202020204" pitchFamily="34" charset="0"/>
              </a:rPr>
              <a:t>Đầu </a:t>
            </a:r>
            <a:r>
              <a:rPr lang="vi-VN" sz="1800" dirty="0">
                <a:latin typeface="Arial" panose="020B0604020202020204" pitchFamily="34" charset="0"/>
                <a:cs typeface="Arial" panose="020B0604020202020204" pitchFamily="34" charset="0"/>
              </a:rPr>
              <a:t>tư 10k$ vào 3 quỹ F1, F2, F3 với lợi nhuận lần lượt là 2%, 4%, 5%. Giả sử số tiền đầu tư đều nguyên (đơn vị $) và tiền đầu tư cho quỹ F1 &gt;= 2*tiền đầu tư cho quỹ F2, tiền đầu tư cho quỹ F3 &lt;= 2/3*tổng tiền đầu tư. Tìm GTLN của lợi nhuận.</a:t>
            </a:r>
            <a:endParaRPr lang="en-US" sz="1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888" y="2733841"/>
            <a:ext cx="10715861" cy="4013468"/>
          </a:xfrm>
          <a:prstGeom prst="rect">
            <a:avLst/>
          </a:prstGeom>
        </p:spPr>
      </p:pic>
    </p:spTree>
    <p:extLst>
      <p:ext uri="{BB962C8B-B14F-4D97-AF65-F5344CB8AC3E}">
        <p14:creationId xmlns:p14="http://schemas.microsoft.com/office/powerpoint/2010/main" val="2486378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(cont)</a:t>
            </a:r>
            <a:endParaRPr lang="en-US"/>
          </a:p>
        </p:txBody>
      </p:sp>
      <p:sp>
        <p:nvSpPr>
          <p:cNvPr id="3" name="Content Placeholder 2"/>
          <p:cNvSpPr>
            <a:spLocks noGrp="1"/>
          </p:cNvSpPr>
          <p:nvPr>
            <p:ph idx="1"/>
          </p:nvPr>
        </p:nvSpPr>
        <p:spPr>
          <a:xfrm>
            <a:off x="1212863" y="1428750"/>
            <a:ext cx="6400800" cy="3581400"/>
          </a:xfrm>
        </p:spPr>
        <p:txBody>
          <a:bodyPr>
            <a:normAutofit/>
          </a:bodyPr>
          <a:lstStyle/>
          <a:p>
            <a:pPr algn="just"/>
            <a:r>
              <a:rPr lang="en-US" dirty="0" smtClean="0">
                <a:latin typeface="Arial" panose="020B0604020202020204" pitchFamily="34" charset="0"/>
                <a:cs typeface="Arial" panose="020B0604020202020204" pitchFamily="34" charset="0"/>
              </a:rPr>
              <a:t>Ta có sơ đồ giải bài toán trên như hình bên.</a:t>
            </a:r>
          </a:p>
          <a:p>
            <a:pPr algn="just"/>
            <a:r>
              <a:rPr lang="en-US" dirty="0" smtClean="0">
                <a:latin typeface="Arial" panose="020B0604020202020204" pitchFamily="34" charset="0"/>
                <a:cs typeface="Arial" panose="020B0604020202020204" pitchFamily="34" charset="0"/>
              </a:rPr>
              <a:t>Việc chọn thứ tự thực hiện khác của nhánh cận có thể khiến quá trình tìm kiếm diễn ra phức tạp hơn, hoặc nghiệm thu được sẽ không tốt bằng.</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8322" y="390356"/>
            <a:ext cx="3692588" cy="23888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604" y="2914650"/>
            <a:ext cx="7460627" cy="3909399"/>
          </a:xfrm>
          <a:prstGeom prst="rect">
            <a:avLst/>
          </a:prstGeom>
        </p:spPr>
      </p:pic>
    </p:spTree>
    <p:extLst>
      <p:ext uri="{BB962C8B-B14F-4D97-AF65-F5344CB8AC3E}">
        <p14:creationId xmlns:p14="http://schemas.microsoft.com/office/powerpoint/2010/main" val="21889899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a:t>
            </a:r>
            <a:endParaRPr lang="en-US"/>
          </a:p>
        </p:txBody>
      </p:sp>
      <p:sp>
        <p:nvSpPr>
          <p:cNvPr id="3" name="Content Placeholder 2"/>
          <p:cNvSpPr>
            <a:spLocks noGrp="1"/>
          </p:cNvSpPr>
          <p:nvPr>
            <p:ph idx="1"/>
          </p:nvPr>
        </p:nvSpPr>
        <p:spPr/>
        <p:txBody>
          <a:bodyPr>
            <a:normAutofit/>
          </a:bodyPr>
          <a:lstStyle/>
          <a:p>
            <a:pPr marL="0" indent="0">
              <a:buNone/>
            </a:pPr>
            <a:r>
              <a:rPr lang="vi-VN" sz="2200" dirty="0">
                <a:latin typeface="Arial" panose="020B0604020202020204" pitchFamily="34" charset="0"/>
                <a:cs typeface="Arial" panose="020B0604020202020204" pitchFamily="34" charset="0"/>
              </a:rPr>
              <a:t>Hãy lập mô hình QHTT cho bài toán bên dưới với các ràng buộc hợp lý + đầy đủ nhất, sau đó giải bài toán bằng công cụ tính toán phù </a:t>
            </a:r>
            <a:r>
              <a:rPr lang="vi-VN" sz="2200" dirty="0" smtClean="0">
                <a:latin typeface="Arial" panose="020B0604020202020204" pitchFamily="34" charset="0"/>
                <a:cs typeface="Arial" panose="020B0604020202020204" pitchFamily="34" charset="0"/>
              </a:rPr>
              <a:t>hợp</a:t>
            </a:r>
            <a:r>
              <a:rPr lang="en-US" sz="2200" dirty="0" smtClean="0">
                <a:latin typeface="Arial" panose="020B0604020202020204" pitchFamily="34" charset="0"/>
                <a:cs typeface="Arial" panose="020B0604020202020204" pitchFamily="34" charset="0"/>
              </a:rPr>
              <a:t>:</a:t>
            </a:r>
          </a:p>
          <a:p>
            <a:pPr marL="0" indent="0">
              <a:buNone/>
            </a:pPr>
            <a:endParaRPr lang="en-US" sz="2200" dirty="0" smtClean="0">
              <a:latin typeface="Arial" panose="020B0604020202020204" pitchFamily="34" charset="0"/>
              <a:cs typeface="Arial" panose="020B0604020202020204" pitchFamily="34" charset="0"/>
            </a:endParaRPr>
          </a:p>
          <a:p>
            <a:pPr marL="0" indent="0" algn="just">
              <a:buNone/>
            </a:pPr>
            <a:r>
              <a:rPr lang="en-US" sz="2200" b="1" dirty="0" smtClean="0">
                <a:latin typeface="Arial" panose="020B0604020202020204" pitchFamily="34" charset="0"/>
                <a:cs typeface="Arial" panose="020B0604020202020204" pitchFamily="34" charset="0"/>
              </a:rPr>
              <a:t>Đề bài</a:t>
            </a:r>
            <a:r>
              <a:rPr lang="en-US" sz="2200" dirty="0" smtClean="0">
                <a:latin typeface="Arial" panose="020B0604020202020204" pitchFamily="34" charset="0"/>
                <a:cs typeface="Arial" panose="020B0604020202020204" pitchFamily="34" charset="0"/>
              </a:rPr>
              <a:t>: </a:t>
            </a:r>
            <a:r>
              <a:rPr lang="vi-VN" sz="2200" dirty="0" smtClean="0">
                <a:latin typeface="Arial" panose="020B0604020202020204" pitchFamily="34" charset="0"/>
                <a:cs typeface="Arial" panose="020B0604020202020204" pitchFamily="34" charset="0"/>
              </a:rPr>
              <a:t>Một </a:t>
            </a:r>
            <a:r>
              <a:rPr lang="vi-VN" sz="2200" dirty="0">
                <a:latin typeface="Arial" panose="020B0604020202020204" pitchFamily="34" charset="0"/>
                <a:cs typeface="Arial" panose="020B0604020202020204" pitchFamily="34" charset="0"/>
              </a:rPr>
              <a:t>cơ sở sản xuất có 2 loại thanh cốt thép dài 6m, </a:t>
            </a:r>
            <a:r>
              <a:rPr lang="vi-VN" sz="2200" dirty="0" smtClean="0">
                <a:latin typeface="Arial" panose="020B0604020202020204" pitchFamily="34" charset="0"/>
                <a:cs typeface="Arial" panose="020B0604020202020204" pitchFamily="34" charset="0"/>
              </a:rPr>
              <a:t>8m</a:t>
            </a:r>
            <a:r>
              <a:rPr lang="en-US" sz="2200" dirty="0" smtClean="0">
                <a:latin typeface="Arial" panose="020B0604020202020204" pitchFamily="34" charset="0"/>
                <a:cs typeface="Arial" panose="020B0604020202020204" pitchFamily="34" charset="0"/>
              </a:rPr>
              <a:t> (số lượng không giới hạn)</a:t>
            </a:r>
            <a:r>
              <a:rPr lang="vi-VN" sz="2200" dirty="0" smtClean="0">
                <a:latin typeface="Arial" panose="020B0604020202020204" pitchFamily="34" charset="0"/>
                <a:cs typeface="Arial" panose="020B0604020202020204" pitchFamily="34" charset="0"/>
              </a:rPr>
              <a:t>. </a:t>
            </a:r>
            <a:r>
              <a:rPr lang="vi-VN" sz="2200" dirty="0">
                <a:latin typeface="Arial" panose="020B0604020202020204" pitchFamily="34" charset="0"/>
                <a:cs typeface="Arial" panose="020B0604020202020204" pitchFamily="34" charset="0"/>
              </a:rPr>
              <a:t>Cần gia công </a:t>
            </a:r>
            <a:r>
              <a:rPr lang="en-US" sz="2200" dirty="0" smtClean="0">
                <a:latin typeface="Arial" panose="020B0604020202020204" pitchFamily="34" charset="0"/>
                <a:cs typeface="Arial" panose="020B0604020202020204" pitchFamily="34" charset="0"/>
              </a:rPr>
              <a:t>ra </a:t>
            </a:r>
            <a:r>
              <a:rPr lang="vi-VN" sz="2200" dirty="0" smtClean="0">
                <a:latin typeface="Arial" panose="020B0604020202020204" pitchFamily="34" charset="0"/>
                <a:cs typeface="Arial" panose="020B0604020202020204" pitchFamily="34" charset="0"/>
              </a:rPr>
              <a:t>100 </a:t>
            </a:r>
            <a:r>
              <a:rPr lang="vi-VN" sz="2200" dirty="0">
                <a:latin typeface="Arial" panose="020B0604020202020204" pitchFamily="34" charset="0"/>
                <a:cs typeface="Arial" panose="020B0604020202020204" pitchFamily="34" charset="0"/>
              </a:rPr>
              <a:t>đoạn 2,4m và 150 đoạn 2,8m. Hỏi nên cắt cốt thép thế nào để tiết kiệm nhất?</a:t>
            </a:r>
          </a:p>
          <a:p>
            <a:endParaRPr lang="en-US" sz="2200" dirty="0"/>
          </a:p>
        </p:txBody>
      </p:sp>
    </p:spTree>
    <p:extLst>
      <p:ext uri="{BB962C8B-B14F-4D97-AF65-F5344CB8AC3E}">
        <p14:creationId xmlns:p14="http://schemas.microsoft.com/office/powerpoint/2010/main" val="122783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smtClean="0"/>
              <a:t>(review)</a:t>
            </a:r>
            <a:endParaRPr lang="en-US" dirty="0"/>
          </a:p>
        </p:txBody>
      </p:sp>
      <p:sp>
        <p:nvSpPr>
          <p:cNvPr id="3" name="Content Placeholder 2"/>
          <p:cNvSpPr>
            <a:spLocks noGrp="1"/>
          </p:cNvSpPr>
          <p:nvPr>
            <p:ph idx="1"/>
          </p:nvPr>
        </p:nvSpPr>
        <p:spPr>
          <a:xfrm>
            <a:off x="1371600" y="2285999"/>
            <a:ext cx="9601200" cy="4142509"/>
          </a:xfrm>
        </p:spPr>
        <p:txBody>
          <a:bodyPr>
            <a:normAutofit/>
          </a:bodyPr>
          <a:lstStyle/>
          <a:p>
            <a:r>
              <a:rPr lang="en-US" smtClean="0">
                <a:latin typeface="Arial" panose="020B0604020202020204" pitchFamily="34" charset="0"/>
                <a:cs typeface="Arial" panose="020B0604020202020204" pitchFamily="34" charset="0"/>
              </a:rPr>
              <a:t>Lập bảng đơn hình xuất phát</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0" indent="0" algn="just">
              <a:buNone/>
            </a:pPr>
            <a:endParaRPr lang="en-US" smtClean="0">
              <a:latin typeface="Arial" panose="020B0604020202020204" pitchFamily="34" charset="0"/>
              <a:cs typeface="Arial" panose="020B0604020202020204" pitchFamily="34" charset="0"/>
            </a:endParaRPr>
          </a:p>
          <a:p>
            <a:pPr marL="0" indent="0" algn="just">
              <a:buNone/>
            </a:pPr>
            <a:r>
              <a:rPr lang="en-US" smtClean="0">
                <a:latin typeface="Arial" panose="020B0604020202020204" pitchFamily="34" charset="0"/>
                <a:cs typeface="Arial" panose="020B0604020202020204" pitchFamily="34" charset="0"/>
              </a:rPr>
              <a:t>trong đó, xB là các biến cơ sở, cB là hệ số của chúng, PA là phương án tối ưu tạm thời (và sẽ được cập nhật đến khi kết thúc bài toán).</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2242" y="2776706"/>
            <a:ext cx="4903133" cy="2488021"/>
          </a:xfrm>
          <a:prstGeom prst="rect">
            <a:avLst/>
          </a:prstGeom>
        </p:spPr>
      </p:pic>
    </p:spTree>
    <p:extLst>
      <p:ext uri="{BB962C8B-B14F-4D97-AF65-F5344CB8AC3E}">
        <p14:creationId xmlns:p14="http://schemas.microsoft.com/office/powerpoint/2010/main" val="562070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(cont)</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798" y="4949177"/>
            <a:ext cx="6492803" cy="119644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623" y="2171700"/>
            <a:ext cx="4903133" cy="2488021"/>
          </a:xfrm>
          <a:prstGeom prst="rect">
            <a:avLst/>
          </a:prstGeom>
        </p:spPr>
      </p:pic>
    </p:spTree>
    <p:extLst>
      <p:ext uri="{BB962C8B-B14F-4D97-AF65-F5344CB8AC3E}">
        <p14:creationId xmlns:p14="http://schemas.microsoft.com/office/powerpoint/2010/main" val="1872430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a:t>
            </a:r>
            <a:endParaRPr lang="en-US"/>
          </a:p>
        </p:txBody>
      </p:sp>
      <p:sp>
        <p:nvSpPr>
          <p:cNvPr id="3" name="Content Placeholder 2"/>
          <p:cNvSpPr>
            <a:spLocks noGrp="1"/>
          </p:cNvSpPr>
          <p:nvPr>
            <p:ph idx="1"/>
          </p:nvPr>
        </p:nvSpPr>
        <p:spPr>
          <a:xfrm>
            <a:off x="1371600" y="1870363"/>
            <a:ext cx="9601200" cy="3581400"/>
          </a:xfrm>
        </p:spPr>
        <p:txBody>
          <a:bodyPr>
            <a:normAutofit/>
          </a:bodyPr>
          <a:lstStyle/>
          <a:p>
            <a:r>
              <a:rPr lang="en-US" sz="2400" smtClean="0">
                <a:latin typeface="Arial" panose="020B0604020202020204" pitchFamily="34" charset="0"/>
                <a:cs typeface="Arial" panose="020B0604020202020204" pitchFamily="34" charset="0"/>
              </a:rPr>
              <a:t>Đối với bài toán tìm </a:t>
            </a:r>
            <a:r>
              <a:rPr lang="en-US" sz="2400" b="1" smtClean="0">
                <a:latin typeface="Arial" panose="020B0604020202020204" pitchFamily="34" charset="0"/>
                <a:cs typeface="Arial" panose="020B0604020202020204" pitchFamily="34" charset="0"/>
              </a:rPr>
              <a:t>min</a:t>
            </a:r>
            <a:r>
              <a:rPr lang="en-US" sz="2400" smtClean="0">
                <a:latin typeface="Arial" panose="020B0604020202020204" pitchFamily="34" charset="0"/>
                <a:cs typeface="Arial" panose="020B0604020202020204" pitchFamily="34" charset="0"/>
              </a:rPr>
              <a:t>, ta có biện luận như sau</a:t>
            </a:r>
            <a:endParaRPr lang="en-US" sz="24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095" y="2585667"/>
            <a:ext cx="8324128" cy="3940262"/>
          </a:xfrm>
          <a:prstGeom prst="rect">
            <a:avLst/>
          </a:prstGeom>
        </p:spPr>
      </p:pic>
    </p:spTree>
    <p:extLst>
      <p:ext uri="{BB962C8B-B14F-4D97-AF65-F5344CB8AC3E}">
        <p14:creationId xmlns:p14="http://schemas.microsoft.com/office/powerpoint/2010/main" val="686821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2 (cont)</a:t>
            </a:r>
            <a:endParaRPr lang="en-US"/>
          </a:p>
        </p:txBody>
      </p:sp>
      <p:sp>
        <p:nvSpPr>
          <p:cNvPr id="3" name="Content Placeholder 2"/>
          <p:cNvSpPr>
            <a:spLocks noGrp="1"/>
          </p:cNvSpPr>
          <p:nvPr>
            <p:ph idx="1"/>
          </p:nvPr>
        </p:nvSpPr>
        <p:spPr>
          <a:xfrm>
            <a:off x="1371600" y="1870363"/>
            <a:ext cx="9601200" cy="3581400"/>
          </a:xfrm>
        </p:spPr>
        <p:txBody>
          <a:bodyPr>
            <a:normAutofit/>
          </a:bodyPr>
          <a:lstStyle/>
          <a:p>
            <a:r>
              <a:rPr lang="en-US" sz="2400" smtClean="0">
                <a:latin typeface="Arial" panose="020B0604020202020204" pitchFamily="34" charset="0"/>
                <a:cs typeface="Arial" panose="020B0604020202020204" pitchFamily="34" charset="0"/>
              </a:rPr>
              <a:t>Đối với bài toán tìm </a:t>
            </a:r>
            <a:r>
              <a:rPr lang="en-US" sz="2400" b="1" smtClean="0">
                <a:latin typeface="Arial" panose="020B0604020202020204" pitchFamily="34" charset="0"/>
                <a:cs typeface="Arial" panose="020B0604020202020204" pitchFamily="34" charset="0"/>
              </a:rPr>
              <a:t>max</a:t>
            </a:r>
            <a:r>
              <a:rPr lang="en-US" sz="2400" smtClean="0">
                <a:latin typeface="Arial" panose="020B0604020202020204" pitchFamily="34" charset="0"/>
                <a:cs typeface="Arial" panose="020B0604020202020204" pitchFamily="34" charset="0"/>
              </a:rPr>
              <a:t>, ta có biện luận như sau</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140" y="2478925"/>
            <a:ext cx="8263010" cy="3921874"/>
          </a:xfrm>
          <a:prstGeom prst="rect">
            <a:avLst/>
          </a:prstGeom>
        </p:spPr>
      </p:pic>
    </p:spTree>
    <p:extLst>
      <p:ext uri="{BB962C8B-B14F-4D97-AF65-F5344CB8AC3E}">
        <p14:creationId xmlns:p14="http://schemas.microsoft.com/office/powerpoint/2010/main" val="1730918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a:t>
            </a:r>
            <a:r>
              <a:rPr lang="en-US" dirty="0" smtClean="0"/>
              <a:t>exercise</a:t>
            </a:r>
            <a:endParaRPr lang="en-US" dirty="0"/>
          </a:p>
        </p:txBody>
      </p:sp>
      <p:sp>
        <p:nvSpPr>
          <p:cNvPr id="5" name="Content Placeholder 4"/>
          <p:cNvSpPr>
            <a:spLocks noGrp="1"/>
          </p:cNvSpPr>
          <p:nvPr>
            <p:ph idx="1"/>
          </p:nvPr>
        </p:nvSpPr>
        <p:spPr>
          <a:xfrm>
            <a:off x="1371600" y="1795549"/>
            <a:ext cx="9601200" cy="4845883"/>
          </a:xfrm>
        </p:spPr>
        <p:txBody>
          <a:bodyPr>
            <a:normAutofit/>
          </a:bodyPr>
          <a:lstStyle/>
          <a:p>
            <a:r>
              <a:rPr lang="en-US" dirty="0" smtClean="0">
                <a:latin typeface="Arial" panose="020B0604020202020204" pitchFamily="34" charset="0"/>
                <a:cs typeface="Arial" panose="020B0604020202020204" pitchFamily="34" charset="0"/>
              </a:rPr>
              <a:t>Dùng phương pháp đơn hình để giải bài toán QHTT </a:t>
            </a:r>
            <a:r>
              <a:rPr lang="en-US" dirty="0" smtClean="0">
                <a:latin typeface="Arial" panose="020B0604020202020204" pitchFamily="34" charset="0"/>
                <a:cs typeface="Arial" panose="020B0604020202020204" pitchFamily="34" charset="0"/>
              </a:rPr>
              <a:t>sau</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solidFill>
                  <a:srgbClr val="00B050"/>
                </a:solidFill>
                <a:latin typeface="Arial" panose="020B0604020202020204" pitchFamily="34" charset="0"/>
                <a:cs typeface="Arial" panose="020B0604020202020204" pitchFamily="34" charset="0"/>
              </a:rPr>
              <a:t>Kết quả: min = 38, đạt được với bộ (2, 8, 0, 8, 0, 0); </a:t>
            </a:r>
          </a:p>
          <a:p>
            <a:pPr marL="0" indent="0">
              <a:buNone/>
            </a:pPr>
            <a:r>
              <a:rPr lang="en-US" dirty="0" smtClean="0">
                <a:solidFill>
                  <a:srgbClr val="00B050"/>
                </a:solidFill>
                <a:latin typeface="Arial" panose="020B0604020202020204" pitchFamily="34" charset="0"/>
                <a:cs typeface="Arial" panose="020B0604020202020204" pitchFamily="34" charset="0"/>
              </a:rPr>
              <a:t>max = 96, đạt được với bộ (0, 24, 0, 0, 24, 6).</a:t>
            </a:r>
            <a:endParaRPr lang="en-US" dirty="0">
              <a:solidFill>
                <a:srgbClr val="00B050"/>
              </a:solidFill>
              <a:latin typeface="Arial" panose="020B0604020202020204" pitchFamily="34" charset="0"/>
              <a:cs typeface="Arial" panose="020B0604020202020204" pitchFamily="34" charset="0"/>
            </a:endParaRPr>
          </a:p>
          <a:p>
            <a:pPr marL="0" indent="0">
              <a:buNone/>
            </a:pPr>
            <a:endParaRPr lang="en-US" dirty="0">
              <a:solidFill>
                <a:srgbClr val="00B05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9320" y="2348256"/>
            <a:ext cx="6831842" cy="3138144"/>
          </a:xfrm>
          <a:prstGeom prst="rect">
            <a:avLst/>
          </a:prstGeom>
        </p:spPr>
      </p:pic>
    </p:spTree>
    <p:extLst>
      <p:ext uri="{BB962C8B-B14F-4D97-AF65-F5344CB8AC3E}">
        <p14:creationId xmlns:p14="http://schemas.microsoft.com/office/powerpoint/2010/main" val="1975574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 to BFS problem</a:t>
            </a:r>
            <a:endParaRPr lang="en-US"/>
          </a:p>
        </p:txBody>
      </p:sp>
      <p:sp>
        <p:nvSpPr>
          <p:cNvPr id="3" name="Content Placeholder 2"/>
          <p:cNvSpPr>
            <a:spLocks noGrp="1"/>
          </p:cNvSpPr>
          <p:nvPr>
            <p:ph idx="1"/>
          </p:nvPr>
        </p:nvSpPr>
        <p:spPr>
          <a:xfrm>
            <a:off x="1371600" y="2286000"/>
            <a:ext cx="9601200" cy="3931920"/>
          </a:xfrm>
        </p:spPr>
        <p:txBody>
          <a:bodyPr>
            <a:normAutofit fontScale="92500" lnSpcReduction="10000"/>
          </a:bodyPr>
          <a:lstStyle/>
          <a:p>
            <a:r>
              <a:rPr lang="en-US" dirty="0" smtClean="0">
                <a:latin typeface="Arial" panose="020B0604020202020204" pitchFamily="34" charset="0"/>
                <a:cs typeface="Arial" panose="020B0604020202020204" pitchFamily="34" charset="0"/>
              </a:rPr>
              <a:t>Ta xét bài toán sau</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Ở đây, ta không có được hệ vector cơ sở đơn vị để thuận lợi tìm ra phương án cực biên (BFS).</a:t>
            </a:r>
          </a:p>
          <a:p>
            <a:pPr marL="0" indent="0">
              <a:buNone/>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527" y="2715491"/>
            <a:ext cx="4944539" cy="2549528"/>
          </a:xfrm>
          <a:prstGeom prst="rect">
            <a:avLst/>
          </a:prstGeom>
        </p:spPr>
      </p:pic>
    </p:spTree>
    <p:extLst>
      <p:ext uri="{BB962C8B-B14F-4D97-AF65-F5344CB8AC3E}">
        <p14:creationId xmlns:p14="http://schemas.microsoft.com/office/powerpoint/2010/main" val="3294911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 to BFS </a:t>
            </a:r>
            <a:r>
              <a:rPr lang="en-US" smtClean="0"/>
              <a:t>problem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Ta thực hiện biến đổi trên dòng quen thuộc để tạo ma trận điều kiện phù hợp cho 3 biến cơ sở là x1, x2, x3; từ đó nhanh chóng chọn được BFS</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620" y="3081139"/>
            <a:ext cx="6732034" cy="306335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634" y="3910409"/>
            <a:ext cx="3876988" cy="994100"/>
          </a:xfrm>
          <a:prstGeom prst="rect">
            <a:avLst/>
          </a:prstGeom>
        </p:spPr>
      </p:pic>
    </p:spTree>
    <p:extLst>
      <p:ext uri="{BB962C8B-B14F-4D97-AF65-F5344CB8AC3E}">
        <p14:creationId xmlns:p14="http://schemas.microsoft.com/office/powerpoint/2010/main" val="1517925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2320</TotalTime>
  <Words>1881</Words>
  <Application>Microsoft Office PowerPoint</Application>
  <PresentationFormat>Widescreen</PresentationFormat>
  <Paragraphs>176</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Franklin Gothic Book</vt:lpstr>
      <vt:lpstr>Verdana</vt:lpstr>
      <vt:lpstr>Crop</vt:lpstr>
      <vt:lpstr>Linear programming</vt:lpstr>
      <vt:lpstr>Table of contents (session 3)</vt:lpstr>
      <vt:lpstr>Step 1 (review)</vt:lpstr>
      <vt:lpstr>Step 1 (cont)</vt:lpstr>
      <vt:lpstr>Step 2</vt:lpstr>
      <vt:lpstr>Step 2 (cont)</vt:lpstr>
      <vt:lpstr>Individual exercise</vt:lpstr>
      <vt:lpstr>Back to BFS problem</vt:lpstr>
      <vt:lpstr>Back to BFS problem (cont)</vt:lpstr>
      <vt:lpstr>But it is not always true</vt:lpstr>
      <vt:lpstr>Big-M idea</vt:lpstr>
      <vt:lpstr>Big-M idea (cont)</vt:lpstr>
      <vt:lpstr>Example 1</vt:lpstr>
      <vt:lpstr>Example 1 (cont)</vt:lpstr>
      <vt:lpstr>Example 1 (cont)</vt:lpstr>
      <vt:lpstr>Example 2</vt:lpstr>
      <vt:lpstr>Example 2 (cont)</vt:lpstr>
      <vt:lpstr>Individual exercise 1</vt:lpstr>
      <vt:lpstr>Individual exercise 2</vt:lpstr>
      <vt:lpstr>About Integer programming</vt:lpstr>
      <vt:lpstr>Some examples</vt:lpstr>
      <vt:lpstr>Some example (cont)</vt:lpstr>
      <vt:lpstr>Solution of IP</vt:lpstr>
      <vt:lpstr>Solution of IP (cont)</vt:lpstr>
      <vt:lpstr>IP with 2 variables</vt:lpstr>
      <vt:lpstr>Example</vt:lpstr>
      <vt:lpstr>Example (cont)</vt:lpstr>
      <vt:lpstr>Individual exercise</vt:lpstr>
      <vt:lpstr>Thanks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490</cp:revision>
  <dcterms:created xsi:type="dcterms:W3CDTF">2020-05-03T09:48:15Z</dcterms:created>
  <dcterms:modified xsi:type="dcterms:W3CDTF">2023-03-23T03:53:48Z</dcterms:modified>
</cp:coreProperties>
</file>