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385" r:id="rId4"/>
    <p:sldId id="347" r:id="rId5"/>
    <p:sldId id="352" r:id="rId6"/>
    <p:sldId id="353" r:id="rId7"/>
    <p:sldId id="354" r:id="rId8"/>
    <p:sldId id="361" r:id="rId9"/>
    <p:sldId id="362" r:id="rId10"/>
    <p:sldId id="366" r:id="rId11"/>
    <p:sldId id="364" r:id="rId12"/>
    <p:sldId id="365" r:id="rId13"/>
    <p:sldId id="367" r:id="rId14"/>
    <p:sldId id="368" r:id="rId15"/>
    <p:sldId id="369" r:id="rId16"/>
    <p:sldId id="384" r:id="rId17"/>
    <p:sldId id="370" r:id="rId18"/>
    <p:sldId id="373" r:id="rId19"/>
    <p:sldId id="374" r:id="rId20"/>
    <p:sldId id="375" r:id="rId21"/>
    <p:sldId id="376" r:id="rId22"/>
    <p:sldId id="377" r:id="rId23"/>
    <p:sldId id="378" r:id="rId24"/>
    <p:sldId id="379" r:id="rId25"/>
    <p:sldId id="380" r:id="rId26"/>
    <p:sldId id="381" r:id="rId27"/>
    <p:sldId id="382" r:id="rId28"/>
    <p:sldId id="372" r:id="rId29"/>
    <p:sldId id="371" r:id="rId30"/>
    <p:sldId id="383" r:id="rId31"/>
    <p:sldId id="28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7" d="100"/>
          <a:sy n="77" d="100"/>
        </p:scale>
        <p:origin x="1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E3A61E4-A79B-4F6E-B621-B4A3B77DF9E2}" type="datetimeFigureOut">
              <a:rPr lang="en-US" smtClean="0"/>
              <a:t>21/4/2023</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A8DCC1A-233B-442F-A722-CABD6105947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67516153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4279593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165415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3A61E4-A79B-4F6E-B621-B4A3B77DF9E2}" type="datetimeFigureOut">
              <a:rPr lang="en-US" smtClean="0"/>
              <a:t>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52702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E3A61E4-A79B-4F6E-B621-B4A3B77DF9E2}" type="datetimeFigureOut">
              <a:rPr lang="en-US" smtClean="0"/>
              <a:t>21/4/2023</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5737565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3A61E4-A79B-4F6E-B621-B4A3B77DF9E2}" type="datetimeFigureOut">
              <a:rPr lang="en-US" smtClean="0"/>
              <a:t>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32726740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3A61E4-A79B-4F6E-B621-B4A3B77DF9E2}" type="datetimeFigureOut">
              <a:rPr lang="en-US" smtClean="0"/>
              <a:t>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121930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3A61E4-A79B-4F6E-B621-B4A3B77DF9E2}" type="datetimeFigureOut">
              <a:rPr lang="en-US" smtClean="0"/>
              <a:t>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826255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3A61E4-A79B-4F6E-B621-B4A3B77DF9E2}" type="datetimeFigureOut">
              <a:rPr lang="en-US" smtClean="0"/>
              <a:t>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8DCC1A-233B-442F-A722-CABD61059475}" type="slidenum">
              <a:rPr lang="en-US" smtClean="0"/>
              <a:t>‹#›</a:t>
            </a:fld>
            <a:endParaRPr lang="en-US"/>
          </a:p>
        </p:txBody>
      </p:sp>
    </p:spTree>
    <p:extLst>
      <p:ext uri="{BB962C8B-B14F-4D97-AF65-F5344CB8AC3E}">
        <p14:creationId xmlns:p14="http://schemas.microsoft.com/office/powerpoint/2010/main" val="2192142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21/4/2023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39930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E3A61E4-A79B-4F6E-B621-B4A3B77DF9E2}" type="datetimeFigureOut">
              <a:rPr lang="en-US" smtClean="0"/>
              <a:t>21/4/2023</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A8DCC1A-233B-442F-A722-CABD6105947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45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E3A61E4-A79B-4F6E-B621-B4A3B77DF9E2}" type="datetimeFigureOut">
              <a:rPr lang="en-US" smtClean="0"/>
              <a:t>21/4/2023</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A8DCC1A-233B-442F-A722-CABD6105947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76887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5" Type="http://schemas.openxmlformats.org/officeDocument/2006/relationships/image" Target="../media/image46.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lplu@fit.hcmus.edu.v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Linear programming</a:t>
            </a:r>
            <a:endParaRPr lang="en-US"/>
          </a:p>
        </p:txBody>
      </p:sp>
      <p:sp>
        <p:nvSpPr>
          <p:cNvPr id="3" name="Subtitle 2"/>
          <p:cNvSpPr>
            <a:spLocks noGrp="1"/>
          </p:cNvSpPr>
          <p:nvPr>
            <p:ph type="subTitle" idx="1"/>
          </p:nvPr>
        </p:nvSpPr>
        <p:spPr/>
        <p:txBody>
          <a:bodyPr>
            <a:normAutofit/>
          </a:bodyPr>
          <a:lstStyle/>
          <a:p>
            <a:r>
              <a:rPr lang="en-US" sz="2400" dirty="0">
                <a:latin typeface="Calibri" panose="020F0502020204030204" pitchFamily="34" charset="0"/>
                <a:cs typeface="Calibri" panose="020F0502020204030204" pitchFamily="34" charset="0"/>
              </a:rPr>
              <a:t>Đại học KHTN TPHCM – Khoa CNTT</a:t>
            </a:r>
          </a:p>
          <a:p>
            <a:r>
              <a:rPr lang="en-US" sz="2400" dirty="0">
                <a:latin typeface="Calibri" panose="020F0502020204030204" pitchFamily="34" charset="0"/>
                <a:cs typeface="Calibri" panose="020F0502020204030204" pitchFamily="34" charset="0"/>
              </a:rPr>
              <a:t>Lớp chính quy </a:t>
            </a:r>
            <a:r>
              <a:rPr lang="en-US" sz="2400" dirty="0" smtClean="0">
                <a:latin typeface="Calibri" panose="020F0502020204030204" pitchFamily="34" charset="0"/>
                <a:cs typeface="Calibri" panose="020F0502020204030204" pitchFamily="34" charset="0"/>
              </a:rPr>
              <a:t>2023 – </a:t>
            </a:r>
            <a:r>
              <a:rPr lang="en-US" sz="2400" dirty="0">
                <a:latin typeface="Calibri" panose="020F0502020204030204" pitchFamily="34" charset="0"/>
                <a:cs typeface="Calibri" panose="020F0502020204030204" pitchFamily="34" charset="0"/>
              </a:rPr>
              <a:t>Buổi </a:t>
            </a:r>
            <a:r>
              <a:rPr lang="en-US" sz="2400" dirty="0" smtClean="0">
                <a:latin typeface="Calibri" panose="020F0502020204030204" pitchFamily="34" charset="0"/>
                <a:cs typeface="Calibri" panose="020F0502020204030204" pitchFamily="34" charset="0"/>
              </a:rPr>
              <a:t>5</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51180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Algorithm to solve</a:t>
            </a:r>
            <a:endParaRPr lang="en-US"/>
          </a:p>
        </p:txBody>
      </p:sp>
      <p:sp>
        <p:nvSpPr>
          <p:cNvPr id="3" name="Content Placeholder 2"/>
          <p:cNvSpPr>
            <a:spLocks noGrp="1"/>
          </p:cNvSpPr>
          <p:nvPr>
            <p:ph idx="1"/>
          </p:nvPr>
        </p:nvSpPr>
        <p:spPr/>
        <p:txBody>
          <a:bodyPr/>
          <a:lstStyle/>
          <a:p>
            <a:pPr marL="0" indent="0" algn="just">
              <a:buNone/>
            </a:pPr>
            <a:r>
              <a:rPr lang="en-US" dirty="0" smtClean="0">
                <a:latin typeface="Arial" panose="020B0604020202020204" pitchFamily="34" charset="0"/>
                <a:cs typeface="Arial" panose="020B0604020202020204" pitchFamily="34" charset="0"/>
              </a:rPr>
              <a:t>Để tìm BFS (basic feasible solution) – là phương án xuất phát cho việc tìm lời giải của bài toán vận tải, ta có ba phương pháp quan trọng:</a:t>
            </a:r>
          </a:p>
          <a:p>
            <a:pPr marL="0" indent="0">
              <a:buNone/>
            </a:pPr>
            <a:r>
              <a:rPr lang="en-US" dirty="0" smtClean="0">
                <a:latin typeface="Arial" panose="020B0604020202020204" pitchFamily="34" charset="0"/>
                <a:cs typeface="Arial" panose="020B0604020202020204" pitchFamily="34" charset="0"/>
              </a:rPr>
              <a:t>+ Min cost.</a:t>
            </a:r>
          </a:p>
          <a:p>
            <a:pPr marL="0" indent="0">
              <a:buNone/>
            </a:pPr>
            <a:r>
              <a:rPr lang="en-US" dirty="0" smtClean="0">
                <a:latin typeface="Arial" panose="020B0604020202020204" pitchFamily="34" charset="0"/>
                <a:cs typeface="Arial" panose="020B0604020202020204" pitchFamily="34" charset="0"/>
              </a:rPr>
              <a:t>+ Góc Tây Bắc.</a:t>
            </a:r>
          </a:p>
          <a:p>
            <a:pPr marL="0" indent="0">
              <a:buNone/>
            </a:pPr>
            <a:r>
              <a:rPr lang="en-US" dirty="0" smtClean="0">
                <a:latin typeface="Arial" panose="020B0604020202020204" pitchFamily="34" charset="0"/>
                <a:cs typeface="Arial" panose="020B0604020202020204" pitchFamily="34" charset="0"/>
              </a:rPr>
              <a:t>+ Fogel.</a:t>
            </a:r>
          </a:p>
          <a:p>
            <a:pPr marL="0" indent="0">
              <a:buNone/>
            </a:pPr>
            <a:r>
              <a:rPr lang="en-US" dirty="0" smtClean="0">
                <a:latin typeface="Arial" panose="020B0604020202020204" pitchFamily="34" charset="0"/>
                <a:cs typeface="Arial" panose="020B0604020202020204" pitchFamily="34" charset="0"/>
              </a:rPr>
              <a:t>Trên cơ sở tìm được BFS, ta dùng thuật toán thế vị để xử lý tìm lời giải tối ưu.</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43784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Min-cost method to get BFS</a:t>
            </a:r>
            <a:endParaRPr lang="en-US"/>
          </a:p>
        </p:txBody>
      </p:sp>
      <p:sp>
        <p:nvSpPr>
          <p:cNvPr id="5" name="Content Placeholder 2"/>
          <p:cNvSpPr>
            <a:spLocks noGrp="1"/>
          </p:cNvSpPr>
          <p:nvPr>
            <p:ph idx="1"/>
          </p:nvPr>
        </p:nvSpPr>
        <p:spPr>
          <a:xfrm>
            <a:off x="1371600" y="1870364"/>
            <a:ext cx="9601200" cy="4653396"/>
          </a:xfrm>
        </p:spPr>
        <p:txBody>
          <a:bodyPr>
            <a:normAutofit/>
          </a:bodyPr>
          <a:lstStyle/>
          <a:p>
            <a:r>
              <a:rPr lang="en-US" smtClean="0">
                <a:latin typeface="Arial" panose="020B0604020202020204" pitchFamily="34" charset="0"/>
                <a:cs typeface="Arial" panose="020B0604020202020204" pitchFamily="34" charset="0"/>
              </a:rPr>
              <a:t>Ý tưởng là: phân phối </a:t>
            </a:r>
            <a:r>
              <a:rPr lang="en-US" b="1" smtClean="0">
                <a:latin typeface="Arial" panose="020B0604020202020204" pitchFamily="34" charset="0"/>
                <a:cs typeface="Arial" panose="020B0604020202020204" pitchFamily="34" charset="0"/>
              </a:rPr>
              <a:t>lượng hàng lớn nhất </a:t>
            </a:r>
            <a:r>
              <a:rPr lang="en-US" smtClean="0">
                <a:latin typeface="Arial" panose="020B0604020202020204" pitchFamily="34" charset="0"/>
                <a:cs typeface="Arial" panose="020B0604020202020204" pitchFamily="34" charset="0"/>
              </a:rPr>
              <a:t>có thể vào ô có </a:t>
            </a:r>
            <a:r>
              <a:rPr lang="en-US" b="1" smtClean="0">
                <a:latin typeface="Arial" panose="020B0604020202020204" pitchFamily="34" charset="0"/>
                <a:cs typeface="Arial" panose="020B0604020202020204" pitchFamily="34" charset="0"/>
              </a:rPr>
              <a:t>chi phí thấp nhất</a:t>
            </a:r>
            <a:r>
              <a:rPr lang="en-US" smtClean="0">
                <a:latin typeface="Arial" panose="020B0604020202020204" pitchFamily="34" charset="0"/>
                <a:cs typeface="Arial" panose="020B0604020202020204" pitchFamily="34" charset="0"/>
              </a:rPr>
              <a:t>. Ở mỗi bước thực hiện, ta chọn ra ô có chi phí vận tải thấp nhất (nếu chưa bị xóa đi) rồi phân phối theo tiêu chí như sau:</a:t>
            </a: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Trạm nào thu đủ hoặc phát đủ rồi thì xóa </a:t>
            </a:r>
          </a:p>
          <a:p>
            <a:pPr marL="0" indent="0">
              <a:buNone/>
            </a:pPr>
            <a:r>
              <a:rPr lang="en-US" smtClean="0">
                <a:latin typeface="Arial" panose="020B0604020202020204" pitchFamily="34" charset="0"/>
                <a:cs typeface="Arial" panose="020B0604020202020204" pitchFamily="34" charset="0"/>
              </a:rPr>
              <a:t>hàng/cột tương ứng khỏi bảng (xóa tạm).</a:t>
            </a:r>
          </a:p>
          <a:p>
            <a:r>
              <a:rPr lang="en-US" smtClean="0">
                <a:latin typeface="Arial" panose="020B0604020202020204" pitchFamily="34" charset="0"/>
                <a:cs typeface="Arial" panose="020B0604020202020204" pitchFamily="34" charset="0"/>
              </a:rPr>
              <a:t>Lặp lại quá trình này đến khi tất cả các trạm</a:t>
            </a:r>
          </a:p>
          <a:p>
            <a:pPr marL="0" indent="0">
              <a:buNone/>
            </a:pPr>
            <a:r>
              <a:rPr lang="en-US" smtClean="0">
                <a:latin typeface="Arial" panose="020B0604020202020204" pitchFamily="34" charset="0"/>
                <a:cs typeface="Arial" panose="020B0604020202020204" pitchFamily="34" charset="0"/>
              </a:rPr>
              <a:t>đều thu/phát xong.</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7428" y="2828060"/>
            <a:ext cx="6003722" cy="119149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912" y="4251647"/>
            <a:ext cx="4406901" cy="2272113"/>
          </a:xfrm>
          <a:prstGeom prst="rect">
            <a:avLst/>
          </a:prstGeom>
        </p:spPr>
      </p:pic>
    </p:spTree>
    <p:extLst>
      <p:ext uri="{BB962C8B-B14F-4D97-AF65-F5344CB8AC3E}">
        <p14:creationId xmlns:p14="http://schemas.microsoft.com/office/powerpoint/2010/main" val="28387035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Examples</a:t>
            </a:r>
            <a:endParaRPr lang="en-US"/>
          </a:p>
        </p:txBody>
      </p:sp>
      <p:sp>
        <p:nvSpPr>
          <p:cNvPr id="5" name="Content Placeholder 2"/>
          <p:cNvSpPr>
            <a:spLocks noGrp="1"/>
          </p:cNvSpPr>
          <p:nvPr>
            <p:ph idx="1"/>
          </p:nvPr>
        </p:nvSpPr>
        <p:spPr>
          <a:xfrm>
            <a:off x="1371600" y="1967344"/>
            <a:ext cx="9601200" cy="3900056"/>
          </a:xfrm>
        </p:spPr>
        <p:txBody>
          <a:bodyPr/>
          <a:lstStyle/>
          <a:p>
            <a:r>
              <a:rPr lang="en-US" smtClean="0">
                <a:latin typeface="Arial" panose="020B0604020202020204" pitchFamily="34" charset="0"/>
                <a:cs typeface="Arial" panose="020B0604020202020204" pitchFamily="34" charset="0"/>
              </a:rPr>
              <a:t>Ta xét VD sau, các số tương ứng ghi bên ngoài là lượng hàng còn dư/thiếu.</a:t>
            </a:r>
          </a:p>
          <a:p>
            <a:pPr marL="0" indent="0">
              <a:buNone/>
            </a:pPr>
            <a:r>
              <a:rPr lang="en-US" smtClean="0">
                <a:latin typeface="Arial" panose="020B0604020202020204" pitchFamily="34" charset="0"/>
                <a:cs typeface="Arial" panose="020B0604020202020204" pitchFamily="34" charset="0"/>
              </a:rPr>
              <a:t>Ta tính được </a:t>
            </a:r>
            <a:r>
              <a:rPr lang="en-US" b="1" smtClean="0">
                <a:latin typeface="Arial" panose="020B0604020202020204" pitchFamily="34" charset="0"/>
                <a:cs typeface="Arial" panose="020B0604020202020204" pitchFamily="34" charset="0"/>
              </a:rPr>
              <a:t>hàm mục tiêu f = 485.</a:t>
            </a:r>
            <a:endParaRPr lang="en-US" b="1">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7858195" y="402071"/>
            <a:ext cx="2889734" cy="156527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3305" y="2874416"/>
            <a:ext cx="3312567" cy="170104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548" y="4790839"/>
            <a:ext cx="3174028" cy="171677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4167" y="2888271"/>
            <a:ext cx="3174028" cy="164647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6490" y="2888271"/>
            <a:ext cx="3182562" cy="164647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304" y="4790838"/>
            <a:ext cx="3321949" cy="1779277"/>
          </a:xfrm>
          <a:prstGeom prst="rect">
            <a:avLst/>
          </a:prstGeom>
        </p:spPr>
      </p:pic>
    </p:spTree>
    <p:extLst>
      <p:ext uri="{BB962C8B-B14F-4D97-AF65-F5344CB8AC3E}">
        <p14:creationId xmlns:p14="http://schemas.microsoft.com/office/powerpoint/2010/main" val="14478016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title"/>
          </p:nvPr>
        </p:nvSpPr>
        <p:spPr>
          <a:xfrm>
            <a:off x="1371600" y="685800"/>
            <a:ext cx="9601200" cy="1485900"/>
          </a:xfrm>
        </p:spPr>
        <p:txBody>
          <a:bodyPr/>
          <a:lstStyle/>
          <a:p>
            <a:r>
              <a:rPr lang="en-US" smtClean="0"/>
              <a:t>Northwest corner method</a:t>
            </a:r>
            <a:endParaRPr lang="en-US"/>
          </a:p>
        </p:txBody>
      </p:sp>
      <p:sp>
        <p:nvSpPr>
          <p:cNvPr id="13" name="Content Placeholder 2"/>
          <p:cNvSpPr>
            <a:spLocks noGrp="1"/>
          </p:cNvSpPr>
          <p:nvPr>
            <p:ph idx="1"/>
          </p:nvPr>
        </p:nvSpPr>
        <p:spPr>
          <a:xfrm>
            <a:off x="1371600" y="1607127"/>
            <a:ext cx="9601200" cy="4260273"/>
          </a:xfrm>
        </p:spPr>
        <p:txBody>
          <a:bodyPr/>
          <a:lstStyle/>
          <a:p>
            <a:r>
              <a:rPr lang="vi-VN"/>
              <a:t>Ý tưởng là phân phối lượng hàng nhiều nhất vào ô ở góc Tây Bắc (góc trên bên trái), vẫn đảm bảo tiêu chí: trạm phát nào hết hàng thì xóa dòng; trạm thu nào nhận đủ thì xóa cột</a:t>
            </a:r>
            <a:r>
              <a:rPr lang="vi-VN" smtClean="0"/>
              <a:t>.</a:t>
            </a:r>
            <a:r>
              <a:rPr lang="en-US" smtClean="0"/>
              <a:t> </a:t>
            </a:r>
            <a:r>
              <a:rPr lang="en-US" b="1" i="1" smtClean="0">
                <a:latin typeface="Arial" panose="020B0604020202020204" pitchFamily="34" charset="0"/>
                <a:cs typeface="Arial" panose="020B0604020202020204" pitchFamily="34" charset="0"/>
              </a:rPr>
              <a:t>VD bên dưới cho z = 790.</a:t>
            </a:r>
            <a:endParaRPr lang="en-US" b="1" i="1">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2">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439660" y="2318244"/>
            <a:ext cx="3188676" cy="1701306"/>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110" y="2703309"/>
            <a:ext cx="3344375" cy="1743999"/>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8031" y="2703310"/>
            <a:ext cx="3388338" cy="1743998"/>
          </a:xfrm>
          <a:prstGeom prst="rect">
            <a:avLst/>
          </a:prstGeom>
        </p:spPr>
      </p:pic>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2110" y="4602564"/>
            <a:ext cx="3344375" cy="1881851"/>
          </a:xfrm>
          <a:prstGeom prst="rect">
            <a:avLst/>
          </a:prstGeom>
        </p:spPr>
      </p:pic>
      <p:pic>
        <p:nvPicPr>
          <p:cNvPr id="18" name="Picture 1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78031" y="4616358"/>
            <a:ext cx="3388338" cy="1868057"/>
          </a:xfrm>
          <a:prstGeom prst="rect">
            <a:avLst/>
          </a:prstGeom>
        </p:spPr>
      </p:pic>
      <p:pic>
        <p:nvPicPr>
          <p:cNvPr id="19" name="Picture 1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80190" y="4616358"/>
            <a:ext cx="3448146" cy="1875878"/>
          </a:xfrm>
          <a:prstGeom prst="rect">
            <a:avLst/>
          </a:prstGeom>
        </p:spPr>
      </p:pic>
    </p:spTree>
    <p:extLst>
      <p:ext uri="{BB962C8B-B14F-4D97-AF65-F5344CB8AC3E}">
        <p14:creationId xmlns:p14="http://schemas.microsoft.com/office/powerpoint/2010/main" val="2405360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Fogel method</a:t>
            </a:r>
            <a:endParaRPr lang="en-US"/>
          </a:p>
        </p:txBody>
      </p:sp>
      <p:sp>
        <p:nvSpPr>
          <p:cNvPr id="5" name="Content Placeholder 2"/>
          <p:cNvSpPr>
            <a:spLocks noGrp="1"/>
          </p:cNvSpPr>
          <p:nvPr>
            <p:ph idx="1"/>
          </p:nvPr>
        </p:nvSpPr>
        <p:spPr>
          <a:xfrm>
            <a:off x="1371600" y="2286000"/>
            <a:ext cx="9601200" cy="3581400"/>
          </a:xfrm>
        </p:spPr>
        <p:txBody>
          <a:bodyPr/>
          <a:lstStyle/>
          <a:p>
            <a:pPr marL="0" indent="0">
              <a:buNone/>
            </a:pPr>
            <a:r>
              <a:rPr lang="en-US" smtClean="0">
                <a:latin typeface="Arial" panose="020B0604020202020204" pitchFamily="34" charset="0"/>
                <a:cs typeface="Arial" panose="020B0604020202020204" pitchFamily="34" charset="0"/>
              </a:rPr>
              <a:t>Các bước của thuật toán này:</a:t>
            </a:r>
          </a:p>
          <a:p>
            <a:r>
              <a:rPr lang="vi-VN" smtClean="0">
                <a:latin typeface="Arial" panose="020B0604020202020204" pitchFamily="34" charset="0"/>
                <a:cs typeface="Arial" panose="020B0604020202020204" pitchFamily="34" charset="0"/>
              </a:rPr>
              <a:t>Trên </a:t>
            </a:r>
            <a:r>
              <a:rPr lang="vi-VN">
                <a:latin typeface="Arial" panose="020B0604020202020204" pitchFamily="34" charset="0"/>
                <a:cs typeface="Arial" panose="020B0604020202020204" pitchFamily="34" charset="0"/>
              </a:rPr>
              <a:t>mỗi dòng, một cột, tính hiệu số </a:t>
            </a:r>
            <a:r>
              <a:rPr lang="en-US" smtClean="0">
                <a:latin typeface="Arial" panose="020B0604020202020204" pitchFamily="34" charset="0"/>
                <a:cs typeface="Arial" panose="020B0604020202020204" pitchFamily="34" charset="0"/>
              </a:rPr>
              <a:t>của </a:t>
            </a:r>
            <a:r>
              <a:rPr lang="vi-VN">
                <a:latin typeface="Arial" panose="020B0604020202020204" pitchFamily="34" charset="0"/>
                <a:cs typeface="Arial" panose="020B0604020202020204" pitchFamily="34" charset="0"/>
              </a:rPr>
              <a:t>giá trị </a:t>
            </a:r>
            <a:r>
              <a:rPr lang="vi-VN" b="1" smtClean="0">
                <a:latin typeface="Arial" panose="020B0604020202020204" pitchFamily="34" charset="0"/>
                <a:cs typeface="Arial" panose="020B0604020202020204" pitchFamily="34" charset="0"/>
              </a:rPr>
              <a:t>hai cước </a:t>
            </a:r>
            <a:r>
              <a:rPr lang="vi-VN" b="1">
                <a:latin typeface="Arial" panose="020B0604020202020204" pitchFamily="34" charset="0"/>
                <a:cs typeface="Arial" panose="020B0604020202020204" pitchFamily="34" charset="0"/>
              </a:rPr>
              <a:t>phí nhỏ nhất</a:t>
            </a:r>
            <a:r>
              <a:rPr lang="vi-VN">
                <a:latin typeface="Arial" panose="020B0604020202020204" pitchFamily="34" charset="0"/>
                <a:cs typeface="Arial" panose="020B0604020202020204" pitchFamily="34" charset="0"/>
              </a:rPr>
              <a:t>.</a:t>
            </a:r>
          </a:p>
          <a:p>
            <a:r>
              <a:rPr lang="vi-VN" smtClean="0">
                <a:latin typeface="Arial" panose="020B0604020202020204" pitchFamily="34" charset="0"/>
                <a:cs typeface="Arial" panose="020B0604020202020204" pitchFamily="34" charset="0"/>
              </a:rPr>
              <a:t>Chọn </a:t>
            </a:r>
            <a:r>
              <a:rPr lang="vi-VN">
                <a:latin typeface="Arial" panose="020B0604020202020204" pitchFamily="34" charset="0"/>
                <a:cs typeface="Arial" panose="020B0604020202020204" pitchFamily="34" charset="0"/>
              </a:rPr>
              <a:t>dòng, cột có </a:t>
            </a:r>
            <a:r>
              <a:rPr lang="vi-VN" b="1">
                <a:latin typeface="Arial" panose="020B0604020202020204" pitchFamily="34" charset="0"/>
                <a:cs typeface="Arial" panose="020B0604020202020204" pitchFamily="34" charset="0"/>
              </a:rPr>
              <a:t>hiệu max </a:t>
            </a:r>
            <a:r>
              <a:rPr lang="vi-VN">
                <a:latin typeface="Arial" panose="020B0604020202020204" pitchFamily="34" charset="0"/>
                <a:cs typeface="Arial" panose="020B0604020202020204" pitchFamily="34" charset="0"/>
              </a:rPr>
              <a:t>(nếu có nhiều dòng/cột như vậy thì chọn tùy ý).</a:t>
            </a:r>
          </a:p>
          <a:p>
            <a:pPr algn="just"/>
            <a:r>
              <a:rPr lang="vi-VN" smtClean="0">
                <a:latin typeface="Arial" panose="020B0604020202020204" pitchFamily="34" charset="0"/>
                <a:cs typeface="Arial" panose="020B0604020202020204" pitchFamily="34" charset="0"/>
              </a:rPr>
              <a:t>Phân </a:t>
            </a:r>
            <a:r>
              <a:rPr lang="vi-VN">
                <a:latin typeface="Arial" panose="020B0604020202020204" pitchFamily="34" charset="0"/>
                <a:cs typeface="Arial" panose="020B0604020202020204" pitchFamily="34" charset="0"/>
              </a:rPr>
              <a:t>lượng </a:t>
            </a:r>
            <a:r>
              <a:rPr lang="vi-VN" b="1">
                <a:latin typeface="Arial" panose="020B0604020202020204" pitchFamily="34" charset="0"/>
                <a:cs typeface="Arial" panose="020B0604020202020204" pitchFamily="34" charset="0"/>
              </a:rPr>
              <a:t>hàng</a:t>
            </a:r>
            <a:r>
              <a:rPr lang="vi-VN">
                <a:latin typeface="Arial" panose="020B0604020202020204" pitchFamily="34" charset="0"/>
                <a:cs typeface="Arial" panose="020B0604020202020204" pitchFamily="34" charset="0"/>
              </a:rPr>
              <a:t> </a:t>
            </a:r>
            <a:r>
              <a:rPr lang="vi-VN" b="1">
                <a:latin typeface="Arial" panose="020B0604020202020204" pitchFamily="34" charset="0"/>
                <a:cs typeface="Arial" panose="020B0604020202020204" pitchFamily="34" charset="0"/>
              </a:rPr>
              <a:t>nhiều nhất </a:t>
            </a:r>
            <a:r>
              <a:rPr lang="vi-VN">
                <a:latin typeface="Arial" panose="020B0604020202020204" pitchFamily="34" charset="0"/>
                <a:cs typeface="Arial" panose="020B0604020202020204" pitchFamily="34" charset="0"/>
              </a:rPr>
              <a:t>vào ô có </a:t>
            </a:r>
            <a:r>
              <a:rPr lang="vi-VN" b="1">
                <a:latin typeface="Arial" panose="020B0604020202020204" pitchFamily="34" charset="0"/>
                <a:cs typeface="Arial" panose="020B0604020202020204" pitchFamily="34" charset="0"/>
              </a:rPr>
              <a:t>cước phí nhỏ nhất </a:t>
            </a:r>
            <a:r>
              <a:rPr lang="vi-VN">
                <a:latin typeface="Arial" panose="020B0604020202020204" pitchFamily="34" charset="0"/>
                <a:cs typeface="Arial" panose="020B0604020202020204" pitchFamily="34" charset="0"/>
              </a:rPr>
              <a:t>trên dòng/cột vừa chọn, nơi nào phát hết thì xóa dòng/cột tương ứng</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Cách này hiệu quả hơn cả, vì cho ra PACB khá gần với phương án tối ưu.</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810634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Example</a:t>
            </a:r>
            <a:endParaRPr lang="en-US"/>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1600" y="1912551"/>
            <a:ext cx="3325091" cy="2034172"/>
          </a:xfrm>
        </p:spPr>
      </p:pic>
      <p:pic>
        <p:nvPicPr>
          <p:cNvPr id="6" name="Picture 5"/>
          <p:cNvPicPr>
            <a:picLocks noChangeAspect="1"/>
          </p:cNvPicPr>
          <p:nvPr/>
        </p:nvPicPr>
        <p:blipFill>
          <a:blip r:embed="rId3">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8460424" y="470394"/>
            <a:ext cx="3188676" cy="17013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15821" y="1912551"/>
            <a:ext cx="3213272" cy="2034172"/>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1599" y="4112303"/>
            <a:ext cx="3325091" cy="2032520"/>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5821" y="4112303"/>
            <a:ext cx="3454329" cy="2032520"/>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20008" y="4126158"/>
            <a:ext cx="3505737" cy="1906629"/>
          </a:xfrm>
          <a:prstGeom prst="rect">
            <a:avLst/>
          </a:prstGeom>
        </p:spPr>
      </p:pic>
    </p:spTree>
    <p:extLst>
      <p:ext uri="{BB962C8B-B14F-4D97-AF65-F5344CB8AC3E}">
        <p14:creationId xmlns:p14="http://schemas.microsoft.com/office/powerpoint/2010/main" val="24403786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71600" y="685800"/>
            <a:ext cx="9601200" cy="1485900"/>
          </a:xfrm>
        </p:spPr>
        <p:txBody>
          <a:bodyPr/>
          <a:lstStyle/>
          <a:p>
            <a:r>
              <a:rPr lang="en-US" dirty="0" smtClean="0"/>
              <a:t>Example</a:t>
            </a:r>
            <a:endParaRPr lang="en-US" dirty="0"/>
          </a:p>
        </p:txBody>
      </p:sp>
      <p:sp>
        <p:nvSpPr>
          <p:cNvPr id="8" name="Content Placeholder 2"/>
          <p:cNvSpPr>
            <a:spLocks noGrp="1"/>
          </p:cNvSpPr>
          <p:nvPr>
            <p:ph idx="1"/>
          </p:nvPr>
        </p:nvSpPr>
        <p:spPr>
          <a:xfrm>
            <a:off x="1371600" y="1981200"/>
            <a:ext cx="9601200" cy="4322618"/>
          </a:xfrm>
        </p:spPr>
        <p:txBody>
          <a:bodyPr>
            <a:normAutofit/>
          </a:bodyPr>
          <a:lstStyle/>
          <a:p>
            <a:r>
              <a:rPr lang="vi-VN" dirty="0" smtClean="0">
                <a:latin typeface="Arial" panose="020B0604020202020204" pitchFamily="34" charset="0"/>
                <a:cs typeface="Arial" panose="020B0604020202020204" pitchFamily="34" charset="0"/>
              </a:rPr>
              <a:t>Cho </a:t>
            </a:r>
            <a:r>
              <a:rPr lang="vi-VN" dirty="0">
                <a:latin typeface="Arial" panose="020B0604020202020204" pitchFamily="34" charset="0"/>
                <a:cs typeface="Arial" panose="020B0604020202020204" pitchFamily="34" charset="0"/>
              </a:rPr>
              <a:t>bài toán vận tải, tìm min của hàm mục </a:t>
            </a:r>
            <a:r>
              <a:rPr lang="vi-VN" dirty="0" smtClean="0">
                <a:latin typeface="Arial" panose="020B0604020202020204" pitchFamily="34" charset="0"/>
                <a:cs typeface="Arial" panose="020B0604020202020204" pitchFamily="34" charset="0"/>
              </a:rPr>
              <a:t>tiê</a:t>
            </a:r>
            <a:r>
              <a:rPr lang="en-US" dirty="0" smtClean="0">
                <a:latin typeface="Arial" panose="020B0604020202020204" pitchFamily="34" charset="0"/>
                <a:cs typeface="Arial" panose="020B0604020202020204" pitchFamily="34" charset="0"/>
              </a:rPr>
              <a:t>u</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cước phí cân bằng thu phát</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lgn="just">
              <a:buNone/>
            </a:pPr>
            <a:endParaRPr lang="en-US" dirty="0">
              <a:latin typeface="Arial" panose="020B0604020202020204" pitchFamily="34" charset="0"/>
              <a:cs typeface="Arial" panose="020B0604020202020204" pitchFamily="34" charset="0"/>
            </a:endParaRPr>
          </a:p>
          <a:p>
            <a:pPr marL="0" indent="0" algn="just">
              <a:buNone/>
            </a:pPr>
            <a:r>
              <a:rPr lang="en-US" dirty="0" smtClean="0">
                <a:latin typeface="Arial" panose="020B0604020202020204" pitchFamily="34" charset="0"/>
                <a:cs typeface="Arial" panose="020B0604020202020204" pitchFamily="34" charset="0"/>
              </a:rPr>
              <a:t>Xây dựng phương án ban đầu bằng các phương pháp chi phí nhỏ nhất, Tây Bắc và phương pháp Fogel.</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So sánh các chi phí tương ứng</a:t>
            </a:r>
            <a:r>
              <a:rPr lang="en-US" dirty="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363" y="2462616"/>
            <a:ext cx="2966184" cy="2008968"/>
          </a:xfrm>
          <a:prstGeom prst="rect">
            <a:avLst/>
          </a:prstGeom>
        </p:spPr>
      </p:pic>
    </p:spTree>
    <p:extLst>
      <p:ext uri="{BB962C8B-B14F-4D97-AF65-F5344CB8AC3E}">
        <p14:creationId xmlns:p14="http://schemas.microsoft.com/office/powerpoint/2010/main" val="40539303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Introduction to algorithm</a:t>
            </a:r>
            <a:endParaRPr lang="en-US"/>
          </a:p>
        </p:txBody>
      </p:sp>
      <p:sp>
        <p:nvSpPr>
          <p:cNvPr id="5" name="Content Placeholder 2"/>
          <p:cNvSpPr>
            <a:spLocks noGrp="1"/>
          </p:cNvSpPr>
          <p:nvPr>
            <p:ph idx="1"/>
          </p:nvPr>
        </p:nvSpPr>
        <p:spPr>
          <a:xfrm>
            <a:off x="1371600" y="2286000"/>
            <a:ext cx="9601200" cy="3581400"/>
          </a:xfrm>
        </p:spPr>
        <p:txBody>
          <a:bodyPr/>
          <a:lstStyle/>
          <a:p>
            <a:r>
              <a:rPr lang="en-US" b="1" smtClean="0">
                <a:latin typeface="Arial" panose="020B0604020202020204" pitchFamily="34" charset="0"/>
                <a:cs typeface="Arial" panose="020B0604020202020204" pitchFamily="34" charset="0"/>
              </a:rPr>
              <a:t>Thuật toán thế vị:</a:t>
            </a:r>
          </a:p>
          <a:p>
            <a:pPr marL="0" indent="0">
              <a:buNone/>
            </a:pPr>
            <a:r>
              <a:rPr lang="en-US" smtClean="0">
                <a:latin typeface="Arial" panose="020B0604020202020204" pitchFamily="34" charset="0"/>
                <a:cs typeface="Arial" panose="020B0604020202020204" pitchFamily="34" charset="0"/>
              </a:rPr>
              <a:t>(1) Thành lập phương án cực biên cơ sở nhờ 1 trong 3 cách trên.</a:t>
            </a:r>
          </a:p>
          <a:p>
            <a:pPr marL="0" indent="0" algn="just">
              <a:buNone/>
            </a:pPr>
            <a:r>
              <a:rPr lang="en-US" smtClean="0">
                <a:latin typeface="Arial" panose="020B0604020202020204" pitchFamily="34" charset="0"/>
                <a:cs typeface="Arial" panose="020B0604020202020204" pitchFamily="34" charset="0"/>
              </a:rPr>
              <a:t>(2) Xem xét PACB hiện tại đã tốt chưa, nếu tối ưu rồi thì dừng lại và đáp số. Nếu chưa thì qua bước (3).</a:t>
            </a:r>
          </a:p>
          <a:p>
            <a:pPr marL="0" indent="0">
              <a:buNone/>
            </a:pPr>
            <a:r>
              <a:rPr lang="en-US" smtClean="0">
                <a:latin typeface="Arial" panose="020B0604020202020204" pitchFamily="34" charset="0"/>
                <a:cs typeface="Arial" panose="020B0604020202020204" pitchFamily="34" charset="0"/>
              </a:rPr>
              <a:t>(3) Xây dựng PACB mới tốt hơn PACB cũ.</a:t>
            </a:r>
          </a:p>
          <a:p>
            <a:pPr marL="0" indent="0">
              <a:buNone/>
            </a:pPr>
            <a:r>
              <a:rPr lang="en-US" smtClean="0">
                <a:latin typeface="Arial" panose="020B0604020202020204" pitchFamily="34" charset="0"/>
                <a:cs typeface="Arial" panose="020B0604020202020204" pitchFamily="34" charset="0"/>
              </a:rPr>
              <a:t>(4) Quay về bước (2).</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412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1: normalize</a:t>
            </a:r>
            <a:endParaRPr lang="en-US"/>
          </a:p>
        </p:txBody>
      </p:sp>
      <p:sp>
        <p:nvSpPr>
          <p:cNvPr id="3" name="Content Placeholder 2"/>
          <p:cNvSpPr>
            <a:spLocks noGrp="1"/>
          </p:cNvSpPr>
          <p:nvPr>
            <p:ph idx="1"/>
          </p:nvPr>
        </p:nvSpPr>
        <p:spPr>
          <a:xfrm>
            <a:off x="1371600" y="1953491"/>
            <a:ext cx="9601200" cy="3581400"/>
          </a:xfrm>
        </p:spPr>
        <p:txBody>
          <a:bodyPr/>
          <a:lstStyle/>
          <a:p>
            <a:pPr algn="just"/>
            <a:r>
              <a:rPr lang="en-US" smtClean="0">
                <a:latin typeface="Arial" panose="020B0604020202020204" pitchFamily="34" charset="0"/>
                <a:cs typeface="Arial" panose="020B0604020202020204" pitchFamily="34" charset="0"/>
              </a:rPr>
              <a:t>Chuẩn hóa bảng (còn gọi là </a:t>
            </a:r>
            <a:r>
              <a:rPr lang="en-US" b="1" smtClean="0">
                <a:latin typeface="Arial" panose="020B0604020202020204" pitchFamily="34" charset="0"/>
                <a:cs typeface="Arial" panose="020B0604020202020204" pitchFamily="34" charset="0"/>
              </a:rPr>
              <a:t>quy-0 bảng</a:t>
            </a:r>
            <a:r>
              <a:rPr lang="en-US" smtClean="0">
                <a:latin typeface="Arial" panose="020B0604020202020204" pitchFamily="34" charset="0"/>
                <a:cs typeface="Arial" panose="020B0604020202020204" pitchFamily="34" charset="0"/>
              </a:rPr>
              <a:t>). Cộng vào mỗi hàng, cột các số thích hợp sao cho tổng cước phí ở từng </a:t>
            </a:r>
            <a:r>
              <a:rPr lang="en-US" b="1" smtClean="0">
                <a:latin typeface="Arial" panose="020B0604020202020204" pitchFamily="34" charset="0"/>
                <a:cs typeface="Arial" panose="020B0604020202020204" pitchFamily="34" charset="0"/>
              </a:rPr>
              <a:t>ô chọn</a:t>
            </a:r>
            <a:r>
              <a:rPr lang="en-US" smtClean="0">
                <a:latin typeface="Arial" panose="020B0604020202020204" pitchFamily="34" charset="0"/>
                <a:cs typeface="Arial" panose="020B0604020202020204" pitchFamily="34" charset="0"/>
              </a:rPr>
              <a:t> là 0. Trong hệ, ta chọn r1 = 0 thì tính được giá trị của 6 biến kia, sau đó thay vào để được bảng mới mà các vị trí cước phí là 0.</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8946" y="3329876"/>
            <a:ext cx="4215064" cy="241975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1356" y="3329876"/>
            <a:ext cx="2308506" cy="2419759"/>
          </a:xfrm>
          <a:prstGeom prst="rect">
            <a:avLst/>
          </a:prstGeom>
        </p:spPr>
      </p:pic>
    </p:spTree>
    <p:extLst>
      <p:ext uri="{BB962C8B-B14F-4D97-AF65-F5344CB8AC3E}">
        <p14:creationId xmlns:p14="http://schemas.microsoft.com/office/powerpoint/2010/main" val="191566170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1: </a:t>
            </a:r>
            <a:r>
              <a:rPr lang="en-US" smtClean="0"/>
              <a:t>normalize (cont)</a:t>
            </a:r>
            <a:endParaRPr lang="en-US"/>
          </a:p>
        </p:txBody>
      </p:sp>
      <p:sp>
        <p:nvSpPr>
          <p:cNvPr id="3" name="Content Placeholder 2"/>
          <p:cNvSpPr>
            <a:spLocks noGrp="1"/>
          </p:cNvSpPr>
          <p:nvPr>
            <p:ph idx="1"/>
          </p:nvPr>
        </p:nvSpPr>
        <p:spPr>
          <a:xfrm>
            <a:off x="1371600" y="1870364"/>
            <a:ext cx="9601200" cy="3997036"/>
          </a:xfrm>
        </p:spPr>
        <p:txBody>
          <a:bodyPr/>
          <a:lstStyle/>
          <a:p>
            <a:pPr algn="just"/>
            <a:r>
              <a:rPr lang="en-US" smtClean="0">
                <a:latin typeface="Arial" panose="020B0604020202020204" pitchFamily="34" charset="0"/>
                <a:cs typeface="Arial" panose="020B0604020202020204" pitchFamily="34" charset="0"/>
              </a:rPr>
              <a:t>Sau khi thao tác, ta có bảng bên dưới. </a:t>
            </a:r>
            <a:r>
              <a:rPr lang="pt-BR">
                <a:latin typeface="Arial" panose="020B0604020202020204" pitchFamily="34" charset="0"/>
                <a:cs typeface="Arial" panose="020B0604020202020204" pitchFamily="34" charset="0"/>
              </a:rPr>
              <a:t>Với r1=0, ta có </a:t>
            </a:r>
            <a:r>
              <a:rPr lang="pt-BR" b="1">
                <a:latin typeface="Arial" panose="020B0604020202020204" pitchFamily="34" charset="0"/>
                <a:cs typeface="Arial" panose="020B0604020202020204" pitchFamily="34" charset="0"/>
              </a:rPr>
              <a:t>s1=-1, s4=-2, r2=-7, s3=3, r3=-6, s2=4. </a:t>
            </a:r>
            <a:endParaRPr lang="pt-BR" b="1" smtClean="0">
              <a:latin typeface="Arial" panose="020B0604020202020204" pitchFamily="34" charset="0"/>
              <a:cs typeface="Arial" panose="020B0604020202020204" pitchFamily="34" charset="0"/>
            </a:endParaRPr>
          </a:p>
          <a:p>
            <a:pPr algn="just"/>
            <a:r>
              <a:rPr lang="en-US" smtClean="0">
                <a:latin typeface="Arial" panose="020B0604020202020204" pitchFamily="34" charset="0"/>
                <a:cs typeface="Arial" panose="020B0604020202020204" pitchFamily="34" charset="0"/>
              </a:rPr>
              <a:t>Chú ý rằng nếu ban đầu có ít hơn </a:t>
            </a:r>
            <a:r>
              <a:rPr lang="en-US" b="1" smtClean="0">
                <a:latin typeface="Arial" panose="020B0604020202020204" pitchFamily="34" charset="0"/>
                <a:cs typeface="Arial" panose="020B0604020202020204" pitchFamily="34" charset="0"/>
              </a:rPr>
              <a:t>m+n-1</a:t>
            </a:r>
            <a:r>
              <a:rPr lang="en-US" smtClean="0">
                <a:latin typeface="Arial" panose="020B0604020202020204" pitchFamily="34" charset="0"/>
                <a:cs typeface="Arial" panose="020B0604020202020204" pitchFamily="34" charset="0"/>
              </a:rPr>
              <a:t> ô chọn, ta sẽ bổ sung thêm một / một vài ô nào đó tùy ý nào đó là ô chọn (với lượng hàng hóa là 0) rồi lại làm tương tự trên. Các ô chọn mới phải đảm bảo yếu tố “</a:t>
            </a:r>
            <a:r>
              <a:rPr lang="en-US" b="1" smtClean="0">
                <a:latin typeface="Arial" panose="020B0604020202020204" pitchFamily="34" charset="0"/>
                <a:cs typeface="Arial" panose="020B0604020202020204" pitchFamily="34" charset="0"/>
              </a:rPr>
              <a:t>không tạo thành chu trình</a:t>
            </a:r>
            <a:r>
              <a:rPr lang="en-US" smtClean="0">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10" y="3730336"/>
            <a:ext cx="4521491" cy="24197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777" y="3730335"/>
            <a:ext cx="4673956" cy="2419759"/>
          </a:xfrm>
          <a:prstGeom prst="rect">
            <a:avLst/>
          </a:prstGeom>
        </p:spPr>
      </p:pic>
    </p:spTree>
    <p:extLst>
      <p:ext uri="{BB962C8B-B14F-4D97-AF65-F5344CB8AC3E}">
        <p14:creationId xmlns:p14="http://schemas.microsoft.com/office/powerpoint/2010/main" val="1786532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latin typeface="Verdana" panose="020B0604030504040204" pitchFamily="34" charset="0"/>
                <a:ea typeface="Verdana" panose="020B0604030504040204" pitchFamily="34" charset="0"/>
                <a:cs typeface="Verdana" panose="020B0604030504040204" pitchFamily="34" charset="0"/>
              </a:rPr>
              <a:t>Table of contents (session </a:t>
            </a:r>
            <a:r>
              <a:rPr lang="en-US">
                <a:latin typeface="Verdana" panose="020B0604030504040204" pitchFamily="34" charset="0"/>
                <a:ea typeface="Verdana" panose="020B0604030504040204" pitchFamily="34" charset="0"/>
                <a:cs typeface="Verdana" panose="020B0604030504040204" pitchFamily="34" charset="0"/>
              </a:rPr>
              <a:t>5</a:t>
            </a:r>
            <a:r>
              <a:rPr lang="en-US" smtClean="0">
                <a:latin typeface="Verdana" panose="020B0604030504040204" pitchFamily="34" charset="0"/>
                <a:ea typeface="Verdana" panose="020B0604030504040204" pitchFamily="34" charset="0"/>
                <a:cs typeface="Verdana" panose="020B0604030504040204" pitchFamily="34" charset="0"/>
              </a:rPr>
              <a:t>)</a:t>
            </a:r>
            <a:endParaRPr lang="en-US">
              <a:latin typeface="Verdana" panose="020B0604030504040204" pitchFamily="34" charset="0"/>
              <a:ea typeface="Verdana" panose="020B0604030504040204" pitchFamily="34" charset="0"/>
              <a:cs typeface="Verdana" panose="020B0604030504040204" pitchFamily="34" charset="0"/>
            </a:endParaRPr>
          </a:p>
        </p:txBody>
      </p:sp>
      <p:sp>
        <p:nvSpPr>
          <p:cNvPr id="3" name="Content Placeholder 2"/>
          <p:cNvSpPr>
            <a:spLocks noGrp="1"/>
          </p:cNvSpPr>
          <p:nvPr>
            <p:ph idx="1"/>
          </p:nvPr>
        </p:nvSpPr>
        <p:spPr/>
        <p:txBody>
          <a:bodyPr>
            <a:normAutofit/>
          </a:bodyPr>
          <a:lstStyle/>
          <a:p>
            <a:r>
              <a:rPr lang="en-US" sz="2400" dirty="0" smtClean="0">
                <a:latin typeface="Calibri" panose="020F0502020204030204" pitchFamily="34" charset="0"/>
                <a:cs typeface="Calibri" panose="020F0502020204030204" pitchFamily="34" charset="0"/>
              </a:rPr>
              <a:t>Câu hỏi bổ sung + về đề thi giữa kỳ.</a:t>
            </a:r>
          </a:p>
          <a:p>
            <a:r>
              <a:rPr lang="en-US" sz="2400" dirty="0" smtClean="0">
                <a:latin typeface="Calibri" panose="020F0502020204030204" pitchFamily="34" charset="0"/>
                <a:cs typeface="Calibri" panose="020F0502020204030204" pitchFamily="34" charset="0"/>
              </a:rPr>
              <a:t>Giới thiệu về một BT quy hoạch tuyến tính: bài toán vận tải.</a:t>
            </a:r>
          </a:p>
          <a:p>
            <a:r>
              <a:rPr lang="en-US" sz="2400" dirty="0" smtClean="0">
                <a:latin typeface="Calibri" panose="020F0502020204030204" pitchFamily="34" charset="0"/>
                <a:cs typeface="Calibri" panose="020F0502020204030204" pitchFamily="34" charset="0"/>
              </a:rPr>
              <a:t>Thuật </a:t>
            </a:r>
            <a:r>
              <a:rPr lang="en-US" sz="2400" dirty="0">
                <a:latin typeface="Calibri" panose="020F0502020204030204" pitchFamily="34" charset="0"/>
                <a:cs typeface="Calibri" panose="020F0502020204030204" pitchFamily="34" charset="0"/>
              </a:rPr>
              <a:t>toán thế vị.</a:t>
            </a:r>
          </a:p>
          <a:p>
            <a:r>
              <a:rPr lang="en-US" sz="2400" dirty="0">
                <a:latin typeface="Calibri" panose="020F0502020204030204" pitchFamily="34" charset="0"/>
                <a:cs typeface="Calibri" panose="020F0502020204030204" pitchFamily="34" charset="0"/>
              </a:rPr>
              <a:t>Các trường hợp cải tiến.</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273334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Step </a:t>
            </a:r>
            <a:r>
              <a:rPr lang="en-US" smtClean="0"/>
              <a:t>2: criterion of optimization</a:t>
            </a:r>
            <a:endParaRPr lang="en-US"/>
          </a:p>
        </p:txBody>
      </p:sp>
      <p:sp>
        <p:nvSpPr>
          <p:cNvPr id="4" name="Content Placeholder 3"/>
          <p:cNvSpPr>
            <a:spLocks noGrp="1"/>
          </p:cNvSpPr>
          <p:nvPr>
            <p:ph idx="1"/>
          </p:nvPr>
        </p:nvSpPr>
        <p:spPr/>
        <p:txBody>
          <a:bodyPr/>
          <a:lstStyle/>
          <a:p>
            <a:pPr algn="just"/>
            <a:r>
              <a:rPr lang="en-US" smtClean="0">
                <a:latin typeface="Arial" panose="020B0604020202020204" pitchFamily="34" charset="0"/>
                <a:cs typeface="Arial" panose="020B0604020202020204" pitchFamily="34" charset="0"/>
              </a:rPr>
              <a:t>Với bảng cước phí mới nhờ </a:t>
            </a:r>
            <a:r>
              <a:rPr lang="en-US" b="1" smtClean="0">
                <a:latin typeface="Arial" panose="020B0604020202020204" pitchFamily="34" charset="0"/>
                <a:cs typeface="Arial" panose="020B0604020202020204" pitchFamily="34" charset="0"/>
              </a:rPr>
              <a:t>hệ thống thế vị</a:t>
            </a:r>
            <a:r>
              <a:rPr lang="en-US" smtClean="0">
                <a:latin typeface="Arial" panose="020B0604020202020204" pitchFamily="34" charset="0"/>
                <a:cs typeface="Arial" panose="020B0604020202020204" pitchFamily="34" charset="0"/>
              </a:rPr>
              <a:t>, người ta chứng minh được rằng: </a:t>
            </a:r>
            <a:r>
              <a:rPr lang="en-US" u="sng" smtClean="0">
                <a:latin typeface="Arial" panose="020B0604020202020204" pitchFamily="34" charset="0"/>
                <a:cs typeface="Arial" panose="020B0604020202020204" pitchFamily="34" charset="0"/>
              </a:rPr>
              <a:t>bài toán này so với bài toán gốc có cùng phương án tối ưu</a:t>
            </a:r>
            <a:r>
              <a:rPr lang="en-US" smtClean="0">
                <a:latin typeface="Arial" panose="020B0604020202020204" pitchFamily="34" charset="0"/>
                <a:cs typeface="Arial" panose="020B0604020202020204" pitchFamily="34" charset="0"/>
              </a:rPr>
              <a:t>. </a:t>
            </a:r>
          </a:p>
          <a:p>
            <a:pPr algn="just"/>
            <a:r>
              <a:rPr lang="en-US" b="1" smtClean="0">
                <a:latin typeface="Arial" panose="020B0604020202020204" pitchFamily="34" charset="0"/>
                <a:cs typeface="Arial" panose="020B0604020202020204" pitchFamily="34" charset="0"/>
              </a:rPr>
              <a:t>Dấu hiệu tối ưu</a:t>
            </a:r>
            <a:r>
              <a:rPr lang="en-US" smtClean="0">
                <a:latin typeface="Arial" panose="020B0604020202020204" pitchFamily="34" charset="0"/>
                <a:cs typeface="Arial" panose="020B0604020202020204" pitchFamily="34" charset="0"/>
              </a:rPr>
              <a:t>: tất cả các cước phí đều &gt;=0. Nếu tồn tại một cước phí nào đó &lt; 0 thì ta chuyển qua bước tiếp theo tìm phương án mới tốt hơn.</a:t>
            </a:r>
            <a:endParaRPr lang="en-US">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8655" y="4012215"/>
            <a:ext cx="3727196" cy="1969485"/>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784" y="4012214"/>
            <a:ext cx="3584004" cy="1969485"/>
          </a:xfrm>
          <a:prstGeom prst="rect">
            <a:avLst/>
          </a:prstGeom>
        </p:spPr>
      </p:pic>
    </p:spTree>
    <p:extLst>
      <p:ext uri="{BB962C8B-B14F-4D97-AF65-F5344CB8AC3E}">
        <p14:creationId xmlns:p14="http://schemas.microsoft.com/office/powerpoint/2010/main" val="191822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improve feasible solution</a:t>
            </a:r>
            <a:endParaRPr lang="en-US"/>
          </a:p>
        </p:txBody>
      </p:sp>
      <p:sp>
        <p:nvSpPr>
          <p:cNvPr id="3" name="Content Placeholder 2"/>
          <p:cNvSpPr>
            <a:spLocks noGrp="1"/>
          </p:cNvSpPr>
          <p:nvPr>
            <p:ph idx="1"/>
          </p:nvPr>
        </p:nvSpPr>
        <p:spPr>
          <a:xfrm>
            <a:off x="1371600" y="2286000"/>
            <a:ext cx="9961418" cy="3581400"/>
          </a:xfrm>
        </p:spPr>
        <p:txBody>
          <a:bodyPr/>
          <a:lstStyle/>
          <a:p>
            <a:r>
              <a:rPr lang="vi-VN">
                <a:latin typeface="Arial" panose="020B0604020202020204" pitchFamily="34" charset="0"/>
                <a:cs typeface="Arial" panose="020B0604020202020204" pitchFamily="34" charset="0"/>
              </a:rPr>
              <a:t>Đầu tiên chọn </a:t>
            </a:r>
            <a:r>
              <a:rPr lang="en-US" smtClean="0">
                <a:latin typeface="Arial" panose="020B0604020202020204" pitchFamily="34" charset="0"/>
                <a:cs typeface="Arial" panose="020B0604020202020204" pitchFamily="34" charset="0"/>
              </a:rPr>
              <a:t>một </a:t>
            </a:r>
            <a:r>
              <a:rPr lang="vi-VN" smtClean="0">
                <a:latin typeface="Arial" panose="020B0604020202020204" pitchFamily="34" charset="0"/>
                <a:cs typeface="Arial" panose="020B0604020202020204" pitchFamily="34" charset="0"/>
              </a:rPr>
              <a:t>ô </a:t>
            </a:r>
            <a:r>
              <a:rPr lang="en-US" smtClean="0">
                <a:latin typeface="Arial" panose="020B0604020202020204" pitchFamily="34" charset="0"/>
                <a:cs typeface="Arial" panose="020B0604020202020204" pitchFamily="34" charset="0"/>
              </a:rPr>
              <a:t>loại (chưa được chọn ở bước trước đó) </a:t>
            </a:r>
            <a:r>
              <a:rPr lang="vi-VN" smtClean="0">
                <a:latin typeface="Arial" panose="020B0604020202020204" pitchFamily="34" charset="0"/>
                <a:cs typeface="Arial" panose="020B0604020202020204" pitchFamily="34" charset="0"/>
              </a:rPr>
              <a:t>có </a:t>
            </a:r>
            <a:r>
              <a:rPr lang="vi-VN">
                <a:latin typeface="Arial" panose="020B0604020202020204" pitchFamily="34" charset="0"/>
                <a:cs typeface="Arial" panose="020B0604020202020204" pitchFamily="34" charset="0"/>
              </a:rPr>
              <a:t>cước phí c âm nhỏ nhất (có trị tuyệt đối lớn nhất), ô đó sẽ là ô chọn mới. </a:t>
            </a:r>
          </a:p>
          <a:p>
            <a:pPr algn="just"/>
            <a:r>
              <a:rPr lang="vi-VN">
                <a:latin typeface="Arial" panose="020B0604020202020204" pitchFamily="34" charset="0"/>
                <a:cs typeface="Arial" panose="020B0604020202020204" pitchFamily="34" charset="0"/>
              </a:rPr>
              <a:t>Xét chu trình </a:t>
            </a:r>
            <a:r>
              <a:rPr lang="vi-VN" smtClean="0">
                <a:latin typeface="Arial" panose="020B0604020202020204" pitchFamily="34" charset="0"/>
                <a:cs typeface="Arial" panose="020B0604020202020204" pitchFamily="34" charset="0"/>
              </a:rPr>
              <a:t>chứa </a:t>
            </a:r>
            <a:r>
              <a:rPr lang="vi-VN">
                <a:latin typeface="Arial" panose="020B0604020202020204" pitchFamily="34" charset="0"/>
                <a:cs typeface="Arial" panose="020B0604020202020204" pitchFamily="34" charset="0"/>
              </a:rPr>
              <a:t>ô </a:t>
            </a:r>
            <a:r>
              <a:rPr lang="vi-VN" smtClean="0">
                <a:latin typeface="Arial" panose="020B0604020202020204" pitchFamily="34" charset="0"/>
                <a:cs typeface="Arial" panose="020B0604020202020204" pitchFamily="34" charset="0"/>
              </a:rPr>
              <a:t>đó</a:t>
            </a:r>
            <a:r>
              <a:rPr lang="en-US" smtClean="0">
                <a:latin typeface="Arial" panose="020B0604020202020204" pitchFamily="34" charset="0"/>
                <a:cs typeface="Arial" panose="020B0604020202020204" pitchFamily="34" charset="0"/>
              </a:rPr>
              <a:t> và các ô chọn ban đầu;</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đánh dấu </a:t>
            </a:r>
            <a:r>
              <a:rPr lang="vi-VN" smtClean="0">
                <a:latin typeface="Arial" panose="020B0604020202020204" pitchFamily="34" charset="0"/>
                <a:cs typeface="Arial" panose="020B0604020202020204" pitchFamily="34" charset="0"/>
              </a:rPr>
              <a:t>(+)</a:t>
            </a:r>
            <a:r>
              <a:rPr lang="en-US" smtClean="0">
                <a:latin typeface="Arial" panose="020B0604020202020204" pitchFamily="34" charset="0"/>
                <a:cs typeface="Arial" panose="020B0604020202020204" pitchFamily="34" charset="0"/>
              </a:rPr>
              <a:t> cho ô đó</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các ô còn lại trên chu trình thì đánh dấu (+), (-) xen kẽ. </a:t>
            </a:r>
          </a:p>
          <a:p>
            <a:r>
              <a:rPr lang="vi-VN">
                <a:latin typeface="Arial" panose="020B0604020202020204" pitchFamily="34" charset="0"/>
                <a:cs typeface="Arial" panose="020B0604020202020204" pitchFamily="34" charset="0"/>
              </a:rPr>
              <a:t>Điều chỉnh phương án cực biên bằng cách: </a:t>
            </a:r>
          </a:p>
          <a:p>
            <a:pPr marL="0" indent="0">
              <a:buNone/>
            </a:pPr>
            <a:r>
              <a:rPr lang="vi-VN">
                <a:latin typeface="Arial" panose="020B0604020202020204" pitchFamily="34" charset="0"/>
                <a:cs typeface="Arial" panose="020B0604020202020204" pitchFamily="34" charset="0"/>
              </a:rPr>
              <a:t>+ Lượng điều chỉnh là: q = min{x_ij với (i,j) có dấu (-)}.</a:t>
            </a:r>
          </a:p>
          <a:p>
            <a:pPr marL="0" indent="0" algn="just">
              <a:buNone/>
            </a:pPr>
            <a:r>
              <a:rPr lang="vi-VN">
                <a:latin typeface="Arial" panose="020B0604020202020204" pitchFamily="34" charset="0"/>
                <a:cs typeface="Arial" panose="020B0604020202020204" pitchFamily="34" charset="0"/>
              </a:rPr>
              <a:t>+ Phương án mới tính bằng cách: ô dấu (+) thì thêm q, ô dấu (-) thì bớt q, ô không có dấu thì giữ nguyên.</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735665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Step 3: improve (cont)</a:t>
            </a:r>
            <a:endParaRPr lang="en-US"/>
          </a:p>
        </p:txBody>
      </p:sp>
      <p:sp>
        <p:nvSpPr>
          <p:cNvPr id="3" name="Content Placeholder 2"/>
          <p:cNvSpPr>
            <a:spLocks noGrp="1"/>
          </p:cNvSpPr>
          <p:nvPr>
            <p:ph idx="1"/>
          </p:nvPr>
        </p:nvSpPr>
        <p:spPr/>
        <p:txBody>
          <a:bodyPr/>
          <a:lstStyle/>
          <a:p>
            <a:r>
              <a:rPr lang="en-US" smtClean="0">
                <a:latin typeface="Arial" panose="020B0604020202020204" pitchFamily="34" charset="0"/>
                <a:cs typeface="Arial" panose="020B0604020202020204" pitchFamily="34" charset="0"/>
              </a:rPr>
              <a:t>Xét bài toán sau với PACB đã có sẵn. Lượng điều chỉnh là q = min{20, 50}.</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pPr marL="0" indent="0">
              <a:buNone/>
            </a:pPr>
            <a:r>
              <a:rPr lang="en-US" smtClean="0">
                <a:latin typeface="Arial" panose="020B0604020202020204" pitchFamily="34" charset="0"/>
                <a:cs typeface="Arial" panose="020B0604020202020204" pitchFamily="34" charset="0"/>
              </a:rPr>
              <a:t>F = 90+100+40+50+60+80=420.</a:t>
            </a:r>
          </a:p>
          <a:p>
            <a:pPr marL="0" indent="0">
              <a:buNone/>
            </a:pPr>
            <a:r>
              <a:rPr lang="en-US" smtClean="0">
                <a:latin typeface="Arial" panose="020B0604020202020204" pitchFamily="34" charset="0"/>
                <a:cs typeface="Arial" panose="020B0604020202020204" pitchFamily="34" charset="0"/>
              </a:rPr>
              <a:t>F’ = 90+40+30+120+40+80=400.</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245" y="265924"/>
            <a:ext cx="3377876" cy="17818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2928445"/>
            <a:ext cx="3598933" cy="180980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480" y="2928444"/>
            <a:ext cx="3420982" cy="180980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9373" y="4738253"/>
            <a:ext cx="3416429" cy="1873525"/>
          </a:xfrm>
          <a:prstGeom prst="rect">
            <a:avLst/>
          </a:prstGeom>
        </p:spPr>
      </p:pic>
    </p:spTree>
    <p:extLst>
      <p:ext uri="{BB962C8B-B14F-4D97-AF65-F5344CB8AC3E}">
        <p14:creationId xmlns:p14="http://schemas.microsoft.com/office/powerpoint/2010/main" val="384700748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1</a:t>
            </a:r>
            <a:endParaRPr lang="en-US"/>
          </a:p>
        </p:txBody>
      </p:sp>
      <p:sp>
        <p:nvSpPr>
          <p:cNvPr id="5" name="Content Placeholder 4"/>
          <p:cNvSpPr>
            <a:spLocks noGrp="1"/>
          </p:cNvSpPr>
          <p:nvPr>
            <p:ph idx="1"/>
          </p:nvPr>
        </p:nvSpPr>
        <p:spPr>
          <a:xfrm>
            <a:off x="1371600" y="2286000"/>
            <a:ext cx="9601200" cy="4263390"/>
          </a:xfrm>
        </p:spPr>
        <p:txBody>
          <a:bodyPr/>
          <a:lstStyle/>
          <a:p>
            <a:r>
              <a:rPr lang="en-US" dirty="0" smtClean="0">
                <a:latin typeface="Arial" panose="020B0604020202020204" pitchFamily="34" charset="0"/>
                <a:cs typeface="Arial" panose="020B0604020202020204" pitchFamily="34" charset="0"/>
              </a:rPr>
              <a:t>Xét bài toán sau với PACB cho sẵn. </a:t>
            </a:r>
            <a:r>
              <a:rPr lang="vi-VN" dirty="0" smtClean="0">
                <a:latin typeface="Arial" panose="020B0604020202020204" pitchFamily="34" charset="0"/>
                <a:cs typeface="Arial" panose="020B0604020202020204" pitchFamily="34" charset="0"/>
              </a:rPr>
              <a:t>Hãy </a:t>
            </a:r>
            <a:r>
              <a:rPr lang="vi-VN" dirty="0">
                <a:latin typeface="Arial" panose="020B0604020202020204" pitchFamily="34" charset="0"/>
                <a:cs typeface="Arial" panose="020B0604020202020204" pitchFamily="34" charset="0"/>
              </a:rPr>
              <a:t>tính giá trị hàm mục tiêu hiện tại và tìm cách cải tiến nó bằng các bước ở trên</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pPr marL="0" indent="0">
              <a:buNone/>
            </a:pPr>
            <a:r>
              <a:rPr lang="en-US" dirty="0" smtClean="0">
                <a:latin typeface="Arial" panose="020B0604020202020204" pitchFamily="34" charset="0"/>
                <a:cs typeface="Arial" panose="020B0604020202020204" pitchFamily="34" charset="0"/>
              </a:rPr>
              <a:t>F = 250+150+220+20+150=790.</a:t>
            </a:r>
          </a:p>
          <a:p>
            <a:pPr marL="0" indent="0">
              <a:buNone/>
            </a:pPr>
            <a:r>
              <a:rPr lang="en-US" dirty="0" smtClean="0">
                <a:latin typeface="Arial" panose="020B0604020202020204" pitchFamily="34" charset="0"/>
                <a:cs typeface="Arial" panose="020B0604020202020204" pitchFamily="34" charset="0"/>
              </a:rPr>
              <a:t>B1: chuẩn hóa bảng: </a:t>
            </a:r>
          </a:p>
          <a:p>
            <a:pPr marL="0" indent="0">
              <a:buNone/>
            </a:pPr>
            <a:r>
              <a:rPr lang="en-US" dirty="0" smtClean="0">
                <a:latin typeface="Arial" panose="020B0604020202020204" pitchFamily="34" charset="0"/>
                <a:cs typeface="Arial" panose="020B0604020202020204" pitchFamily="34" charset="0"/>
              </a:rPr>
              <a:t>r1+s1+5=0.</a:t>
            </a:r>
          </a:p>
          <a:p>
            <a:pPr marL="0" indent="0">
              <a:buNone/>
            </a:pPr>
            <a:r>
              <a:rPr lang="en-US" dirty="0" smtClean="0">
                <a:latin typeface="Arial" panose="020B0604020202020204" pitchFamily="34" charset="0"/>
                <a:cs typeface="Arial" panose="020B0604020202020204" pitchFamily="34" charset="0"/>
              </a:rPr>
              <a:t>r1+s2+5=0.</a:t>
            </a:r>
          </a:p>
          <a:p>
            <a:pPr marL="0" indent="0">
              <a:buNone/>
            </a:pPr>
            <a:r>
              <a:rPr lang="en-US" dirty="0" smtClean="0">
                <a:latin typeface="Arial" panose="020B0604020202020204" pitchFamily="34" charset="0"/>
                <a:cs typeface="Arial" panose="020B0604020202020204" pitchFamily="34" charset="0"/>
              </a:rPr>
              <a:t>r2+s3+11=0.</a:t>
            </a:r>
          </a:p>
          <a:p>
            <a:pPr marL="0" indent="0">
              <a:buNone/>
            </a:pPr>
            <a:r>
              <a:rPr lang="en-US" dirty="0" smtClean="0">
                <a:latin typeface="Arial" panose="020B0604020202020204" pitchFamily="34" charset="0"/>
                <a:cs typeface="Arial" panose="020B0604020202020204" pitchFamily="34" charset="0"/>
              </a:rPr>
              <a:t>r3+s2+2=0.</a:t>
            </a:r>
          </a:p>
          <a:p>
            <a:pPr marL="0" indent="0">
              <a:buNone/>
            </a:pPr>
            <a:r>
              <a:rPr lang="en-US" dirty="0" smtClean="0">
                <a:latin typeface="Arial" panose="020B0604020202020204" pitchFamily="34" charset="0"/>
                <a:cs typeface="Arial" panose="020B0604020202020204" pitchFamily="34" charset="0"/>
              </a:rPr>
              <a:t>r3+s3+3=0.</a:t>
            </a:r>
          </a:p>
          <a:p>
            <a:pPr marL="0" indent="0">
              <a:buNone/>
            </a:pPr>
            <a:r>
              <a:rPr lang="en-US" dirty="0" smtClean="0">
                <a:latin typeface="Arial" panose="020B0604020202020204" pitchFamily="34" charset="0"/>
                <a:cs typeface="Arial" panose="020B0604020202020204" pitchFamily="34" charset="0"/>
              </a:rPr>
              <a:t>Chọn r1 = 0 </a:t>
            </a:r>
            <a:r>
              <a:rPr lang="en-US" dirty="0" smtClean="0">
                <a:latin typeface="Arial" panose="020B0604020202020204" pitchFamily="34" charset="0"/>
                <a:cs typeface="Arial" panose="020B0604020202020204" pitchFamily="34" charset="0"/>
                <a:sym typeface="Wingdings" panose="05000000000000000000" pitchFamily="2" charset="2"/>
              </a:rPr>
              <a:t> s1=-5, s2=-5, r3 = 3, s3 = -6, r2 = -5.</a:t>
            </a:r>
            <a:endParaRPr lang="en-US" dirty="0" smtClean="0">
              <a:latin typeface="Arial" panose="020B0604020202020204" pitchFamily="34" charset="0"/>
              <a:cs typeface="Arial" panose="020B0604020202020204" pitchFamily="34" charset="0"/>
            </a:endParaRPr>
          </a:p>
          <a:p>
            <a:pPr marL="0" indent="0">
              <a:buNone/>
            </a:pPr>
            <a:endParaRPr lang="en-US" dirty="0" smtClean="0">
              <a:latin typeface="Arial" panose="020B0604020202020204" pitchFamily="34" charset="0"/>
              <a:cs typeface="Arial" panose="020B0604020202020204" pitchFamily="34" charset="0"/>
            </a:endParaRPr>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617" y="3275506"/>
            <a:ext cx="3240742" cy="2169207"/>
          </a:xfrm>
          <a:prstGeom prst="rect">
            <a:avLst/>
          </a:prstGeom>
        </p:spPr>
      </p:pic>
    </p:spTree>
    <p:extLst>
      <p:ext uri="{BB962C8B-B14F-4D97-AF65-F5344CB8AC3E}">
        <p14:creationId xmlns:p14="http://schemas.microsoft.com/office/powerpoint/2010/main" val="19891895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to example 1</a:t>
            </a:r>
            <a:endParaRPr lang="en-US"/>
          </a:p>
        </p:txBody>
      </p:sp>
      <p:sp>
        <p:nvSpPr>
          <p:cNvPr id="3" name="Content Placeholder 2"/>
          <p:cNvSpPr>
            <a:spLocks noGrp="1"/>
          </p:cNvSpPr>
          <p:nvPr>
            <p:ph idx="1"/>
          </p:nvPr>
        </p:nvSpPr>
        <p:spPr>
          <a:xfrm>
            <a:off x="1371600" y="2452254"/>
            <a:ext cx="9601200" cy="3415145"/>
          </a:xfrm>
        </p:spPr>
        <p:txBody>
          <a:bodyPr/>
          <a:lstStyle/>
          <a:p>
            <a:r>
              <a:rPr lang="en-US" smtClean="0">
                <a:solidFill>
                  <a:srgbClr val="00B050"/>
                </a:solidFill>
                <a:latin typeface="Arial" panose="020B0604020202020204" pitchFamily="34" charset="0"/>
                <a:cs typeface="Arial" panose="020B0604020202020204" pitchFamily="34" charset="0"/>
              </a:rPr>
              <a:t>Ta có các bảng biến đổi như sau (hàm mục tiêu cải tiến từ 790 lên 760).</a:t>
            </a:r>
            <a:endParaRPr lang="en-US">
              <a:solidFill>
                <a:srgbClr val="00B050"/>
              </a:solidFill>
              <a:latin typeface="Arial" panose="020B0604020202020204" pitchFamily="34" charset="0"/>
              <a:cs typeface="Arial" panose="020B0604020202020204" pitchFamily="34" charset="0"/>
            </a:endParaRPr>
          </a:p>
        </p:txBody>
      </p:sp>
      <p:pic>
        <p:nvPicPr>
          <p:cNvPr id="4" name="Content Placeholder 3"/>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424785" y="75230"/>
            <a:ext cx="3240742" cy="216920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79617" y="3176441"/>
            <a:ext cx="3156856" cy="192203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08422" y="3176440"/>
            <a:ext cx="2664634" cy="192203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45006" y="3176440"/>
            <a:ext cx="2827794" cy="1900098"/>
          </a:xfrm>
          <a:prstGeom prst="rect">
            <a:avLst/>
          </a:prstGeom>
        </p:spPr>
      </p:pic>
    </p:spTree>
    <p:extLst>
      <p:ext uri="{BB962C8B-B14F-4D97-AF65-F5344CB8AC3E}">
        <p14:creationId xmlns:p14="http://schemas.microsoft.com/office/powerpoint/2010/main" val="177426375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2 </a:t>
            </a:r>
            <a:endParaRPr lang="en-US"/>
          </a:p>
        </p:txBody>
      </p:sp>
      <p:sp>
        <p:nvSpPr>
          <p:cNvPr id="3" name="Content Placeholder 2"/>
          <p:cNvSpPr>
            <a:spLocks noGrp="1"/>
          </p:cNvSpPr>
          <p:nvPr>
            <p:ph idx="1"/>
          </p:nvPr>
        </p:nvSpPr>
        <p:spPr>
          <a:xfrm>
            <a:off x="1371600" y="1981200"/>
            <a:ext cx="9601200" cy="4322618"/>
          </a:xfrm>
        </p:spPr>
        <p:txBody>
          <a:bodyPr>
            <a:normAutofit/>
          </a:bodyPr>
          <a:lstStyle/>
          <a:p>
            <a:r>
              <a:rPr lang="vi-VN" smtClean="0">
                <a:latin typeface="Arial" panose="020B0604020202020204" pitchFamily="34" charset="0"/>
                <a:cs typeface="Arial" panose="020B0604020202020204" pitchFamily="34" charset="0"/>
              </a:rPr>
              <a:t>Cho </a:t>
            </a:r>
            <a:r>
              <a:rPr lang="vi-VN">
                <a:latin typeface="Arial" panose="020B0604020202020204" pitchFamily="34" charset="0"/>
                <a:cs typeface="Arial" panose="020B0604020202020204" pitchFamily="34" charset="0"/>
              </a:rPr>
              <a:t>bài toán vận tải, tìm min của hàm mục </a:t>
            </a:r>
            <a:r>
              <a:rPr lang="vi-VN" smtClean="0">
                <a:latin typeface="Arial" panose="020B0604020202020204" pitchFamily="34" charset="0"/>
                <a:cs typeface="Arial" panose="020B0604020202020204" pitchFamily="34" charset="0"/>
              </a:rPr>
              <a:t>tiê</a:t>
            </a:r>
            <a:r>
              <a:rPr lang="en-US" smtClean="0">
                <a:latin typeface="Arial" panose="020B0604020202020204" pitchFamily="34" charset="0"/>
                <a:cs typeface="Arial" panose="020B0604020202020204" pitchFamily="34" charset="0"/>
              </a:rPr>
              <a:t>u</a:t>
            </a:r>
            <a:r>
              <a:rPr lang="vi-VN" smtClean="0">
                <a:latin typeface="Arial" panose="020B0604020202020204" pitchFamily="34" charset="0"/>
                <a:cs typeface="Arial" panose="020B0604020202020204" pitchFamily="34" charset="0"/>
              </a:rPr>
              <a:t> </a:t>
            </a:r>
            <a:r>
              <a:rPr lang="vi-VN">
                <a:latin typeface="Arial" panose="020B0604020202020204" pitchFamily="34" charset="0"/>
                <a:cs typeface="Arial" panose="020B0604020202020204" pitchFamily="34" charset="0"/>
              </a:rPr>
              <a:t>cước phí cân bằng thu phát</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pPr marL="0" indent="0" algn="just">
              <a:buNone/>
            </a:pPr>
            <a:endParaRPr lang="en-US" smtClean="0">
              <a:latin typeface="Arial" panose="020B0604020202020204" pitchFamily="34" charset="0"/>
              <a:cs typeface="Arial" panose="020B0604020202020204" pitchFamily="34" charset="0"/>
            </a:endParaRPr>
          </a:p>
          <a:p>
            <a:pPr marL="0" indent="0" algn="just">
              <a:buNone/>
            </a:pPr>
            <a:r>
              <a:rPr lang="en-US" smtClean="0">
                <a:latin typeface="Arial" panose="020B0604020202020204" pitchFamily="34" charset="0"/>
                <a:cs typeface="Arial" panose="020B0604020202020204" pitchFamily="34" charset="0"/>
              </a:rPr>
              <a:t>Xây dựng phương án ban đầu bằng các phương pháp chi phí nhỏ nhất, góc Tây Bắc và phương pháp Fogel. Sử dụng thuật toán thế vị, chứng minh rằng PACB theo phương pháp Fogel cho ta lời giải tối ưu.</a:t>
            </a:r>
          </a:p>
          <a:p>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0145" y="2448764"/>
            <a:ext cx="3593821" cy="2008968"/>
          </a:xfrm>
          <a:prstGeom prst="rect">
            <a:avLst/>
          </a:prstGeom>
        </p:spPr>
      </p:pic>
    </p:spTree>
    <p:extLst>
      <p:ext uri="{BB962C8B-B14F-4D97-AF65-F5344CB8AC3E}">
        <p14:creationId xmlns:p14="http://schemas.microsoft.com/office/powerpoint/2010/main" val="574049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Solution of example 2</a:t>
            </a:r>
            <a:endParaRPr lang="en-US"/>
          </a:p>
        </p:txBody>
      </p:sp>
      <p:sp>
        <p:nvSpPr>
          <p:cNvPr id="3" name="Content Placeholder 2"/>
          <p:cNvSpPr>
            <a:spLocks noGrp="1"/>
          </p:cNvSpPr>
          <p:nvPr>
            <p:ph idx="1"/>
          </p:nvPr>
        </p:nvSpPr>
        <p:spPr/>
        <p:txBody>
          <a:bodyPr/>
          <a:lstStyle/>
          <a:p>
            <a:r>
              <a:rPr lang="en-US" smtClean="0">
                <a:solidFill>
                  <a:srgbClr val="00B050"/>
                </a:solidFill>
                <a:latin typeface="Arial" panose="020B0604020202020204" pitchFamily="34" charset="0"/>
                <a:cs typeface="Arial" panose="020B0604020202020204" pitchFamily="34" charset="0"/>
              </a:rPr>
              <a:t>Lời giải chi tiết cho các câu.</a:t>
            </a:r>
            <a:endParaRPr lang="en-US">
              <a:solidFill>
                <a:srgbClr val="00B05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9540" y="2948212"/>
            <a:ext cx="5191191" cy="2565898"/>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8201090" y="550988"/>
            <a:ext cx="3593821" cy="200896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2790" y="2948212"/>
            <a:ext cx="5620977" cy="2565898"/>
          </a:xfrm>
          <a:prstGeom prst="rect">
            <a:avLst/>
          </a:prstGeom>
        </p:spPr>
      </p:pic>
    </p:spTree>
    <p:extLst>
      <p:ext uri="{BB962C8B-B14F-4D97-AF65-F5344CB8AC3E}">
        <p14:creationId xmlns:p14="http://schemas.microsoft.com/office/powerpoint/2010/main" val="6832714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Extension</a:t>
            </a:r>
            <a:endParaRPr lang="en-US"/>
          </a:p>
        </p:txBody>
      </p:sp>
      <p:sp>
        <p:nvSpPr>
          <p:cNvPr id="3" name="Content Placeholder 2"/>
          <p:cNvSpPr>
            <a:spLocks noGrp="1"/>
          </p:cNvSpPr>
          <p:nvPr>
            <p:ph idx="1"/>
          </p:nvPr>
        </p:nvSpPr>
        <p:spPr/>
        <p:txBody>
          <a:bodyPr>
            <a:normAutofit lnSpcReduction="10000"/>
          </a:bodyPr>
          <a:lstStyle/>
          <a:p>
            <a:pPr algn="just"/>
            <a:r>
              <a:rPr lang="vi-VN" b="1">
                <a:latin typeface="Arial" panose="020B0604020202020204" pitchFamily="34" charset="0"/>
                <a:cs typeface="Arial" panose="020B0604020202020204" pitchFamily="34" charset="0"/>
              </a:rPr>
              <a:t>Đối với bài toán không cân bằng thu phát</a:t>
            </a:r>
            <a:r>
              <a:rPr lang="vi-VN">
                <a:latin typeface="Arial" panose="020B0604020202020204" pitchFamily="34" charset="0"/>
                <a:cs typeface="Arial" panose="020B0604020202020204" pitchFamily="34" charset="0"/>
              </a:rPr>
              <a:t>: ta thêm một cột/hàng giả vào (tùy trường hợp phát &gt; thu hay thu &gt; phát) để cân bằng, trong đó chi phí vận tải của cột/hàng đó đều bằng 0. Sau đó tiến hành giải như bình thường.</a:t>
            </a:r>
          </a:p>
          <a:p>
            <a:endParaRPr lang="vi-VN">
              <a:latin typeface="Arial" panose="020B0604020202020204" pitchFamily="34" charset="0"/>
              <a:cs typeface="Arial" panose="020B0604020202020204" pitchFamily="34" charset="0"/>
            </a:endParaRPr>
          </a:p>
          <a:p>
            <a:pPr algn="just"/>
            <a:r>
              <a:rPr lang="vi-VN" b="1">
                <a:latin typeface="Arial" panose="020B0604020202020204" pitchFamily="34" charset="0"/>
                <a:cs typeface="Arial" panose="020B0604020202020204" pitchFamily="34" charset="0"/>
              </a:rPr>
              <a:t>Đối với bài toán có ô cấm </a:t>
            </a:r>
            <a:r>
              <a:rPr lang="vi-VN">
                <a:latin typeface="Arial" panose="020B0604020202020204" pitchFamily="34" charset="0"/>
                <a:cs typeface="Arial" panose="020B0604020202020204" pitchFamily="34" charset="0"/>
              </a:rPr>
              <a:t>(có thể xem như đường cấm): ta dùng phương pháp big M, gán trọng số vận tải cho các ô tương ứng là các con số M rất lớn</a:t>
            </a:r>
            <a:r>
              <a:rPr lang="vi-VN" smtClean="0">
                <a:latin typeface="Arial" panose="020B0604020202020204" pitchFamily="34" charset="0"/>
                <a:cs typeface="Arial" panose="020B0604020202020204" pitchFamily="34" charset="0"/>
              </a:rPr>
              <a:t>.</a:t>
            </a:r>
            <a:endParaRPr lang="en-US" smtClean="0">
              <a:latin typeface="Arial" panose="020B0604020202020204" pitchFamily="34" charset="0"/>
              <a:cs typeface="Arial" panose="020B0604020202020204" pitchFamily="34" charset="0"/>
            </a:endParaRPr>
          </a:p>
          <a:p>
            <a:pPr algn="just"/>
            <a:endParaRPr lang="en-US">
              <a:latin typeface="Arial" panose="020B0604020202020204" pitchFamily="34" charset="0"/>
              <a:cs typeface="Arial" panose="020B0604020202020204" pitchFamily="34" charset="0"/>
            </a:endParaRPr>
          </a:p>
          <a:p>
            <a:pPr algn="just"/>
            <a:r>
              <a:rPr lang="vi-VN" b="1">
                <a:latin typeface="Arial" panose="020B0604020202020204" pitchFamily="34" charset="0"/>
                <a:cs typeface="Arial" panose="020B0604020202020204" pitchFamily="34" charset="0"/>
              </a:rPr>
              <a:t>Bài toán cực đại cước phí</a:t>
            </a:r>
            <a:r>
              <a:rPr lang="vi-VN">
                <a:latin typeface="Arial" panose="020B0604020202020204" pitchFamily="34" charset="0"/>
                <a:cs typeface="Arial" panose="020B0604020202020204" pitchFamily="34" charset="0"/>
              </a:rPr>
              <a:t>: ta thực hiện hầu như ngược lại so với bài toán gốc, tức là phân phối lượng hàng nhiều nhất vào ô có cước phí lớn nhất; ở bước chuẩn hóa bảng, ta dừng lại khi mọi cước phí đều &lt;= 0; khi xét phương án mới, ta chọn ô loại có giá trị lớn nhất.</a:t>
            </a:r>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574507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exercise 1</a:t>
            </a: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Hãy chứng minh định lý về phương án cực biên của bài toán vận tải m x n:</a:t>
            </a:r>
          </a:p>
          <a:p>
            <a:pPr algn="just">
              <a:buFontTx/>
              <a:buChar char="-"/>
            </a:pPr>
            <a:r>
              <a:rPr lang="en-US" dirty="0" smtClean="0">
                <a:latin typeface="Arial" panose="020B0604020202020204" pitchFamily="34" charset="0"/>
                <a:cs typeface="Arial" panose="020B0604020202020204" pitchFamily="34" charset="0"/>
              </a:rPr>
              <a:t>Tại sao nếu muốn là phương án cực biên thì các ô chọn không tạo chu trình?</a:t>
            </a:r>
          </a:p>
          <a:p>
            <a:pPr>
              <a:buFontTx/>
              <a:buChar char="-"/>
            </a:pPr>
            <a:r>
              <a:rPr lang="en-US" dirty="0" smtClean="0">
                <a:latin typeface="Arial" panose="020B0604020202020204" pitchFamily="34" charset="0"/>
                <a:cs typeface="Arial" panose="020B0604020202020204" pitchFamily="34" charset="0"/>
              </a:rPr>
              <a:t>Tại sao khi các ô không tạo thành chu trình thì số ô tối đa sẽ là m+n-1? </a:t>
            </a:r>
            <a:endParaRPr lang="en-US" dirty="0"/>
          </a:p>
          <a:p>
            <a:pPr>
              <a:buFontTx/>
              <a:buChar char="-"/>
            </a:pPr>
            <a:endParaRPr lang="en-US"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4196" y="3773805"/>
            <a:ext cx="4286250" cy="2447925"/>
          </a:xfrm>
          <a:prstGeom prst="rect">
            <a:avLst/>
          </a:prstGeom>
        </p:spPr>
      </p:pic>
    </p:spTree>
    <p:extLst>
      <p:ext uri="{BB962C8B-B14F-4D97-AF65-F5344CB8AC3E}">
        <p14:creationId xmlns:p14="http://schemas.microsoft.com/office/powerpoint/2010/main" val="186791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371600" y="685800"/>
            <a:ext cx="9601200" cy="1485900"/>
          </a:xfrm>
        </p:spPr>
        <p:txBody>
          <a:bodyPr/>
          <a:lstStyle/>
          <a:p>
            <a:r>
              <a:rPr lang="en-US" dirty="0" smtClean="0"/>
              <a:t>Individual exercise 2</a:t>
            </a:r>
            <a:endParaRPr lang="en-US" dirty="0"/>
          </a:p>
        </p:txBody>
      </p:sp>
      <p:sp>
        <p:nvSpPr>
          <p:cNvPr id="8" name="Content Placeholder 2"/>
          <p:cNvSpPr>
            <a:spLocks noGrp="1"/>
          </p:cNvSpPr>
          <p:nvPr>
            <p:ph idx="1"/>
          </p:nvPr>
        </p:nvSpPr>
        <p:spPr>
          <a:xfrm>
            <a:off x="1371600" y="1981200"/>
            <a:ext cx="9601200" cy="4322618"/>
          </a:xfrm>
        </p:spPr>
        <p:txBody>
          <a:bodyPr>
            <a:normAutofit/>
          </a:bodyPr>
          <a:lstStyle/>
          <a:p>
            <a:r>
              <a:rPr lang="vi-VN" dirty="0" smtClean="0">
                <a:latin typeface="Arial" panose="020B0604020202020204" pitchFamily="34" charset="0"/>
                <a:cs typeface="Arial" panose="020B0604020202020204" pitchFamily="34" charset="0"/>
              </a:rPr>
              <a:t>Cho </a:t>
            </a:r>
            <a:r>
              <a:rPr lang="vi-VN" dirty="0">
                <a:latin typeface="Arial" panose="020B0604020202020204" pitchFamily="34" charset="0"/>
                <a:cs typeface="Arial" panose="020B0604020202020204" pitchFamily="34" charset="0"/>
              </a:rPr>
              <a:t>bài toán vận tải, tìm min của hàm mục </a:t>
            </a:r>
            <a:r>
              <a:rPr lang="vi-VN" dirty="0" smtClean="0">
                <a:latin typeface="Arial" panose="020B0604020202020204" pitchFamily="34" charset="0"/>
                <a:cs typeface="Arial" panose="020B0604020202020204" pitchFamily="34" charset="0"/>
              </a:rPr>
              <a:t>tiê</a:t>
            </a:r>
            <a:r>
              <a:rPr lang="en-US" dirty="0" smtClean="0">
                <a:latin typeface="Arial" panose="020B0604020202020204" pitchFamily="34" charset="0"/>
                <a:cs typeface="Arial" panose="020B0604020202020204" pitchFamily="34" charset="0"/>
              </a:rPr>
              <a:t>u</a:t>
            </a:r>
            <a:r>
              <a:rPr lang="vi-VN" dirty="0" smtClean="0">
                <a:latin typeface="Arial" panose="020B0604020202020204" pitchFamily="34" charset="0"/>
                <a:cs typeface="Arial" panose="020B0604020202020204" pitchFamily="34" charset="0"/>
              </a:rPr>
              <a:t> </a:t>
            </a:r>
            <a:r>
              <a:rPr lang="vi-VN" dirty="0">
                <a:latin typeface="Arial" panose="020B0604020202020204" pitchFamily="34" charset="0"/>
                <a:cs typeface="Arial" panose="020B0604020202020204" pitchFamily="34" charset="0"/>
              </a:rPr>
              <a:t>cước phí cân bằng thu phát</a:t>
            </a:r>
            <a:r>
              <a:rPr lang="vi-VN" dirty="0" smtClean="0">
                <a:latin typeface="Arial" panose="020B0604020202020204" pitchFamily="34" charset="0"/>
                <a:cs typeface="Arial" panose="020B0604020202020204" pitchFamily="34" charset="0"/>
              </a:rPr>
              <a:t>:</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pPr marL="0" indent="0" algn="just">
              <a:buNone/>
            </a:pPr>
            <a:endParaRPr lang="en-US" dirty="0" smtClean="0">
              <a:latin typeface="Arial" panose="020B0604020202020204" pitchFamily="34" charset="0"/>
              <a:cs typeface="Arial" panose="020B0604020202020204" pitchFamily="34" charset="0"/>
            </a:endParaRPr>
          </a:p>
          <a:p>
            <a:pPr marL="457200" indent="-457200" algn="just">
              <a:buAutoNum type="alphaLcParenR"/>
            </a:pPr>
            <a:r>
              <a:rPr lang="en-US" dirty="0" smtClean="0">
                <a:latin typeface="Arial" panose="020B0604020202020204" pitchFamily="34" charset="0"/>
                <a:cs typeface="Arial" panose="020B0604020202020204" pitchFamily="34" charset="0"/>
              </a:rPr>
              <a:t>Xây dựng phương án ban đầu bằng các phương pháp chi phí nhỏ nhất, Tây Bắc và phương pháp Fogel.</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So sánh các chi phí tương ứng.</a:t>
            </a:r>
          </a:p>
          <a:p>
            <a:pPr marL="457200" indent="-457200" algn="just">
              <a:buAutoNum type="alphaLcParenR"/>
            </a:pPr>
            <a:r>
              <a:rPr lang="en-US" dirty="0" smtClean="0">
                <a:latin typeface="Arial" panose="020B0604020202020204" pitchFamily="34" charset="0"/>
                <a:cs typeface="Arial" panose="020B0604020202020204" pitchFamily="34" charset="0"/>
              </a:rPr>
              <a:t>Hãy giải bài toán bằng thuật toán thế vị.</a:t>
            </a:r>
            <a:endParaRPr lang="en-US" dirty="0">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134" y="2462616"/>
            <a:ext cx="3593821" cy="200896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7825" y="2462617"/>
            <a:ext cx="2966184" cy="2008968"/>
          </a:xfrm>
          <a:prstGeom prst="rect">
            <a:avLst/>
          </a:prstGeom>
        </p:spPr>
      </p:pic>
    </p:spTree>
    <p:extLst>
      <p:ext uri="{BB962C8B-B14F-4D97-AF65-F5344CB8AC3E}">
        <p14:creationId xmlns:p14="http://schemas.microsoft.com/office/powerpoint/2010/main" val="3026792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questions</a:t>
            </a:r>
            <a:endParaRPr lang="en-US" dirty="0"/>
          </a:p>
        </p:txBody>
      </p:sp>
      <p:sp>
        <p:nvSpPr>
          <p:cNvPr id="3" name="Content Placeholder 2"/>
          <p:cNvSpPr>
            <a:spLocks noGrp="1"/>
          </p:cNvSpPr>
          <p:nvPr>
            <p:ph idx="1"/>
          </p:nvPr>
        </p:nvSpPr>
        <p:spPr>
          <a:xfrm>
            <a:off x="1371599" y="2286000"/>
            <a:ext cx="10159465" cy="3581400"/>
          </a:xfrm>
        </p:spPr>
        <p:txBody>
          <a:bodyPr>
            <a:normAutofit/>
          </a:bodyPr>
          <a:lstStyle/>
          <a:p>
            <a:pPr marL="0" indent="0">
              <a:buNone/>
            </a:pPr>
            <a:r>
              <a:rPr lang="en-US" sz="2400" dirty="0" smtClean="0"/>
              <a:t>1) Chứng minh tính đúng đắn của thao tác lặp trong thuật toán đơn hình.</a:t>
            </a:r>
          </a:p>
          <a:p>
            <a:pPr marL="0" indent="0">
              <a:buNone/>
            </a:pPr>
            <a:r>
              <a:rPr lang="en-US" sz="2400" dirty="0" smtClean="0"/>
              <a:t>2) Phân tích độ phức tạp của thuật toán đơn hình.</a:t>
            </a:r>
          </a:p>
          <a:p>
            <a:pPr marL="0" indent="0">
              <a:buNone/>
            </a:pPr>
            <a:r>
              <a:rPr lang="en-US" sz="2400" dirty="0" smtClean="0"/>
              <a:t>3) Chứng minh định lý đối ngẫu mạnh.</a:t>
            </a:r>
          </a:p>
          <a:p>
            <a:pPr marL="0" indent="0">
              <a:buNone/>
            </a:pPr>
            <a:r>
              <a:rPr lang="en-US" sz="2400" dirty="0" smtClean="0"/>
              <a:t>4) Chứng minh định lý độ lệch bù.</a:t>
            </a:r>
          </a:p>
          <a:p>
            <a:pPr marL="0" indent="0">
              <a:buNone/>
            </a:pPr>
            <a:endParaRPr lang="en-US" sz="2400" dirty="0" smtClean="0"/>
          </a:p>
          <a:p>
            <a:pPr marL="0" indent="0">
              <a:buNone/>
            </a:pPr>
            <a:r>
              <a:rPr lang="en-US" sz="2400" dirty="0" smtClean="0"/>
              <a:t>Mỗi kết quả thực hiện trên 1 trang A4 và tính điểm cộng riêng</a:t>
            </a:r>
            <a:r>
              <a:rPr lang="en-US" sz="2400" dirty="0" smtClean="0"/>
              <a:t>.</a:t>
            </a:r>
          </a:p>
          <a:p>
            <a:pPr marL="0" indent="0">
              <a:buNone/>
            </a:pPr>
            <a:r>
              <a:rPr lang="en-US" sz="2400" smtClean="0"/>
              <a:t>Email: </a:t>
            </a:r>
            <a:r>
              <a:rPr lang="en-US" sz="2400" smtClean="0">
                <a:hlinkClick r:id="rId2"/>
              </a:rPr>
              <a:t>lplu@fit.hcmus.edu.vn</a:t>
            </a:r>
            <a:r>
              <a:rPr lang="en-US" sz="2400" smtClean="0"/>
              <a:t>. </a:t>
            </a:r>
            <a:endParaRPr lang="en-US" sz="2400" dirty="0" smtClean="0"/>
          </a:p>
        </p:txBody>
      </p:sp>
    </p:spTree>
    <p:extLst>
      <p:ext uri="{BB962C8B-B14F-4D97-AF65-F5344CB8AC3E}">
        <p14:creationId xmlns:p14="http://schemas.microsoft.com/office/powerpoint/2010/main" val="16112264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Individual exercise </a:t>
            </a:r>
            <a:r>
              <a:rPr lang="en-US" dirty="0" smtClean="0"/>
              <a:t>3</a:t>
            </a:r>
            <a:endParaRPr lang="en-US" dirty="0"/>
          </a:p>
        </p:txBody>
      </p:sp>
      <p:sp>
        <p:nvSpPr>
          <p:cNvPr id="3" name="Content Placeholder 2"/>
          <p:cNvSpPr>
            <a:spLocks noGrp="1"/>
          </p:cNvSpPr>
          <p:nvPr>
            <p:ph idx="1"/>
          </p:nvPr>
        </p:nvSpPr>
        <p:spPr/>
        <p:txBody>
          <a:bodyPr/>
          <a:lstStyle/>
          <a:p>
            <a:pPr algn="just"/>
            <a:r>
              <a:rPr lang="en-US" dirty="0">
                <a:latin typeface="Arial" panose="020B0604020202020204" pitchFamily="34" charset="0"/>
                <a:cs typeface="Arial" panose="020B0604020202020204" pitchFamily="34" charset="0"/>
              </a:rPr>
              <a:t>Xét bài toán sau với PACB cho </a:t>
            </a:r>
            <a:r>
              <a:rPr lang="en-US" dirty="0" smtClean="0">
                <a:latin typeface="Arial" panose="020B0604020202020204" pitchFamily="34" charset="0"/>
                <a:cs typeface="Arial" panose="020B0604020202020204" pitchFamily="34" charset="0"/>
              </a:rPr>
              <a:t>sẵn (chú ý là phương án này suy biến). </a:t>
            </a:r>
            <a:r>
              <a:rPr lang="vi-VN" dirty="0">
                <a:latin typeface="Arial" panose="020B0604020202020204" pitchFamily="34" charset="0"/>
                <a:cs typeface="Arial" panose="020B0604020202020204" pitchFamily="34" charset="0"/>
              </a:rPr>
              <a:t>Hãy tính giá trị hàm mục tiêu hiện tại và tìm cách cải tiến nó bằng các bước ở trên.</a:t>
            </a:r>
            <a:endParaRPr lang="en-US" dirty="0">
              <a:latin typeface="Arial" panose="020B0604020202020204" pitchFamily="34" charset="0"/>
              <a:cs typeface="Arial" panose="020B0604020202020204" pitchFamily="34" charset="0"/>
            </a:endParaRP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871" y="3169750"/>
            <a:ext cx="3339111" cy="2297309"/>
          </a:xfrm>
          <a:prstGeom prst="rect">
            <a:avLst/>
          </a:prstGeom>
        </p:spPr>
      </p:pic>
    </p:spTree>
    <p:extLst>
      <p:ext uri="{BB962C8B-B14F-4D97-AF65-F5344CB8AC3E}">
        <p14:creationId xmlns:p14="http://schemas.microsoft.com/office/powerpoint/2010/main" val="11351111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5920" y="3093720"/>
            <a:ext cx="9601200" cy="1485900"/>
          </a:xfrm>
        </p:spPr>
        <p:txBody>
          <a:bodyPr/>
          <a:lstStyle/>
          <a:p>
            <a:pPr algn="ctr"/>
            <a:r>
              <a:rPr lang="en-US" sz="5400" b="1" smtClean="0"/>
              <a:t>Thanks</a:t>
            </a:r>
            <a:r>
              <a:rPr lang="en-US" b="1" smtClean="0"/>
              <a:t> for </a:t>
            </a:r>
            <a:r>
              <a:rPr lang="en-US" sz="5400" b="1" smtClean="0"/>
              <a:t>listening</a:t>
            </a:r>
            <a:r>
              <a:rPr lang="en-US" b="1" smtClean="0"/>
              <a:t>!</a:t>
            </a:r>
            <a:endParaRPr lang="en-US" b="1"/>
          </a:p>
        </p:txBody>
      </p:sp>
    </p:spTree>
    <p:extLst>
      <p:ext uri="{BB962C8B-B14F-4D97-AF65-F5344CB8AC3E}">
        <p14:creationId xmlns:p14="http://schemas.microsoft.com/office/powerpoint/2010/main" val="24221037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Transportation problem</a:t>
            </a:r>
            <a:endParaRPr lang="en-US"/>
          </a:p>
        </p:txBody>
      </p:sp>
      <p:sp>
        <p:nvSpPr>
          <p:cNvPr id="3" name="Content Placeholder 2"/>
          <p:cNvSpPr>
            <a:spLocks noGrp="1"/>
          </p:cNvSpPr>
          <p:nvPr>
            <p:ph idx="1"/>
          </p:nvPr>
        </p:nvSpPr>
        <p:spPr>
          <a:xfrm>
            <a:off x="1371600" y="1897319"/>
            <a:ext cx="9601200" cy="3581400"/>
          </a:xfrm>
        </p:spPr>
        <p:txBody>
          <a:bodyPr/>
          <a:lstStyle/>
          <a:p>
            <a:r>
              <a:rPr lang="en-US" b="1" smtClean="0">
                <a:latin typeface="Arial" panose="020B0604020202020204" pitchFamily="34" charset="0"/>
                <a:cs typeface="Arial" panose="020B0604020202020204" pitchFamily="34" charset="0"/>
              </a:rPr>
              <a:t>(Bài toán vận tải) </a:t>
            </a:r>
            <a:r>
              <a:rPr lang="en-US" smtClean="0">
                <a:latin typeface="Arial" panose="020B0604020202020204" pitchFamily="34" charset="0"/>
                <a:cs typeface="Arial" panose="020B0604020202020204" pitchFamily="34" charset="0"/>
              </a:rPr>
              <a:t>Xét bài toán vận chuyển hàng hóa: </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Có m nhà kho, mỗi trạm có a1, a2, …, am đơn vị hàng hóa. </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Có n cửa hàng tiêu thụ, mỗi nơi cần b1, b2, …, bn đơn vị hàng hóa.</a:t>
            </a:r>
          </a:p>
          <a:p>
            <a:pPr>
              <a:buFont typeface="Arial" panose="020B0604020202020204" pitchFamily="34" charset="0"/>
              <a:buChar char="•"/>
            </a:pPr>
            <a:r>
              <a:rPr lang="en-US" smtClean="0">
                <a:latin typeface="Arial" panose="020B0604020202020204" pitchFamily="34" charset="0"/>
                <a:cs typeface="Arial" panose="020B0604020202020204" pitchFamily="34" charset="0"/>
              </a:rPr>
              <a:t>Bảng bên dưới cho biết thông tin cước phí vận chuyển từ trạm i đến trạm nơi j.</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26952" y="3688019"/>
            <a:ext cx="5764647" cy="2972141"/>
          </a:xfrm>
          <a:prstGeom prst="rect">
            <a:avLst/>
          </a:prstGeom>
        </p:spPr>
      </p:pic>
    </p:spTree>
    <p:extLst>
      <p:ext uri="{BB962C8B-B14F-4D97-AF65-F5344CB8AC3E}">
        <p14:creationId xmlns:p14="http://schemas.microsoft.com/office/powerpoint/2010/main" val="24895512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Transportation </a:t>
            </a:r>
            <a:r>
              <a:rPr lang="en-US" smtClean="0"/>
              <a:t>problem (cont)</a:t>
            </a:r>
            <a:endParaRPr lang="en-US"/>
          </a:p>
        </p:txBody>
      </p:sp>
      <p:sp>
        <p:nvSpPr>
          <p:cNvPr id="3" name="Content Placeholder 2"/>
          <p:cNvSpPr>
            <a:spLocks noGrp="1"/>
          </p:cNvSpPr>
          <p:nvPr>
            <p:ph idx="1"/>
          </p:nvPr>
        </p:nvSpPr>
        <p:spPr>
          <a:xfrm>
            <a:off x="1371599" y="1856509"/>
            <a:ext cx="10335491" cy="4682836"/>
          </a:xfrm>
        </p:spPr>
        <p:txBody>
          <a:bodyPr>
            <a:normAutofit/>
          </a:bodyPr>
          <a:lstStyle/>
          <a:p>
            <a:r>
              <a:rPr lang="en-US" smtClean="0">
                <a:latin typeface="Arial" panose="020B0604020202020204" pitchFamily="34" charset="0"/>
                <a:cs typeface="Arial" panose="020B0604020202020204" pitchFamily="34" charset="0"/>
              </a:rPr>
              <a:t>Bài toán đặt ra là nêu phương án vận chuyển (ứng với mỗi trạm, cho biết vận chuyển đến các cửa hàng bao nhiêu đơn vị hàng hóa) để sao cho</a:t>
            </a: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endParaRPr lang="en-US">
              <a:latin typeface="Arial" panose="020B0604020202020204" pitchFamily="34" charset="0"/>
              <a:cs typeface="Arial" panose="020B0604020202020204" pitchFamily="34" charset="0"/>
            </a:endParaRPr>
          </a:p>
          <a:p>
            <a:endParaRPr lang="en-US" smtClean="0">
              <a:latin typeface="Arial" panose="020B0604020202020204" pitchFamily="34" charset="0"/>
              <a:cs typeface="Arial" panose="020B0604020202020204" pitchFamily="34" charset="0"/>
            </a:endParaRPr>
          </a:p>
          <a:p>
            <a:r>
              <a:rPr lang="en-US" smtClean="0">
                <a:latin typeface="Arial" panose="020B0604020202020204" pitchFamily="34" charset="0"/>
                <a:cs typeface="Arial" panose="020B0604020202020204" pitchFamily="34" charset="0"/>
              </a:rPr>
              <a:t>Điều kiện như trên được gọi là “</a:t>
            </a:r>
            <a:r>
              <a:rPr lang="en-US" b="1" smtClean="0">
                <a:latin typeface="Arial" panose="020B0604020202020204" pitchFamily="34" charset="0"/>
                <a:cs typeface="Arial" panose="020B0604020202020204" pitchFamily="34" charset="0"/>
              </a:rPr>
              <a:t>cân bằng thu – phát</a:t>
            </a:r>
            <a:r>
              <a:rPr lang="en-US" smtClean="0">
                <a:latin typeface="Arial" panose="020B0604020202020204" pitchFamily="34" charset="0"/>
                <a:cs typeface="Arial" panose="020B0604020202020204" pitchFamily="34" charset="0"/>
              </a:rPr>
              <a:t>”, ở đây tổng các a = tổng các b.</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7208" y="2759825"/>
            <a:ext cx="4871076" cy="319139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610" y="3064625"/>
            <a:ext cx="2874108" cy="2600778"/>
          </a:xfrm>
          <a:prstGeom prst="rect">
            <a:avLst/>
          </a:prstGeom>
        </p:spPr>
      </p:pic>
    </p:spTree>
    <p:extLst>
      <p:ext uri="{BB962C8B-B14F-4D97-AF65-F5344CB8AC3E}">
        <p14:creationId xmlns:p14="http://schemas.microsoft.com/office/powerpoint/2010/main" val="22587682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Some observations</a:t>
            </a:r>
            <a:endParaRPr lang="en-US"/>
          </a:p>
        </p:txBody>
      </p:sp>
      <p:sp>
        <p:nvSpPr>
          <p:cNvPr id="3" name="Content Placeholder 2"/>
          <p:cNvSpPr>
            <a:spLocks noGrp="1"/>
          </p:cNvSpPr>
          <p:nvPr>
            <p:ph idx="1"/>
          </p:nvPr>
        </p:nvSpPr>
        <p:spPr>
          <a:xfrm>
            <a:off x="1371600" y="1898072"/>
            <a:ext cx="9601200" cy="3581400"/>
          </a:xfrm>
        </p:spPr>
        <p:txBody>
          <a:bodyPr/>
          <a:lstStyle/>
          <a:p>
            <a:pPr marL="457200" indent="-457200">
              <a:buFont typeface="+mj-lt"/>
              <a:buAutoNum type="arabicPeriod"/>
            </a:pPr>
            <a:r>
              <a:rPr lang="en-US" dirty="0" smtClean="0">
                <a:latin typeface="Arial" panose="020B0604020202020204" pitchFamily="34" charset="0"/>
                <a:cs typeface="Arial" panose="020B0604020202020204" pitchFamily="34" charset="0"/>
              </a:rPr>
              <a:t>Một lời giải cho bài toán vận tải kích cỡ m x n sẽ có mấy biến? Mấy ràng buộc? </a:t>
            </a:r>
          </a:p>
          <a:p>
            <a:pPr marL="457200" indent="-457200">
              <a:buFont typeface="+mj-lt"/>
              <a:buAutoNum type="arabicPeriod"/>
            </a:pPr>
            <a:r>
              <a:rPr lang="en-US" dirty="0" smtClean="0">
                <a:latin typeface="Arial" panose="020B0604020202020204" pitchFamily="34" charset="0"/>
                <a:cs typeface="Arial" panose="020B0604020202020204" pitchFamily="34" charset="0"/>
              </a:rPr>
              <a:t>Trong đó sẽ có bao nhiêu ràng buộc độc lập với nhau?</a:t>
            </a:r>
          </a:p>
          <a:p>
            <a:pPr marL="457200" indent="-457200">
              <a:buFont typeface="+mj-lt"/>
              <a:buAutoNum type="arabicPeriod"/>
            </a:pPr>
            <a:r>
              <a:rPr lang="en-US" dirty="0" smtClean="0">
                <a:latin typeface="Arial" panose="020B0604020202020204" pitchFamily="34" charset="0"/>
                <a:cs typeface="Arial" panose="020B0604020202020204" pitchFamily="34" charset="0"/>
              </a:rPr>
              <a:t>Nhận xét gì về hàm mục tiêu, chặn trên / chặn dưới?</a:t>
            </a:r>
          </a:p>
          <a:p>
            <a:pPr marL="457200" indent="-457200">
              <a:buFont typeface="+mj-lt"/>
              <a:buAutoNum type="arabicPeriod"/>
            </a:pPr>
            <a:r>
              <a:rPr lang="en-US" dirty="0" smtClean="0">
                <a:latin typeface="Arial" panose="020B0604020202020204" pitchFamily="34" charset="0"/>
                <a:cs typeface="Arial" panose="020B0604020202020204" pitchFamily="34" charset="0"/>
              </a:rPr>
              <a:t>Hãy nêu một ví dụ để chứng minh rằng bài toán QHTT này có một phương án chấp nhận được.</a:t>
            </a:r>
          </a:p>
          <a:p>
            <a:pPr marL="457200" indent="-457200">
              <a:buFont typeface="+mj-lt"/>
              <a:buAutoNum type="arabicPeriod"/>
            </a:pP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7402" y="3754582"/>
            <a:ext cx="4338755" cy="2937162"/>
          </a:xfrm>
          <a:prstGeom prst="rect">
            <a:avLst/>
          </a:prstGeom>
        </p:spPr>
      </p:pic>
    </p:spTree>
    <p:extLst>
      <p:ext uri="{BB962C8B-B14F-4D97-AF65-F5344CB8AC3E}">
        <p14:creationId xmlns:p14="http://schemas.microsoft.com/office/powerpoint/2010/main" val="39207255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Some </a:t>
            </a:r>
            <a:r>
              <a:rPr lang="en-US" smtClean="0"/>
              <a:t>observations (cont)</a:t>
            </a:r>
            <a:endParaRPr lang="en-US"/>
          </a:p>
        </p:txBody>
      </p:sp>
      <p:sp>
        <p:nvSpPr>
          <p:cNvPr id="3" name="Content Placeholder 2"/>
          <p:cNvSpPr>
            <a:spLocks noGrp="1"/>
          </p:cNvSpPr>
          <p:nvPr>
            <p:ph idx="1"/>
          </p:nvPr>
        </p:nvSpPr>
        <p:spPr>
          <a:xfrm>
            <a:off x="1371599" y="2286000"/>
            <a:ext cx="10044545" cy="3581400"/>
          </a:xfrm>
        </p:spPr>
        <p:txBody>
          <a:bodyPr/>
          <a:lstStyle/>
          <a:p>
            <a:pPr marL="457200" indent="-457200">
              <a:buFont typeface="+mj-lt"/>
              <a:buAutoNum type="arabicPeriod"/>
            </a:pPr>
            <a:r>
              <a:rPr lang="en-US" smtClean="0">
                <a:latin typeface="Arial" panose="020B0604020202020204" pitchFamily="34" charset="0"/>
                <a:cs typeface="Arial" panose="020B0604020202020204" pitchFamily="34" charset="0"/>
              </a:rPr>
              <a:t>Trong trường hợp mở rộng, nếu tổng a &gt; b hoặc tổng b &gt; a thì làm thế nào?</a:t>
            </a:r>
          </a:p>
          <a:p>
            <a:pPr marL="457200" indent="-457200">
              <a:buFont typeface="+mj-lt"/>
              <a:buAutoNum type="arabicPeriod"/>
            </a:pPr>
            <a:r>
              <a:rPr lang="en-US" smtClean="0">
                <a:latin typeface="Arial" panose="020B0604020202020204" pitchFamily="34" charset="0"/>
                <a:cs typeface="Arial" panose="020B0604020202020204" pitchFamily="34" charset="0"/>
              </a:rPr>
              <a:t>Nếu có tuyến đường nào đó bị cấm thì làm sao để mô tả?</a:t>
            </a:r>
          </a:p>
          <a:p>
            <a:pPr marL="457200" indent="-457200">
              <a:buFont typeface="+mj-lt"/>
              <a:buAutoNum type="arabicPeriod"/>
            </a:pPr>
            <a:r>
              <a:rPr lang="en-US" smtClean="0">
                <a:latin typeface="Arial" panose="020B0604020202020204" pitchFamily="34" charset="0"/>
                <a:cs typeface="Arial" panose="020B0604020202020204" pitchFamily="34" charset="0"/>
              </a:rPr>
              <a:t>Làm sao để đánh giá chi phí tối đa để tìm được chặn trên của chi phí cần dùng?</a:t>
            </a:r>
            <a:endParaRPr lang="en-US">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1547" y="3701875"/>
            <a:ext cx="5342215" cy="2754343"/>
          </a:xfrm>
          <a:prstGeom prst="rect">
            <a:avLst/>
          </a:prstGeom>
        </p:spPr>
      </p:pic>
    </p:spTree>
    <p:extLst>
      <p:ext uri="{BB962C8B-B14F-4D97-AF65-F5344CB8AC3E}">
        <p14:creationId xmlns:p14="http://schemas.microsoft.com/office/powerpoint/2010/main" val="23475142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1371600" y="685800"/>
            <a:ext cx="9601200" cy="1485900"/>
          </a:xfrm>
        </p:spPr>
        <p:txBody>
          <a:bodyPr/>
          <a:lstStyle/>
          <a:p>
            <a:r>
              <a:rPr lang="en-US" smtClean="0"/>
              <a:t>Some new terms</a:t>
            </a:r>
            <a:endParaRPr lang="en-US"/>
          </a:p>
        </p:txBody>
      </p:sp>
      <p:sp>
        <p:nvSpPr>
          <p:cNvPr id="9" name="Content Placeholder 2"/>
          <p:cNvSpPr>
            <a:spLocks noGrp="1"/>
          </p:cNvSpPr>
          <p:nvPr>
            <p:ph idx="1"/>
          </p:nvPr>
        </p:nvSpPr>
        <p:spPr>
          <a:xfrm>
            <a:off x="1371600" y="2286000"/>
            <a:ext cx="9601200" cy="3581400"/>
          </a:xfrm>
        </p:spPr>
        <p:txBody>
          <a:bodyPr/>
          <a:lstStyle/>
          <a:p>
            <a:r>
              <a:rPr lang="en-US" smtClean="0">
                <a:latin typeface="Arial" panose="020B0604020202020204" pitchFamily="34" charset="0"/>
                <a:cs typeface="Arial" panose="020B0604020202020204" pitchFamily="34" charset="0"/>
              </a:rPr>
              <a:t>Trong bảng đã cho, ô có giá trị &gt; 0 là </a:t>
            </a:r>
            <a:r>
              <a:rPr lang="en-US" b="1" smtClean="0">
                <a:latin typeface="Arial" panose="020B0604020202020204" pitchFamily="34" charset="0"/>
                <a:cs typeface="Arial" panose="020B0604020202020204" pitchFamily="34" charset="0"/>
              </a:rPr>
              <a:t>ô chọn</a:t>
            </a:r>
            <a:r>
              <a:rPr lang="en-US" smtClean="0">
                <a:latin typeface="Arial" panose="020B0604020202020204" pitchFamily="34" charset="0"/>
                <a:cs typeface="Arial" panose="020B0604020202020204" pitchFamily="34" charset="0"/>
              </a:rPr>
              <a:t>, ô có giá trị = 0 là </a:t>
            </a:r>
            <a:r>
              <a:rPr lang="en-US" b="1" smtClean="0">
                <a:latin typeface="Arial" panose="020B0604020202020204" pitchFamily="34" charset="0"/>
                <a:cs typeface="Arial" panose="020B0604020202020204" pitchFamily="34" charset="0"/>
              </a:rPr>
              <a:t>ô loại/ô tự do</a:t>
            </a:r>
            <a:r>
              <a:rPr lang="en-US" smtClean="0">
                <a:latin typeface="Arial" panose="020B0604020202020204" pitchFamily="34" charset="0"/>
                <a:cs typeface="Arial" panose="020B0604020202020204" pitchFamily="34" charset="0"/>
              </a:rPr>
              <a:t>.</a:t>
            </a:r>
          </a:p>
          <a:p>
            <a:pPr algn="just"/>
            <a:r>
              <a:rPr lang="en-US" smtClean="0">
                <a:latin typeface="Arial" panose="020B0604020202020204" pitchFamily="34" charset="0"/>
                <a:cs typeface="Arial" panose="020B0604020202020204" pitchFamily="34" charset="0"/>
              </a:rPr>
              <a:t>Đường đi trên bảng là dãy các ô sao cho 2 ô liên tiếp thì cùng hàng/cột và trên một hàng/cột, có &lt;= 2 ô được chọn.</a:t>
            </a:r>
          </a:p>
          <a:p>
            <a:pPr algn="just"/>
            <a:r>
              <a:rPr lang="en-US" smtClean="0">
                <a:latin typeface="Arial" panose="020B0604020202020204" pitchFamily="34" charset="0"/>
                <a:cs typeface="Arial" panose="020B0604020202020204" pitchFamily="34" charset="0"/>
              </a:rPr>
              <a:t>Đường đi khép kín sẽ tạo thành chu trình.</a:t>
            </a:r>
            <a:endParaRPr lang="en-US">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5034" y="4076700"/>
            <a:ext cx="3339129" cy="17907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830" y="4076700"/>
            <a:ext cx="3408435" cy="1790700"/>
          </a:xfrm>
          <a:prstGeom prst="rect">
            <a:avLst/>
          </a:prstGeom>
        </p:spPr>
      </p:pic>
    </p:spTree>
    <p:extLst>
      <p:ext uri="{BB962C8B-B14F-4D97-AF65-F5344CB8AC3E}">
        <p14:creationId xmlns:p14="http://schemas.microsoft.com/office/powerpoint/2010/main" val="632874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371600" y="685800"/>
            <a:ext cx="9601200" cy="1485900"/>
          </a:xfrm>
        </p:spPr>
        <p:txBody>
          <a:bodyPr/>
          <a:lstStyle/>
          <a:p>
            <a:r>
              <a:rPr lang="en-US" smtClean="0"/>
              <a:t>Theorems</a:t>
            </a:r>
            <a:endParaRPr lang="en-US"/>
          </a:p>
        </p:txBody>
      </p:sp>
      <p:sp>
        <p:nvSpPr>
          <p:cNvPr id="5" name="Content Placeholder 2"/>
          <p:cNvSpPr>
            <a:spLocks noGrp="1"/>
          </p:cNvSpPr>
          <p:nvPr>
            <p:ph idx="1"/>
          </p:nvPr>
        </p:nvSpPr>
        <p:spPr>
          <a:xfrm>
            <a:off x="1371600" y="2286000"/>
            <a:ext cx="9601200" cy="3581400"/>
          </a:xfrm>
        </p:spPr>
        <p:txBody>
          <a:bodyPr/>
          <a:lstStyle/>
          <a:p>
            <a:pPr algn="just"/>
            <a:r>
              <a:rPr lang="en-US" smtClean="0">
                <a:latin typeface="Arial" panose="020B0604020202020204" pitchFamily="34" charset="0"/>
                <a:cs typeface="Arial" panose="020B0604020202020204" pitchFamily="34" charset="0"/>
              </a:rPr>
              <a:t>Trong phương án cực biên / tối ưu của bảng vận tải có m dòng, n cột và tập các </a:t>
            </a:r>
            <a:r>
              <a:rPr lang="en-US" b="1" smtClean="0">
                <a:latin typeface="Arial" panose="020B0604020202020204" pitchFamily="34" charset="0"/>
                <a:cs typeface="Arial" panose="020B0604020202020204" pitchFamily="34" charset="0"/>
              </a:rPr>
              <a:t>ô chọn không tạo thành chu trình </a:t>
            </a:r>
            <a:r>
              <a:rPr lang="en-US" smtClean="0">
                <a:latin typeface="Arial" panose="020B0604020202020204" pitchFamily="34" charset="0"/>
                <a:cs typeface="Arial" panose="020B0604020202020204" pitchFamily="34" charset="0"/>
              </a:rPr>
              <a:t>thì sẽ có tối đa </a:t>
            </a:r>
            <a:r>
              <a:rPr lang="en-US" b="1" smtClean="0">
                <a:latin typeface="Arial" panose="020B0604020202020204" pitchFamily="34" charset="0"/>
                <a:cs typeface="Arial" panose="020B0604020202020204" pitchFamily="34" charset="0"/>
              </a:rPr>
              <a:t>m + n – 1 ô</a:t>
            </a:r>
            <a:r>
              <a:rPr lang="en-US" smtClean="0">
                <a:latin typeface="Arial" panose="020B0604020202020204" pitchFamily="34" charset="0"/>
                <a:cs typeface="Arial" panose="020B0604020202020204" pitchFamily="34" charset="0"/>
              </a:rPr>
              <a:t> như thế (vừa khớp với rank của ma trận ràng buộc). Nghĩa là nếu thêm vào 1 ô nào đó thì sẽ có chu trình.</a:t>
            </a:r>
          </a:p>
          <a:p>
            <a:pPr algn="just"/>
            <a:r>
              <a:rPr lang="en-US" smtClean="0">
                <a:latin typeface="Arial" panose="020B0604020202020204" pitchFamily="34" charset="0"/>
                <a:cs typeface="Arial" panose="020B0604020202020204" pitchFamily="34" charset="0"/>
              </a:rPr>
              <a:t>Định lý: phương án cực biên của bài toán vận tải </a:t>
            </a:r>
            <a:r>
              <a:rPr lang="en-US" b="1" smtClean="0">
                <a:latin typeface="Arial" panose="020B0604020202020204" pitchFamily="34" charset="0"/>
                <a:cs typeface="Arial" panose="020B0604020202020204" pitchFamily="34" charset="0"/>
              </a:rPr>
              <a:t>khi và chỉ khi </a:t>
            </a:r>
            <a:r>
              <a:rPr lang="en-US" smtClean="0">
                <a:latin typeface="Arial" panose="020B0604020202020204" pitchFamily="34" charset="0"/>
                <a:cs typeface="Arial" panose="020B0604020202020204" pitchFamily="34" charset="0"/>
              </a:rPr>
              <a:t>các ô chọn của nó không có chu trình. PACB có đúng m + n – 1 ô chọn được gọi là PACB không suy biến.</a:t>
            </a:r>
            <a:endParaRPr lang="en-US">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6537" y="4536280"/>
            <a:ext cx="2632215" cy="13311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0163" y="4255725"/>
            <a:ext cx="3072834" cy="1725975"/>
          </a:xfrm>
          <a:prstGeom prst="rect">
            <a:avLst/>
          </a:prstGeom>
        </p:spPr>
      </p:pic>
    </p:spTree>
    <p:extLst>
      <p:ext uri="{BB962C8B-B14F-4D97-AF65-F5344CB8AC3E}">
        <p14:creationId xmlns:p14="http://schemas.microsoft.com/office/powerpoint/2010/main" val="4273585165"/>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3082</TotalTime>
  <Words>1990</Words>
  <Application>Microsoft Office PowerPoint</Application>
  <PresentationFormat>Widescreen</PresentationFormat>
  <Paragraphs>157</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Franklin Gothic Book</vt:lpstr>
      <vt:lpstr>Tahoma</vt:lpstr>
      <vt:lpstr>Verdana</vt:lpstr>
      <vt:lpstr>Wingdings</vt:lpstr>
      <vt:lpstr>Crop</vt:lpstr>
      <vt:lpstr>Linear programming</vt:lpstr>
      <vt:lpstr>Table of contents (session 5)</vt:lpstr>
      <vt:lpstr>Bonus questions</vt:lpstr>
      <vt:lpstr>Transportation problem</vt:lpstr>
      <vt:lpstr>Transportation problem (cont)</vt:lpstr>
      <vt:lpstr>Some observations</vt:lpstr>
      <vt:lpstr>Some observations (cont)</vt:lpstr>
      <vt:lpstr>Some new terms</vt:lpstr>
      <vt:lpstr>Theorems</vt:lpstr>
      <vt:lpstr>Algorithm to solve</vt:lpstr>
      <vt:lpstr>Min-cost method to get BFS</vt:lpstr>
      <vt:lpstr>Examples</vt:lpstr>
      <vt:lpstr>Northwest corner method</vt:lpstr>
      <vt:lpstr>Fogel method</vt:lpstr>
      <vt:lpstr>Example</vt:lpstr>
      <vt:lpstr>Example</vt:lpstr>
      <vt:lpstr>Introduction to algorithm</vt:lpstr>
      <vt:lpstr>Step 1: normalize</vt:lpstr>
      <vt:lpstr>Step 1: normalize (cont)</vt:lpstr>
      <vt:lpstr>Step 2: criterion of optimization</vt:lpstr>
      <vt:lpstr>Step 3: improve feasible solution</vt:lpstr>
      <vt:lpstr>Step 3: improve (cont)</vt:lpstr>
      <vt:lpstr>Example 1</vt:lpstr>
      <vt:lpstr>Solution to example 1</vt:lpstr>
      <vt:lpstr>Example 2 </vt:lpstr>
      <vt:lpstr>Solution of example 2</vt:lpstr>
      <vt:lpstr>Extension</vt:lpstr>
      <vt:lpstr>Individual exercise 1</vt:lpstr>
      <vt:lpstr>Individual exercise 2</vt:lpstr>
      <vt:lpstr>Individual exercise 3</vt:lpstr>
      <vt:lpstr>Thanks for listening!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Admin</dc:creator>
  <cp:lastModifiedBy>Admin</cp:lastModifiedBy>
  <cp:revision>860</cp:revision>
  <dcterms:created xsi:type="dcterms:W3CDTF">2020-05-03T09:48:15Z</dcterms:created>
  <dcterms:modified xsi:type="dcterms:W3CDTF">2023-04-21T11:51:55Z</dcterms:modified>
</cp:coreProperties>
</file>