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316" r:id="rId3"/>
    <p:sldId id="309" r:id="rId4"/>
    <p:sldId id="310" r:id="rId5"/>
    <p:sldId id="311" r:id="rId6"/>
    <p:sldId id="312" r:id="rId7"/>
    <p:sldId id="313" r:id="rId8"/>
    <p:sldId id="314" r:id="rId9"/>
    <p:sldId id="315" r:id="rId10"/>
    <p:sldId id="304" r:id="rId11"/>
    <p:sldId id="317" r:id="rId12"/>
    <p:sldId id="306" r:id="rId13"/>
    <p:sldId id="307" r:id="rId14"/>
    <p:sldId id="308" r:id="rId15"/>
    <p:sldId id="281" r:id="rId16"/>
    <p:sldId id="282" r:id="rId17"/>
    <p:sldId id="283" r:id="rId18"/>
    <p:sldId id="284" r:id="rId19"/>
    <p:sldId id="285" r:id="rId20"/>
    <p:sldId id="286" r:id="rId21"/>
    <p:sldId id="287" r:id="rId22"/>
    <p:sldId id="288" r:id="rId23"/>
    <p:sldId id="296" r:id="rId24"/>
    <p:sldId id="297" r:id="rId25"/>
    <p:sldId id="298" r:id="rId26"/>
    <p:sldId id="299" r:id="rId27"/>
    <p:sldId id="289" r:id="rId28"/>
    <p:sldId id="290" r:id="rId29"/>
    <p:sldId id="291" r:id="rId30"/>
    <p:sldId id="28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9" autoAdjust="0"/>
    <p:restoredTop sz="94660"/>
  </p:normalViewPr>
  <p:slideViewPr>
    <p:cSldViewPr snapToGrid="0">
      <p:cViewPr varScale="1">
        <p:scale>
          <a:sx n="66" d="100"/>
          <a:sy n="66" d="100"/>
        </p:scale>
        <p:origin x="61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E3A61E4-A79B-4F6E-B621-B4A3B77DF9E2}" type="datetimeFigureOut">
              <a:rPr lang="en-US" smtClean="0"/>
              <a:t>11/5/2023</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A8DCC1A-233B-442F-A722-CABD6105947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7516153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4279593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116541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152702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E3A61E4-A79B-4F6E-B621-B4A3B77DF9E2}" type="datetimeFigureOut">
              <a:rPr lang="en-US" smtClean="0"/>
              <a:t>11/5/2023</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5737565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3A61E4-A79B-4F6E-B621-B4A3B77DF9E2}"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327267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3A61E4-A79B-4F6E-B621-B4A3B77DF9E2}" type="datetimeFigureOut">
              <a:rPr lang="en-US" smtClean="0"/>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121930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3A61E4-A79B-4F6E-B621-B4A3B77DF9E2}"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82625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3A61E4-A79B-4F6E-B621-B4A3B77DF9E2}" type="datetimeFigureOut">
              <a:rPr lang="en-US" smtClean="0"/>
              <a:t>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192142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E3A61E4-A79B-4F6E-B621-B4A3B77DF9E2}" type="datetimeFigureOut">
              <a:rPr lang="en-US" smtClean="0"/>
              <a:t>11/5/2023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39930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E3A61E4-A79B-4F6E-B621-B4A3B77DF9E2}" type="datetimeFigureOut">
              <a:rPr lang="en-US" smtClean="0"/>
              <a:t>11/5/2023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5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E3A61E4-A79B-4F6E-B621-B4A3B77DF9E2}" type="datetimeFigureOut">
              <a:rPr lang="en-US" smtClean="0"/>
              <a:t>11/5/2023</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A8DCC1A-233B-442F-A722-CABD6105947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076887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nlinelibrary.wiley.com/doi/10.1002/mcda.1780?af=R"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kalaharijournals.com/resources/APRIL_131.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Linear programming</a:t>
            </a:r>
            <a:endParaRPr lang="en-US"/>
          </a:p>
        </p:txBody>
      </p:sp>
      <p:sp>
        <p:nvSpPr>
          <p:cNvPr id="3" name="Subtitle 2"/>
          <p:cNvSpPr>
            <a:spLocks noGrp="1"/>
          </p:cNvSpPr>
          <p:nvPr>
            <p:ph type="subTitle" idx="1"/>
          </p:nvPr>
        </p:nvSpPr>
        <p:spPr/>
        <p:txBody>
          <a:bodyPr>
            <a:normAutofit/>
          </a:bodyPr>
          <a:lstStyle/>
          <a:p>
            <a:r>
              <a:rPr lang="en-US" sz="2400" dirty="0">
                <a:latin typeface="Calibri" panose="020F0502020204030204" pitchFamily="34" charset="0"/>
                <a:cs typeface="Calibri" panose="020F0502020204030204" pitchFamily="34" charset="0"/>
              </a:rPr>
              <a:t>Đại học KHTN TPHCM – Khoa CNTT</a:t>
            </a:r>
          </a:p>
          <a:p>
            <a:r>
              <a:rPr lang="en-US" sz="2400" dirty="0">
                <a:latin typeface="Calibri" panose="020F0502020204030204" pitchFamily="34" charset="0"/>
                <a:cs typeface="Calibri" panose="020F0502020204030204" pitchFamily="34" charset="0"/>
              </a:rPr>
              <a:t>Lớp chính quy </a:t>
            </a:r>
            <a:r>
              <a:rPr lang="en-US" sz="2400" dirty="0" smtClean="0">
                <a:latin typeface="Calibri" panose="020F0502020204030204" pitchFamily="34" charset="0"/>
                <a:cs typeface="Calibri" panose="020F0502020204030204" pitchFamily="34" charset="0"/>
              </a:rPr>
              <a:t>2023 </a:t>
            </a:r>
            <a:r>
              <a:rPr lang="en-US" sz="2400" dirty="0">
                <a:latin typeface="Calibri" panose="020F0502020204030204" pitchFamily="34" charset="0"/>
                <a:cs typeface="Calibri" panose="020F0502020204030204" pitchFamily="34" charset="0"/>
              </a:rPr>
              <a:t>– Buổi </a:t>
            </a:r>
            <a:r>
              <a:rPr lang="en-US" sz="2400" dirty="0" smtClean="0">
                <a:latin typeface="Calibri" panose="020F0502020204030204" pitchFamily="34" charset="0"/>
                <a:cs typeface="Calibri" panose="020F0502020204030204" pitchFamily="34" charset="0"/>
              </a:rPr>
              <a:t>7</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1180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Definitions + Geometric method</a:t>
            </a:r>
            <a:endParaRPr lang="en-US" dirty="0"/>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Cấu </a:t>
            </a:r>
            <a:r>
              <a:rPr lang="en-US" dirty="0">
                <a:latin typeface="Arial" panose="020B0604020202020204" pitchFamily="34" charset="0"/>
                <a:cs typeface="Arial" panose="020B0604020202020204" pitchFamily="34" charset="0"/>
              </a:rPr>
              <a:t>trúc của bài toán quy hoạch tuyến tính (linear programming).</a:t>
            </a:r>
          </a:p>
          <a:p>
            <a:r>
              <a:rPr lang="en-US" dirty="0" smtClean="0">
                <a:latin typeface="Arial" panose="020B0604020202020204" pitchFamily="34" charset="0"/>
                <a:cs typeface="Arial" panose="020B0604020202020204" pitchFamily="34" charset="0"/>
              </a:rPr>
              <a:t>Các </a:t>
            </a:r>
            <a:r>
              <a:rPr lang="en-US" dirty="0">
                <a:latin typeface="Arial" panose="020B0604020202020204" pitchFamily="34" charset="0"/>
                <a:cs typeface="Arial" panose="020B0604020202020204" pitchFamily="34" charset="0"/>
              </a:rPr>
              <a:t>dạng thường gặp, cách mô hình hóa bài toán.</a:t>
            </a:r>
          </a:p>
          <a:p>
            <a:r>
              <a:rPr lang="en-US" dirty="0" smtClean="0">
                <a:latin typeface="Arial" panose="020B0604020202020204" pitchFamily="34" charset="0"/>
                <a:cs typeface="Arial" panose="020B0604020202020204" pitchFamily="34" charset="0"/>
              </a:rPr>
              <a:t>Cách </a:t>
            </a:r>
            <a:r>
              <a:rPr lang="en-US" dirty="0">
                <a:latin typeface="Arial" panose="020B0604020202020204" pitchFamily="34" charset="0"/>
                <a:cs typeface="Arial" panose="020B0604020202020204" pitchFamily="34" charset="0"/>
              </a:rPr>
              <a:t>chuyển đổi ràng buộc từ dạng bất đẳng thức sang đẳng thức</a:t>
            </a:r>
            <a:r>
              <a:rPr lang="en-US" dirty="0" smtClean="0">
                <a:latin typeface="Arial" panose="020B0604020202020204" pitchFamily="34" charset="0"/>
                <a:cs typeface="Arial" panose="020B0604020202020204" pitchFamily="34" charset="0"/>
              </a:rPr>
              <a:t>.</a:t>
            </a:r>
          </a:p>
          <a:p>
            <a:pPr algn="just"/>
            <a:r>
              <a:rPr lang="en-US" dirty="0">
                <a:latin typeface="Arial" panose="020B0604020202020204" pitchFamily="34" charset="0"/>
                <a:cs typeface="Arial" panose="020B0604020202020204" pitchFamily="34" charset="0"/>
              </a:rPr>
              <a:t>Cách vẽ đồ thị tìm miền ràng buộc – tập các phương án chấp nhận được (feasible solution), xác định điểm cực biên;</a:t>
            </a:r>
          </a:p>
          <a:p>
            <a:pPr algn="just"/>
            <a:r>
              <a:rPr lang="en-US" dirty="0">
                <a:latin typeface="Arial" panose="020B0604020202020204" pitchFamily="34" charset="0"/>
                <a:cs typeface="Arial" panose="020B0604020202020204" pitchFamily="34" charset="0"/>
              </a:rPr>
              <a:t>Tìm lời giải tối ưu cho bài toán QHTT bằng phương pháp hình học.</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44368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General form &amp; Integer programming</a:t>
            </a:r>
            <a:endParaRPr lang="en-US" dirty="0"/>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Dấu hiệu để kiểm tra phương án cực biên cơ sở.</a:t>
            </a:r>
          </a:p>
          <a:p>
            <a:r>
              <a:rPr lang="en-US" dirty="0">
                <a:latin typeface="Arial" panose="020B0604020202020204" pitchFamily="34" charset="0"/>
                <a:cs typeface="Arial" panose="020B0604020202020204" pitchFamily="34" charset="0"/>
              </a:rPr>
              <a:t>Dấu hiệu để kiểm tra phương án tối ưu.</a:t>
            </a:r>
          </a:p>
          <a:p>
            <a:r>
              <a:rPr lang="en-US" dirty="0" smtClean="0"/>
              <a:t>QHTT đa mục tiêu.</a:t>
            </a:r>
          </a:p>
          <a:p>
            <a:r>
              <a:rPr lang="en-US" dirty="0">
                <a:latin typeface="Arial" panose="020B0604020202020204" pitchFamily="34" charset="0"/>
                <a:cs typeface="Arial" panose="020B0604020202020204" pitchFamily="34" charset="0"/>
              </a:rPr>
              <a:t>Đặc điểm của bài </a:t>
            </a:r>
            <a:r>
              <a:rPr lang="en-US" dirty="0" smtClean="0">
                <a:latin typeface="Arial" panose="020B0604020202020204" pitchFamily="34" charset="0"/>
                <a:cs typeface="Arial" panose="020B0604020202020204" pitchFamily="34" charset="0"/>
              </a:rPr>
              <a:t>toán quy hoạch nguyên </a:t>
            </a:r>
            <a:r>
              <a:rPr lang="en-US" dirty="0">
                <a:latin typeface="Arial" panose="020B0604020202020204" pitchFamily="34" charset="0"/>
                <a:cs typeface="Arial" panose="020B0604020202020204" pitchFamily="34" charset="0"/>
              </a:rPr>
              <a:t>và so sánh với QHTT thông thường.</a:t>
            </a:r>
          </a:p>
          <a:p>
            <a:r>
              <a:rPr lang="en-US" dirty="0">
                <a:latin typeface="Arial" panose="020B0604020202020204" pitchFamily="34" charset="0"/>
                <a:cs typeface="Arial" panose="020B0604020202020204" pitchFamily="34" charset="0"/>
              </a:rPr>
              <a:t>Phương pháp giải dùng nhánh cận.</a:t>
            </a:r>
          </a:p>
          <a:p>
            <a:endParaRPr lang="en-US" dirty="0"/>
          </a:p>
        </p:txBody>
      </p:sp>
    </p:spTree>
    <p:extLst>
      <p:ext uri="{BB962C8B-B14F-4D97-AF65-F5344CB8AC3E}">
        <p14:creationId xmlns:p14="http://schemas.microsoft.com/office/powerpoint/2010/main" val="70860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smtClean="0"/>
              <a:t>Simplex method</a:t>
            </a:r>
            <a:endParaRPr lang="en-US" dirty="0"/>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Tìm </a:t>
            </a:r>
            <a:r>
              <a:rPr lang="en-US" dirty="0">
                <a:latin typeface="Arial" panose="020B0604020202020204" pitchFamily="34" charset="0"/>
                <a:cs typeface="Arial" panose="020B0604020202020204" pitchFamily="34" charset="0"/>
              </a:rPr>
              <a:t>phương án cực biên cơ sở</a:t>
            </a:r>
            <a:r>
              <a:rPr lang="en-US" dirty="0" smtClean="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Tiêu chí chọn phần tử xoay và tính toán lại bảng đơn </a:t>
            </a:r>
            <a:r>
              <a:rPr lang="en-US" dirty="0" smtClean="0">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Tiêu </a:t>
            </a:r>
            <a:r>
              <a:rPr lang="en-US" dirty="0">
                <a:latin typeface="Arial" panose="020B0604020202020204" pitchFamily="34" charset="0"/>
                <a:cs typeface="Arial" panose="020B0604020202020204" pitchFamily="34" charset="0"/>
              </a:rPr>
              <a:t>chí để có được phương án tối ưu</a:t>
            </a:r>
            <a:r>
              <a:rPr lang="en-US"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Phương </a:t>
            </a:r>
            <a:r>
              <a:rPr lang="en-US" dirty="0">
                <a:latin typeface="Arial" panose="020B0604020202020204" pitchFamily="34" charset="0"/>
                <a:cs typeface="Arial" panose="020B0604020202020204" pitchFamily="34" charset="0"/>
              </a:rPr>
              <a:t>án big M cho trường hợp không có ma trận cơ sở.</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8360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smtClean="0"/>
              <a:t>Dual </a:t>
            </a:r>
            <a:r>
              <a:rPr lang="en-US" dirty="0" smtClean="0"/>
              <a:t>theory</a:t>
            </a:r>
            <a:endParaRPr lang="en-US" dirty="0"/>
          </a:p>
        </p:txBody>
      </p:sp>
      <p:sp>
        <p:nvSpPr>
          <p:cNvPr id="3" name="Content Placeholder 2"/>
          <p:cNvSpPr>
            <a:spLocks noGrp="1"/>
          </p:cNvSpPr>
          <p:nvPr>
            <p:ph idx="1"/>
          </p:nvPr>
        </p:nvSpPr>
        <p:spPr>
          <a:xfrm>
            <a:off x="1371599" y="2286000"/>
            <a:ext cx="9892145" cy="3581400"/>
          </a:xfrm>
        </p:spPr>
        <p:txBody>
          <a:bodyPr/>
          <a:lstStyle/>
          <a:p>
            <a:r>
              <a:rPr lang="en-US" dirty="0" smtClean="0">
                <a:latin typeface="Arial" panose="020B0604020202020204" pitchFamily="34" charset="0"/>
                <a:cs typeface="Arial" panose="020B0604020202020204" pitchFamily="34" charset="0"/>
              </a:rPr>
              <a:t>Quy </a:t>
            </a:r>
            <a:r>
              <a:rPr lang="en-US" dirty="0">
                <a:latin typeface="Arial" panose="020B0604020202020204" pitchFamily="34" charset="0"/>
                <a:cs typeface="Arial" panose="020B0604020202020204" pitchFamily="34" charset="0"/>
              </a:rPr>
              <a:t>tắc chuyển đổi giữa bài toán min – max</a:t>
            </a:r>
            <a:r>
              <a:rPr lang="en-US" dirty="0" smtClean="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Ý nghĩa của đối ngẫu.</a:t>
            </a:r>
          </a:p>
          <a:p>
            <a:r>
              <a:rPr lang="en-US" dirty="0" smtClean="0">
                <a:latin typeface="Arial" panose="020B0604020202020204" pitchFamily="34" charset="0"/>
                <a:cs typeface="Arial" panose="020B0604020202020204" pitchFamily="34" charset="0"/>
              </a:rPr>
              <a:t>Định lý đối ngẫu mạnh.</a:t>
            </a:r>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Định </a:t>
            </a:r>
            <a:r>
              <a:rPr lang="en-US" dirty="0">
                <a:latin typeface="Arial" panose="020B0604020202020204" pitchFamily="34" charset="0"/>
                <a:cs typeface="Arial" panose="020B0604020202020204" pitchFamily="34" charset="0"/>
              </a:rPr>
              <a:t>lý độ lệch bù tìm lời giải gốc (primal) dựa trên lời giải bài toán đối ngẫu (dual</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9798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Transportation </a:t>
            </a:r>
            <a:r>
              <a:rPr lang="en-US" dirty="0" smtClean="0"/>
              <a:t>problem</a:t>
            </a:r>
            <a:endParaRPr lang="en-US" dirty="0"/>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Cấu trúc bài toán vận tải.</a:t>
            </a:r>
          </a:p>
          <a:p>
            <a:r>
              <a:rPr lang="en-US" dirty="0" smtClean="0">
                <a:latin typeface="Arial" panose="020B0604020202020204" pitchFamily="34" charset="0"/>
                <a:cs typeface="Arial" panose="020B0604020202020204" pitchFamily="34" charset="0"/>
              </a:rPr>
              <a:t>Ba </a:t>
            </a:r>
            <a:r>
              <a:rPr lang="en-US" dirty="0">
                <a:latin typeface="Arial" panose="020B0604020202020204" pitchFamily="34" charset="0"/>
                <a:cs typeface="Arial" panose="020B0604020202020204" pitchFamily="34" charset="0"/>
              </a:rPr>
              <a:t>phương pháp tìm phương án cực biên (min cost, góc Tây Bắc, Fogel).</a:t>
            </a:r>
          </a:p>
          <a:p>
            <a:r>
              <a:rPr lang="en-US" dirty="0" smtClean="0">
                <a:latin typeface="Arial" panose="020B0604020202020204" pitchFamily="34" charset="0"/>
                <a:cs typeface="Arial" panose="020B0604020202020204" pitchFamily="34" charset="0"/>
              </a:rPr>
              <a:t>Thuật </a:t>
            </a:r>
            <a:r>
              <a:rPr lang="en-US" dirty="0">
                <a:latin typeface="Arial" panose="020B0604020202020204" pitchFamily="34" charset="0"/>
                <a:cs typeface="Arial" panose="020B0604020202020204" pitchFamily="34" charset="0"/>
              </a:rPr>
              <a:t>toán thế </a:t>
            </a:r>
            <a:r>
              <a:rPr lang="en-US" dirty="0" smtClean="0">
                <a:latin typeface="Arial" panose="020B0604020202020204" pitchFamily="34" charset="0"/>
                <a:cs typeface="Arial" panose="020B0604020202020204" pitchFamily="34" charset="0"/>
              </a:rPr>
              <a:t>vị: 3 bước</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Các trường hợp suy biến, mở rộng.</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9483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685800"/>
            <a:ext cx="9601200" cy="1485900"/>
          </a:xfrm>
        </p:spPr>
        <p:txBody>
          <a:bodyPr/>
          <a:lstStyle/>
          <a:p>
            <a:r>
              <a:rPr lang="en-US" smtClean="0"/>
              <a:t>Review question 1</a:t>
            </a:r>
            <a:endParaRPr lang="en-US"/>
          </a:p>
        </p:txBody>
      </p:sp>
      <p:sp>
        <p:nvSpPr>
          <p:cNvPr id="5" name="Content Placeholder 2"/>
          <p:cNvSpPr txBox="1">
            <a:spLocks/>
          </p:cNvSpPr>
          <p:nvPr/>
        </p:nvSpPr>
        <p:spPr>
          <a:xfrm>
            <a:off x="1371600" y="5112326"/>
            <a:ext cx="9601200" cy="75507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mtClean="0">
                <a:solidFill>
                  <a:srgbClr val="00B050"/>
                </a:solidFill>
                <a:latin typeface="Arial" panose="020B0604020202020204" pitchFamily="34" charset="0"/>
                <a:cs typeface="Arial" panose="020B0604020202020204" pitchFamily="34" charset="0"/>
              </a:rPr>
              <a:t>Vẽ đồ thị ra, ta đếm được có tất cả 10 điểm nguyên thỏa mãn. Chọn D.</a:t>
            </a:r>
            <a:endParaRPr lang="en-US">
              <a:solidFill>
                <a:srgbClr val="00B050"/>
              </a:solidFill>
              <a:latin typeface="Arial" panose="020B0604020202020204" pitchFamily="34" charset="0"/>
              <a:cs typeface="Arial" panose="020B0604020202020204" pitchFamily="34" charset="0"/>
            </a:endParaRPr>
          </a:p>
        </p:txBody>
      </p:sp>
      <p:pic>
        <p:nvPicPr>
          <p:cNvPr id="6"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2171700"/>
            <a:ext cx="9812351" cy="2386445"/>
          </a:xfrm>
        </p:spPr>
      </p:pic>
    </p:spTree>
    <p:extLst>
      <p:ext uri="{BB962C8B-B14F-4D97-AF65-F5344CB8AC3E}">
        <p14:creationId xmlns:p14="http://schemas.microsoft.com/office/powerpoint/2010/main" val="280648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685800"/>
            <a:ext cx="9601200" cy="1485900"/>
          </a:xfrm>
        </p:spPr>
        <p:txBody>
          <a:bodyPr/>
          <a:lstStyle/>
          <a:p>
            <a:r>
              <a:rPr lang="en-US"/>
              <a:t>Review question </a:t>
            </a:r>
            <a:r>
              <a:rPr lang="en-US" smtClean="0"/>
              <a:t>2</a:t>
            </a:r>
            <a:endParaRPr lang="en-US"/>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2333385"/>
            <a:ext cx="9601200" cy="2511654"/>
          </a:xfrm>
        </p:spPr>
      </p:pic>
      <p:sp>
        <p:nvSpPr>
          <p:cNvPr id="6" name="Content Placeholder 2"/>
          <p:cNvSpPr txBox="1">
            <a:spLocks/>
          </p:cNvSpPr>
          <p:nvPr/>
        </p:nvSpPr>
        <p:spPr>
          <a:xfrm>
            <a:off x="1371600" y="5112326"/>
            <a:ext cx="9601200" cy="75507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mtClean="0">
                <a:solidFill>
                  <a:srgbClr val="00B050"/>
                </a:solidFill>
                <a:latin typeface="Arial" panose="020B0604020202020204" pitchFamily="34" charset="0"/>
                <a:cs typeface="Arial" panose="020B0604020202020204" pitchFamily="34" charset="0"/>
              </a:rPr>
              <a:t>Thay các bộ số vào: f(1,2,2)=3 và f(0,3,1)=-3 nên m &lt;= -3 và M &gt;= 3. Chọn D.</a:t>
            </a:r>
            <a:endParaRPr lang="en-US">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731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685800"/>
            <a:ext cx="9601200" cy="1485900"/>
          </a:xfrm>
        </p:spPr>
        <p:txBody>
          <a:bodyPr/>
          <a:lstStyle/>
          <a:p>
            <a:r>
              <a:rPr lang="en-US"/>
              <a:t>Review question </a:t>
            </a:r>
            <a:r>
              <a:rPr lang="en-US" smtClean="0"/>
              <a:t>3</a:t>
            </a:r>
            <a:endParaRPr lang="en-US"/>
          </a:p>
        </p:txBody>
      </p:sp>
      <p:pic>
        <p:nvPicPr>
          <p:cNvPr id="5"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2244" y="2171699"/>
            <a:ext cx="9080022" cy="3286991"/>
          </a:xfrm>
        </p:spPr>
      </p:pic>
      <p:sp>
        <p:nvSpPr>
          <p:cNvPr id="6" name="Content Placeholder 2"/>
          <p:cNvSpPr txBox="1">
            <a:spLocks/>
          </p:cNvSpPr>
          <p:nvPr/>
        </p:nvSpPr>
        <p:spPr>
          <a:xfrm>
            <a:off x="1391655" y="5611090"/>
            <a:ext cx="9601200" cy="75507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mtClean="0">
                <a:solidFill>
                  <a:srgbClr val="00B050"/>
                </a:solidFill>
                <a:latin typeface="Arial" panose="020B0604020202020204" pitchFamily="34" charset="0"/>
                <a:cs typeface="Arial" panose="020B0604020202020204" pitchFamily="34" charset="0"/>
              </a:rPr>
              <a:t>Ta cần các delta &lt;= 0, do đó ở đây có số 9 nên chọn cột X2. Trong cột đó, ta xét hai số 1, 2 ứng với hai tỷ số là 5/1 và 16/2. Chọn tỷ số nhỏ hơn là 5 nên A đúng.</a:t>
            </a:r>
            <a:endParaRPr lang="en-US">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841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685800"/>
            <a:ext cx="9601200" cy="1485900"/>
          </a:xfrm>
        </p:spPr>
        <p:txBody>
          <a:bodyPr/>
          <a:lstStyle/>
          <a:p>
            <a:r>
              <a:rPr lang="en-US"/>
              <a:t>Review question </a:t>
            </a:r>
            <a:r>
              <a:rPr lang="en-US" smtClean="0"/>
              <a:t>4</a:t>
            </a:r>
            <a:endParaRPr lang="en-US"/>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2654" y="1742209"/>
            <a:ext cx="8659091" cy="3892619"/>
          </a:xfrm>
        </p:spPr>
      </p:pic>
      <p:sp>
        <p:nvSpPr>
          <p:cNvPr id="6" name="Rectangle 5"/>
          <p:cNvSpPr/>
          <p:nvPr/>
        </p:nvSpPr>
        <p:spPr>
          <a:xfrm>
            <a:off x="1842653" y="5849035"/>
            <a:ext cx="9448802" cy="646331"/>
          </a:xfrm>
          <a:prstGeom prst="rect">
            <a:avLst/>
          </a:prstGeom>
        </p:spPr>
        <p:txBody>
          <a:bodyPr wrap="square">
            <a:spAutoFit/>
          </a:bodyPr>
          <a:lstStyle/>
          <a:p>
            <a:r>
              <a:rPr lang="en-US" b="1" smtClean="0">
                <a:solidFill>
                  <a:srgbClr val="00B050"/>
                </a:solidFill>
                <a:latin typeface="Arial" panose="020B0604020202020204" pitchFamily="34" charset="0"/>
                <a:cs typeface="Arial" panose="020B0604020202020204" pitchFamily="34" charset="0"/>
              </a:rPr>
              <a:t>Ta có bảng chuyển đổi min -&gt; max là b,y cùng dấu; c, x trái dấu. Khi đó chỉ có i) và iii) là đúng. ii) sai vì y2 &lt;= 0, iv) sai vì 2y1 &lt;= 2, v) sai vì -3y2 = -3. Chọn A.</a:t>
            </a:r>
            <a:endParaRPr lang="en-US" b="1">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7986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685800"/>
            <a:ext cx="9601200" cy="1485900"/>
          </a:xfrm>
        </p:spPr>
        <p:txBody>
          <a:bodyPr/>
          <a:lstStyle/>
          <a:p>
            <a:r>
              <a:rPr lang="en-US"/>
              <a:t>Review question </a:t>
            </a:r>
            <a:r>
              <a:rPr lang="en-US" smtClean="0"/>
              <a:t>5</a:t>
            </a:r>
            <a:endParaRPr lang="en-US"/>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5673" y="1826961"/>
            <a:ext cx="9227127" cy="3791172"/>
          </a:xfrm>
        </p:spPr>
      </p:pic>
      <p:sp>
        <p:nvSpPr>
          <p:cNvPr id="6" name="Rectangle 5"/>
          <p:cNvSpPr/>
          <p:nvPr/>
        </p:nvSpPr>
        <p:spPr>
          <a:xfrm>
            <a:off x="1925781" y="5904453"/>
            <a:ext cx="9919855" cy="646331"/>
          </a:xfrm>
          <a:prstGeom prst="rect">
            <a:avLst/>
          </a:prstGeom>
        </p:spPr>
        <p:txBody>
          <a:bodyPr wrap="square">
            <a:spAutoFit/>
          </a:bodyPr>
          <a:lstStyle/>
          <a:p>
            <a:r>
              <a:rPr lang="en-US" b="1" smtClean="0">
                <a:solidFill>
                  <a:srgbClr val="00B050"/>
                </a:solidFill>
                <a:latin typeface="Arial" panose="020B0604020202020204" pitchFamily="34" charset="0"/>
                <a:cs typeface="Arial" panose="020B0604020202020204" pitchFamily="34" charset="0"/>
              </a:rPr>
              <a:t>Chọn chi phí thấp nhất là 3, ứng với nguồn cung 150 và cầu là 135. Khi đó, lượng hàng đầu tiên cần chuyển là min{150, 135} = 135. Chọn B.</a:t>
            </a:r>
            <a:endParaRPr lang="en-US" b="1">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132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Table of contents (session </a:t>
            </a:r>
            <a:r>
              <a:rPr lang="en-US" dirty="0" smtClean="0">
                <a:latin typeface="Verdana" panose="020B0604030504040204" pitchFamily="34" charset="0"/>
                <a:ea typeface="Verdana" panose="020B0604030504040204" pitchFamily="34" charset="0"/>
                <a:cs typeface="Verdana" panose="020B0604030504040204" pitchFamily="34" charset="0"/>
              </a:rPr>
              <a:t>7)</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US" sz="2400" dirty="0" smtClean="0">
                <a:latin typeface="Calibri" panose="020F0502020204030204" pitchFamily="34" charset="0"/>
                <a:cs typeface="Calibri" panose="020F0502020204030204" pitchFamily="34" charset="0"/>
              </a:rPr>
              <a:t>Giới thiệu về QHTT đa mục tiêu.</a:t>
            </a:r>
          </a:p>
          <a:p>
            <a:r>
              <a:rPr lang="en-US" sz="2400" dirty="0" smtClean="0">
                <a:latin typeface="Calibri" panose="020F0502020204030204" pitchFamily="34" charset="0"/>
                <a:cs typeface="Calibri" panose="020F0502020204030204" pitchFamily="34" charset="0"/>
              </a:rPr>
              <a:t>Ôn </a:t>
            </a:r>
            <a:r>
              <a:rPr lang="en-US" sz="2400" dirty="0" smtClean="0">
                <a:latin typeface="Calibri" panose="020F0502020204030204" pitchFamily="34" charset="0"/>
                <a:cs typeface="Calibri" panose="020F0502020204030204" pitchFamily="34" charset="0"/>
              </a:rPr>
              <a:t>tập tổng hợp</a:t>
            </a:r>
            <a:r>
              <a:rPr lang="en-US" sz="2400" dirty="0" smtClean="0">
                <a:latin typeface="Calibri" panose="020F0502020204030204" pitchFamily="34" charset="0"/>
                <a:cs typeface="Calibri" panose="020F0502020204030204" pitchFamily="34" charset="0"/>
              </a:rPr>
              <a:t>.</a:t>
            </a:r>
          </a:p>
          <a:p>
            <a:r>
              <a:rPr lang="en-US" sz="2400" dirty="0" smtClean="0">
                <a:latin typeface="Calibri" panose="020F0502020204030204" pitchFamily="34" charset="0"/>
                <a:cs typeface="Calibri" panose="020F0502020204030204" pitchFamily="34" charset="0"/>
              </a:rPr>
              <a:t>Các bài tập trắc nghiệm.</a:t>
            </a:r>
            <a:endParaRPr lang="en-US" sz="2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375430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 question </a:t>
            </a:r>
            <a:r>
              <a:rPr lang="en-US" smtClean="0"/>
              <a:t>6-7 (easy)</a:t>
            </a:r>
            <a:endParaRPr lang="en-US"/>
          </a:p>
        </p:txBody>
      </p:sp>
      <p:sp>
        <p:nvSpPr>
          <p:cNvPr id="3" name="Content Placeholder 2"/>
          <p:cNvSpPr>
            <a:spLocks noGrp="1"/>
          </p:cNvSpPr>
          <p:nvPr>
            <p:ph idx="1"/>
          </p:nvPr>
        </p:nvSpPr>
        <p:spPr>
          <a:xfrm>
            <a:off x="1620981" y="1953489"/>
            <a:ext cx="9351819" cy="4322619"/>
          </a:xfrm>
        </p:spPr>
        <p:txBody>
          <a:bodyPr>
            <a:normAutofit/>
          </a:bodyPr>
          <a:lstStyle/>
          <a:p>
            <a:pPr marL="0" indent="0" algn="just">
              <a:buNone/>
            </a:pPr>
            <a:r>
              <a:rPr lang="en-US" b="1" smtClean="0">
                <a:latin typeface="Arial" panose="020B0604020202020204" pitchFamily="34" charset="0"/>
                <a:cs typeface="Arial" panose="020B0604020202020204" pitchFamily="34" charset="0"/>
              </a:rPr>
              <a:t>Câu 6) </a:t>
            </a:r>
            <a:r>
              <a:rPr lang="en-US" smtClean="0">
                <a:latin typeface="Arial" panose="020B0604020202020204" pitchFamily="34" charset="0"/>
                <a:cs typeface="Arial" panose="020B0604020202020204" pitchFamily="34" charset="0"/>
              </a:rPr>
              <a:t>Cho </a:t>
            </a:r>
            <a:r>
              <a:rPr lang="en-US">
                <a:latin typeface="Arial" panose="020B0604020202020204" pitchFamily="34" charset="0"/>
                <a:cs typeface="Arial" panose="020B0604020202020204" pitchFamily="34" charset="0"/>
              </a:rPr>
              <a:t>bài toán QHTT có ràng buộc x &gt;= 0, y &gt;= 0 và x+2y &lt;= 7, 4x-y &gt;= 5. Xét các cặp số (x,y)=(1,2),(2,1),(1,3),(3,1),(2,3),(3,2). Hỏi có bao nhiêu </a:t>
            </a:r>
            <a:r>
              <a:rPr lang="en-US" smtClean="0">
                <a:latin typeface="Arial" panose="020B0604020202020204" pitchFamily="34" charset="0"/>
                <a:cs typeface="Arial" panose="020B0604020202020204" pitchFamily="34" charset="0"/>
              </a:rPr>
              <a:t>cặp số </a:t>
            </a:r>
            <a:r>
              <a:rPr lang="en-US">
                <a:latin typeface="Arial" panose="020B0604020202020204" pitchFamily="34" charset="0"/>
                <a:cs typeface="Arial" panose="020B0604020202020204" pitchFamily="34" charset="0"/>
              </a:rPr>
              <a:t>là feasible solution?</a:t>
            </a:r>
          </a:p>
          <a:p>
            <a:pPr marL="457200" indent="-457200">
              <a:buAutoNum type="alphaUcPeriod"/>
            </a:pPr>
            <a:r>
              <a:rPr lang="en-US" smtClean="0">
                <a:latin typeface="Arial" panose="020B0604020202020204" pitchFamily="34" charset="0"/>
                <a:cs typeface="Arial" panose="020B0604020202020204" pitchFamily="34" charset="0"/>
              </a:rPr>
              <a:t>3 </a:t>
            </a:r>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	B. </a:t>
            </a:r>
            <a:r>
              <a:rPr lang="en-US">
                <a:latin typeface="Arial" panose="020B0604020202020204" pitchFamily="34" charset="0"/>
                <a:cs typeface="Arial" panose="020B0604020202020204" pitchFamily="34" charset="0"/>
              </a:rPr>
              <a:t>4	</a:t>
            </a:r>
            <a:r>
              <a:rPr lang="en-US" smtClean="0">
                <a:latin typeface="Arial" panose="020B0604020202020204" pitchFamily="34" charset="0"/>
                <a:cs typeface="Arial" panose="020B0604020202020204" pitchFamily="34" charset="0"/>
              </a:rPr>
              <a:t>	C</a:t>
            </a:r>
            <a:r>
              <a:rPr lang="en-US">
                <a:latin typeface="Arial" panose="020B0604020202020204" pitchFamily="34" charset="0"/>
                <a:cs typeface="Arial" panose="020B0604020202020204" pitchFamily="34" charset="0"/>
              </a:rPr>
              <a:t>. 5	</a:t>
            </a:r>
            <a:r>
              <a:rPr lang="en-US" smtClean="0">
                <a:latin typeface="Arial" panose="020B0604020202020204" pitchFamily="34" charset="0"/>
                <a:cs typeface="Arial" panose="020B0604020202020204" pitchFamily="34" charset="0"/>
              </a:rPr>
              <a:t>	D</a:t>
            </a:r>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6</a:t>
            </a:r>
          </a:p>
          <a:p>
            <a:pPr marL="0" indent="0">
              <a:buNone/>
            </a:pPr>
            <a:r>
              <a:rPr lang="en-US" b="1" smtClean="0">
                <a:latin typeface="Arial" panose="020B0604020202020204" pitchFamily="34" charset="0"/>
                <a:cs typeface="Arial" panose="020B0604020202020204" pitchFamily="34" charset="0"/>
              </a:rPr>
              <a:t>Câu 7) </a:t>
            </a:r>
            <a:r>
              <a:rPr lang="en-US" smtClean="0">
                <a:latin typeface="Arial" panose="020B0604020202020204" pitchFamily="34" charset="0"/>
                <a:cs typeface="Arial" panose="020B0604020202020204" pitchFamily="34" charset="0"/>
              </a:rPr>
              <a:t>Nhận xét nào </a:t>
            </a:r>
            <a:r>
              <a:rPr lang="en-US" b="1" smtClean="0">
                <a:latin typeface="Arial" panose="020B0604020202020204" pitchFamily="34" charset="0"/>
                <a:cs typeface="Arial" panose="020B0604020202020204" pitchFamily="34" charset="0"/>
              </a:rPr>
              <a:t>sai</a:t>
            </a:r>
            <a:r>
              <a:rPr lang="en-US" smtClean="0">
                <a:latin typeface="Arial" panose="020B0604020202020204" pitchFamily="34" charset="0"/>
                <a:cs typeface="Arial" panose="020B0604020202020204" pitchFamily="34" charset="0"/>
              </a:rPr>
              <a:t> về phương pháp hình học?</a:t>
            </a:r>
          </a:p>
          <a:p>
            <a:pPr marL="457200" indent="-457200">
              <a:buAutoNum type="alphaUcPeriod"/>
            </a:pPr>
            <a:r>
              <a:rPr lang="en-US" smtClean="0">
                <a:latin typeface="Arial" panose="020B0604020202020204" pitchFamily="34" charset="0"/>
                <a:cs typeface="Arial" panose="020B0604020202020204" pitchFamily="34" charset="0"/>
              </a:rPr>
              <a:t>Khá hạn chế vì chỉ dùng cho bài toán 2 biến.</a:t>
            </a:r>
          </a:p>
          <a:p>
            <a:pPr marL="457200" indent="-457200">
              <a:buAutoNum type="alphaUcPeriod"/>
            </a:pPr>
            <a:r>
              <a:rPr lang="en-US" smtClean="0">
                <a:latin typeface="Arial" panose="020B0604020202020204" pitchFamily="34" charset="0"/>
                <a:cs typeface="Arial" panose="020B0604020202020204" pitchFamily="34" charset="0"/>
              </a:rPr>
              <a:t>Giúp mô tả bài toán trực quan.</a:t>
            </a:r>
          </a:p>
          <a:p>
            <a:pPr marL="457200" indent="-457200">
              <a:buAutoNum type="alphaUcPeriod"/>
            </a:pPr>
            <a:r>
              <a:rPr lang="en-US" smtClean="0">
                <a:latin typeface="Arial" panose="020B0604020202020204" pitchFamily="34" charset="0"/>
                <a:cs typeface="Arial" panose="020B0604020202020204" pitchFamily="34" charset="0"/>
              </a:rPr>
              <a:t>Miền ràng buộc luôn khép kín nên luôn tìm được nghiệm tối ưu.</a:t>
            </a:r>
          </a:p>
          <a:p>
            <a:pPr marL="457200" indent="-457200">
              <a:buAutoNum type="alphaUcPeriod"/>
            </a:pPr>
            <a:r>
              <a:rPr lang="en-US" smtClean="0">
                <a:latin typeface="Arial" panose="020B0604020202020204" pitchFamily="34" charset="0"/>
                <a:cs typeface="Arial" panose="020B0604020202020204" pitchFamily="34" charset="0"/>
              </a:rPr>
              <a:t>Số biến là 2 nhưng số ràng buộc có thể nhiều hơn 2.</a:t>
            </a:r>
            <a:endParaRPr lang="en-US" b="1">
              <a:latin typeface="Arial" panose="020B0604020202020204" pitchFamily="34" charset="0"/>
              <a:cs typeface="Arial" panose="020B0604020202020204" pitchFamily="34" charset="0"/>
            </a:endParaRPr>
          </a:p>
        </p:txBody>
      </p:sp>
      <p:sp>
        <p:nvSpPr>
          <p:cNvPr id="4" name="Oval 3"/>
          <p:cNvSpPr/>
          <p:nvPr/>
        </p:nvSpPr>
        <p:spPr>
          <a:xfrm>
            <a:off x="1620981" y="2951018"/>
            <a:ext cx="457201" cy="45720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Oval 4"/>
          <p:cNvSpPr/>
          <p:nvPr/>
        </p:nvSpPr>
        <p:spPr>
          <a:xfrm>
            <a:off x="1537852" y="4675907"/>
            <a:ext cx="457201" cy="45720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20411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 question </a:t>
            </a:r>
            <a:r>
              <a:rPr lang="en-US" smtClean="0"/>
              <a:t>8-9 (medium)</a:t>
            </a:r>
            <a:endParaRPr lang="en-US"/>
          </a:p>
        </p:txBody>
      </p:sp>
      <p:sp>
        <p:nvSpPr>
          <p:cNvPr id="3" name="Content Placeholder 2"/>
          <p:cNvSpPr>
            <a:spLocks noGrp="1"/>
          </p:cNvSpPr>
          <p:nvPr>
            <p:ph idx="1"/>
          </p:nvPr>
        </p:nvSpPr>
        <p:spPr>
          <a:xfrm>
            <a:off x="1371600" y="2286000"/>
            <a:ext cx="10099964" cy="3581400"/>
          </a:xfrm>
        </p:spPr>
        <p:txBody>
          <a:bodyPr>
            <a:normAutofit/>
          </a:bodyPr>
          <a:lstStyle/>
          <a:p>
            <a:pPr marL="0" indent="0" algn="just">
              <a:buNone/>
            </a:pPr>
            <a:r>
              <a:rPr lang="en-US" b="1" smtClean="0">
                <a:latin typeface="Arial" panose="020B0604020202020204" pitchFamily="34" charset="0"/>
                <a:cs typeface="Arial" panose="020B0604020202020204" pitchFamily="34" charset="0"/>
              </a:rPr>
              <a:t>Câu 8</a:t>
            </a:r>
            <a:r>
              <a:rPr lang="en-US" smtClean="0">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Một bài toán vận tải cân bằng thu phát có 16 kho và 22 cửa hàng. Hỏi trong lời giải của bài toán, có tối đa bao nhiêu đường đi được sử dụng?</a:t>
            </a:r>
          </a:p>
          <a:p>
            <a:pPr marL="0" indent="0">
              <a:buNone/>
            </a:pPr>
            <a:r>
              <a:rPr lang="en-US" smtClean="0">
                <a:latin typeface="Arial" panose="020B0604020202020204" pitchFamily="34" charset="0"/>
                <a:cs typeface="Arial" panose="020B0604020202020204" pitchFamily="34" charset="0"/>
              </a:rPr>
              <a:t>A. 16</a:t>
            </a:r>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	B</a:t>
            </a:r>
            <a:r>
              <a:rPr lang="en-US">
                <a:latin typeface="Arial" panose="020B0604020202020204" pitchFamily="34" charset="0"/>
                <a:cs typeface="Arial" panose="020B0604020202020204" pitchFamily="34" charset="0"/>
              </a:rPr>
              <a:t>. 22	</a:t>
            </a:r>
            <a:r>
              <a:rPr lang="en-US" smtClean="0">
                <a:latin typeface="Arial" panose="020B0604020202020204" pitchFamily="34" charset="0"/>
                <a:cs typeface="Arial" panose="020B0604020202020204" pitchFamily="34" charset="0"/>
              </a:rPr>
              <a:t>	C</a:t>
            </a:r>
            <a:r>
              <a:rPr lang="en-US">
                <a:latin typeface="Arial" panose="020B0604020202020204" pitchFamily="34" charset="0"/>
                <a:cs typeface="Arial" panose="020B0604020202020204" pitchFamily="34" charset="0"/>
              </a:rPr>
              <a:t>. 38	</a:t>
            </a:r>
            <a:r>
              <a:rPr lang="en-US" smtClean="0">
                <a:latin typeface="Arial" panose="020B0604020202020204" pitchFamily="34" charset="0"/>
                <a:cs typeface="Arial" panose="020B0604020202020204" pitchFamily="34" charset="0"/>
              </a:rPr>
              <a:t>	D</a:t>
            </a:r>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37</a:t>
            </a:r>
            <a:endParaRPr lang="en-US" b="1" smtClean="0"/>
          </a:p>
          <a:p>
            <a:pPr marL="0" indent="0" algn="just">
              <a:buNone/>
            </a:pPr>
            <a:r>
              <a:rPr lang="en-US" b="1" smtClean="0">
                <a:latin typeface="Arial" panose="020B0604020202020204" pitchFamily="34" charset="0"/>
                <a:cs typeface="Arial" panose="020B0604020202020204" pitchFamily="34" charset="0"/>
              </a:rPr>
              <a:t>Câu 9) </a:t>
            </a:r>
            <a:r>
              <a:rPr lang="en-US">
                <a:latin typeface="Arial" panose="020B0604020202020204" pitchFamily="34" charset="0"/>
                <a:cs typeface="Arial" panose="020B0604020202020204" pitchFamily="34" charset="0"/>
              </a:rPr>
              <a:t>Trong bảng đơn hình với hàm mục tiêu tìm max, tại cột ứng với biến cơ sở thì giá trị của delta bằng bao nhiêu?</a:t>
            </a:r>
          </a:p>
          <a:p>
            <a:pPr marL="0" indent="0">
              <a:buNone/>
            </a:pPr>
            <a:r>
              <a:rPr lang="en-US">
                <a:latin typeface="Arial" panose="020B0604020202020204" pitchFamily="34" charset="0"/>
                <a:cs typeface="Arial" panose="020B0604020202020204" pitchFamily="34" charset="0"/>
              </a:rPr>
              <a:t>A. delta  = 0	B. delta &gt; 0 	C. delta &lt; 0	D. delta cùng dấu với hàm mục tiêu</a:t>
            </a:r>
          </a:p>
        </p:txBody>
      </p:sp>
      <p:sp>
        <p:nvSpPr>
          <p:cNvPr id="4" name="Oval 3"/>
          <p:cNvSpPr/>
          <p:nvPr/>
        </p:nvSpPr>
        <p:spPr>
          <a:xfrm>
            <a:off x="6816436" y="2964873"/>
            <a:ext cx="457201" cy="45720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Oval 4"/>
          <p:cNvSpPr/>
          <p:nvPr/>
        </p:nvSpPr>
        <p:spPr>
          <a:xfrm>
            <a:off x="1330035" y="4132118"/>
            <a:ext cx="457201" cy="45720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1207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Review question 10-11 (hard)</a:t>
            </a:r>
            <a:endParaRPr lang="en-US"/>
          </a:p>
        </p:txBody>
      </p:sp>
      <p:sp>
        <p:nvSpPr>
          <p:cNvPr id="3" name="Content Placeholder 2"/>
          <p:cNvSpPr>
            <a:spLocks noGrp="1"/>
          </p:cNvSpPr>
          <p:nvPr>
            <p:ph idx="1"/>
          </p:nvPr>
        </p:nvSpPr>
        <p:spPr>
          <a:xfrm>
            <a:off x="1371599" y="1870364"/>
            <a:ext cx="10280074" cy="4724400"/>
          </a:xfrm>
        </p:spPr>
        <p:txBody>
          <a:bodyPr>
            <a:normAutofit/>
          </a:bodyPr>
          <a:lstStyle/>
          <a:p>
            <a:pPr marL="0" indent="0" algn="just">
              <a:buNone/>
            </a:pPr>
            <a:r>
              <a:rPr lang="vi-VN" b="1">
                <a:latin typeface="Arial" panose="020B0604020202020204" pitchFamily="34" charset="0"/>
                <a:cs typeface="Arial" panose="020B0604020202020204" pitchFamily="34" charset="0"/>
              </a:rPr>
              <a:t>Câu </a:t>
            </a:r>
            <a:r>
              <a:rPr lang="en-US" b="1" smtClean="0">
                <a:latin typeface="Arial" panose="020B0604020202020204" pitchFamily="34" charset="0"/>
                <a:cs typeface="Arial" panose="020B0604020202020204" pitchFamily="34" charset="0"/>
              </a:rPr>
              <a:t>10</a:t>
            </a:r>
            <a:r>
              <a:rPr lang="vi-VN" b="1" smtClean="0">
                <a:latin typeface="Arial" panose="020B0604020202020204" pitchFamily="34" charset="0"/>
                <a:cs typeface="Arial" panose="020B0604020202020204" pitchFamily="34" charset="0"/>
              </a:rPr>
              <a:t>)</a:t>
            </a:r>
            <a:r>
              <a:rPr lang="vi-VN" smtClean="0">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Một SV giải bằng phương pháp đơn hình một bài toán QHTT có 5 biến, 3 điều kiện và ma trận ràng buộc không có sẵn bộ ba biến có hệ số tạo thành ma trận đơn vị nên không thể chọn ra ngay bộ 3 biến cơ sở được. Hỏi nếu X không dùng phương pháp big M thì X phải thử tối đa bao nhiêu trường hợp để chọn được các biến đó?</a:t>
            </a:r>
          </a:p>
          <a:p>
            <a:pPr marL="0" indent="0">
              <a:buNone/>
            </a:pPr>
            <a:r>
              <a:rPr lang="en-US" smtClean="0">
                <a:latin typeface="Arial" panose="020B0604020202020204" pitchFamily="34" charset="0"/>
                <a:cs typeface="Arial" panose="020B0604020202020204" pitchFamily="34" charset="0"/>
              </a:rPr>
              <a:t>A. 15		B. 10		C. 5		D. 3</a:t>
            </a:r>
            <a:endParaRPr lang="vi-VN">
              <a:latin typeface="Arial" panose="020B0604020202020204" pitchFamily="34" charset="0"/>
              <a:cs typeface="Arial" panose="020B0604020202020204" pitchFamily="34" charset="0"/>
            </a:endParaRPr>
          </a:p>
          <a:p>
            <a:pPr marL="0" indent="0" algn="just">
              <a:buNone/>
            </a:pPr>
            <a:r>
              <a:rPr lang="vi-VN" b="1">
                <a:latin typeface="Arial" panose="020B0604020202020204" pitchFamily="34" charset="0"/>
                <a:cs typeface="Arial" panose="020B0604020202020204" pitchFamily="34" charset="0"/>
              </a:rPr>
              <a:t>Câu </a:t>
            </a:r>
            <a:r>
              <a:rPr lang="en-US" b="1" smtClean="0">
                <a:latin typeface="Arial" panose="020B0604020202020204" pitchFamily="34" charset="0"/>
                <a:cs typeface="Arial" panose="020B0604020202020204" pitchFamily="34" charset="0"/>
              </a:rPr>
              <a:t>11</a:t>
            </a:r>
            <a:r>
              <a:rPr lang="vi-VN" b="1" smtClean="0">
                <a:latin typeface="Arial" panose="020B0604020202020204" pitchFamily="34" charset="0"/>
                <a:cs typeface="Arial" panose="020B0604020202020204" pitchFamily="34" charset="0"/>
              </a:rPr>
              <a:t>)</a:t>
            </a:r>
            <a:r>
              <a:rPr lang="vi-VN" smtClean="0">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Nhận xét nào </a:t>
            </a:r>
            <a:r>
              <a:rPr lang="vi-VN" b="1">
                <a:latin typeface="Arial" panose="020B0604020202020204" pitchFamily="34" charset="0"/>
                <a:cs typeface="Arial" panose="020B0604020202020204" pitchFamily="34" charset="0"/>
              </a:rPr>
              <a:t>không phải </a:t>
            </a:r>
            <a:r>
              <a:rPr lang="vi-VN">
                <a:latin typeface="Arial" panose="020B0604020202020204" pitchFamily="34" charset="0"/>
                <a:cs typeface="Arial" panose="020B0604020202020204" pitchFamily="34" charset="0"/>
              </a:rPr>
              <a:t>là ưu điểm đúng của lý thuyết đối ngẫu trong QHTT?</a:t>
            </a:r>
          </a:p>
          <a:p>
            <a:pPr marL="0" indent="0" algn="just">
              <a:buNone/>
            </a:pPr>
            <a:r>
              <a:rPr lang="vi-VN">
                <a:latin typeface="Arial" panose="020B0604020202020204" pitchFamily="34" charset="0"/>
                <a:cs typeface="Arial" panose="020B0604020202020204" pitchFamily="34" charset="0"/>
              </a:rPr>
              <a:t>A. Đối ngẫu giúp hoán đổi số lượng ràng buộc và biến cho nhau và đôi khi có thể đổi chiều của các ràng buộc dạng &gt;= sang &lt;=.</a:t>
            </a:r>
          </a:p>
          <a:p>
            <a:pPr marL="0" indent="0" algn="just">
              <a:buNone/>
            </a:pPr>
            <a:r>
              <a:rPr lang="vi-VN">
                <a:latin typeface="Arial" panose="020B0604020202020204" pitchFamily="34" charset="0"/>
                <a:cs typeface="Arial" panose="020B0604020202020204" pitchFamily="34" charset="0"/>
              </a:rPr>
              <a:t>B. Giúp ta khảo sát được nghiệm của bài toán gốc mà không giải trực tiếp.</a:t>
            </a:r>
          </a:p>
          <a:p>
            <a:pPr marL="0" indent="0" algn="just">
              <a:buNone/>
            </a:pPr>
            <a:r>
              <a:rPr lang="vi-VN">
                <a:latin typeface="Arial" panose="020B0604020202020204" pitchFamily="34" charset="0"/>
                <a:cs typeface="Arial" panose="020B0604020202020204" pitchFamily="34" charset="0"/>
              </a:rPr>
              <a:t>C. Giúp ta đánh giá được chặn trên của hàm mục tiêu trong bài toán tìm max và chặn dưới của hàm mục tiêu trong bài toán tìm min.</a:t>
            </a:r>
          </a:p>
          <a:p>
            <a:pPr marL="0" indent="0" algn="just">
              <a:buNone/>
            </a:pPr>
            <a:r>
              <a:rPr lang="vi-VN">
                <a:latin typeface="Arial" panose="020B0604020202020204" pitchFamily="34" charset="0"/>
                <a:cs typeface="Arial" panose="020B0604020202020204" pitchFamily="34" charset="0"/>
              </a:rPr>
              <a:t>D. Giải bài toán đối ngẫu luôn nhanh hơn so với việc giải bài toán gốc.</a:t>
            </a:r>
            <a:endParaRPr lang="en-US">
              <a:latin typeface="Arial" panose="020B0604020202020204" pitchFamily="34" charset="0"/>
              <a:cs typeface="Arial" panose="020B0604020202020204" pitchFamily="34" charset="0"/>
            </a:endParaRPr>
          </a:p>
        </p:txBody>
      </p:sp>
      <p:sp>
        <p:nvSpPr>
          <p:cNvPr id="4" name="Oval 3"/>
          <p:cNvSpPr/>
          <p:nvPr/>
        </p:nvSpPr>
        <p:spPr>
          <a:xfrm>
            <a:off x="3172690" y="3127664"/>
            <a:ext cx="457201" cy="45720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Oval 4"/>
          <p:cNvSpPr/>
          <p:nvPr/>
        </p:nvSpPr>
        <p:spPr>
          <a:xfrm>
            <a:off x="1350812" y="5895108"/>
            <a:ext cx="457201" cy="45720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33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a:t>
            </a:r>
            <a:r>
              <a:rPr lang="en-US" dirty="0" smtClean="0"/>
              <a:t>question 12 (hard)</a:t>
            </a:r>
            <a:endParaRPr lang="en-US" dirty="0"/>
          </a:p>
        </p:txBody>
      </p:sp>
      <p:sp>
        <p:nvSpPr>
          <p:cNvPr id="3" name="Content Placeholder 2"/>
          <p:cNvSpPr>
            <a:spLocks noGrp="1"/>
          </p:cNvSpPr>
          <p:nvPr>
            <p:ph idx="1"/>
          </p:nvPr>
        </p:nvSpPr>
        <p:spPr>
          <a:xfrm>
            <a:off x="1371600" y="2171700"/>
            <a:ext cx="9601200" cy="3581400"/>
          </a:xfrm>
        </p:spPr>
        <p:txBody>
          <a:bodyPr>
            <a:normAutofit/>
          </a:bodyPr>
          <a:lstStyle/>
          <a:p>
            <a:pPr marL="0" indent="0" algn="just">
              <a:buNone/>
            </a:pPr>
            <a:r>
              <a:rPr lang="en-US" smtClean="0">
                <a:latin typeface="Arial" panose="020B0604020202020204" pitchFamily="34" charset="0"/>
                <a:cs typeface="Arial" panose="020B0604020202020204" pitchFamily="34" charset="0"/>
              </a:rPr>
              <a:t>Giả sử ta cần giải bài toán QHTT theo phương pháp đơn hình và thêm vào 3 biến giả để dùng phương pháp big M. Cho biết bài toán có phương án tối ưu và các ràng buộc là độc lập tuyến tính. Hỏi nhận xét nào sau đây là </a:t>
            </a:r>
            <a:r>
              <a:rPr lang="en-US" b="1" smtClean="0">
                <a:latin typeface="Arial" panose="020B0604020202020204" pitchFamily="34" charset="0"/>
                <a:cs typeface="Arial" panose="020B0604020202020204" pitchFamily="34" charset="0"/>
              </a:rPr>
              <a:t>đúng</a:t>
            </a:r>
            <a:r>
              <a:rPr lang="en-US" smtClean="0">
                <a:latin typeface="Arial" panose="020B0604020202020204" pitchFamily="34" charset="0"/>
                <a:cs typeface="Arial" panose="020B0604020202020204" pitchFamily="34" charset="0"/>
              </a:rPr>
              <a:t>?</a:t>
            </a:r>
          </a:p>
          <a:p>
            <a:pPr marL="457200" indent="-457200" algn="just">
              <a:buFont typeface="+mj-lt"/>
              <a:buAutoNum type="alphaUcPeriod"/>
            </a:pPr>
            <a:r>
              <a:rPr lang="en-US" smtClean="0">
                <a:latin typeface="Arial" panose="020B0604020202020204" pitchFamily="34" charset="0"/>
                <a:cs typeface="Arial" panose="020B0604020202020204" pitchFamily="34" charset="0"/>
              </a:rPr>
              <a:t>Bài toán gốc có không quá 3 ràng buộc.</a:t>
            </a:r>
          </a:p>
          <a:p>
            <a:pPr marL="457200" indent="-457200" algn="just">
              <a:buFont typeface="+mj-lt"/>
              <a:buAutoNum type="alphaUcPeriod"/>
            </a:pPr>
            <a:r>
              <a:rPr lang="en-US" smtClean="0">
                <a:latin typeface="Arial" panose="020B0604020202020204" pitchFamily="34" charset="0"/>
                <a:cs typeface="Arial" panose="020B0604020202020204" pitchFamily="34" charset="0"/>
              </a:rPr>
              <a:t>Bài toán gốc có ít nhất 3 biến. </a:t>
            </a:r>
          </a:p>
          <a:p>
            <a:pPr marL="457200" indent="-457200" algn="just">
              <a:buFont typeface="+mj-lt"/>
              <a:buAutoNum type="alphaUcPeriod"/>
            </a:pPr>
            <a:r>
              <a:rPr lang="en-US" smtClean="0">
                <a:latin typeface="Arial" panose="020B0604020202020204" pitchFamily="34" charset="0"/>
                <a:cs typeface="Arial" panose="020B0604020202020204" pitchFamily="34" charset="0"/>
              </a:rPr>
              <a:t>Tổng số biến cần thêm so với bài toán gốc là 3.</a:t>
            </a:r>
          </a:p>
          <a:p>
            <a:pPr marL="457200" indent="-457200" algn="just">
              <a:buFont typeface="+mj-lt"/>
              <a:buAutoNum type="alphaUcPeriod"/>
            </a:pPr>
            <a:r>
              <a:rPr lang="en-US" smtClean="0">
                <a:latin typeface="Arial" panose="020B0604020202020204" pitchFamily="34" charset="0"/>
                <a:cs typeface="Arial" panose="020B0604020202020204" pitchFamily="34" charset="0"/>
              </a:rPr>
              <a:t>Cần thực hiện ít nhất 3 bước lặp của bảng đơn hình để loại 3 biến giả ra trong phương án tối ưu.</a:t>
            </a:r>
            <a:r>
              <a:rPr lang="vi-VN">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p:txBody>
      </p:sp>
      <p:sp>
        <p:nvSpPr>
          <p:cNvPr id="4" name="Title 1"/>
          <p:cNvSpPr txBox="1">
            <a:spLocks/>
          </p:cNvSpPr>
          <p:nvPr/>
        </p:nvSpPr>
        <p:spPr>
          <a:xfrm>
            <a:off x="1371600" y="5307330"/>
            <a:ext cx="9601200" cy="891540"/>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just"/>
            <a:r>
              <a:rPr lang="en-US" sz="2000" smtClean="0">
                <a:solidFill>
                  <a:srgbClr val="00B050"/>
                </a:solidFill>
                <a:latin typeface="Arial" panose="020B0604020202020204" pitchFamily="34" charset="0"/>
                <a:cs typeface="Arial" panose="020B0604020202020204" pitchFamily="34" charset="0"/>
              </a:rPr>
              <a:t>Câu A sai vì có &gt;= 3 ràng buộc chứ không phải &lt;= 3. </a:t>
            </a:r>
            <a:r>
              <a:rPr lang="vi-VN" sz="2000" smtClean="0">
                <a:solidFill>
                  <a:srgbClr val="00B050"/>
                </a:solidFill>
                <a:latin typeface="Arial" panose="020B0604020202020204" pitchFamily="34" charset="0"/>
                <a:cs typeface="Arial" panose="020B0604020202020204" pitchFamily="34" charset="0"/>
              </a:rPr>
              <a:t>Câu </a:t>
            </a:r>
            <a:r>
              <a:rPr lang="vi-VN" sz="2000">
                <a:solidFill>
                  <a:srgbClr val="00B050"/>
                </a:solidFill>
                <a:latin typeface="Arial" panose="020B0604020202020204" pitchFamily="34" charset="0"/>
                <a:cs typeface="Arial" panose="020B0604020202020204" pitchFamily="34" charset="0"/>
              </a:rPr>
              <a:t>B sai vì có thể số biến ban đầu là 2 mà số ràng buộc là 3. Câu C sai vì có thể có các biến tạm (khi ràng buộc không là đẳng thức)</a:t>
            </a:r>
            <a:r>
              <a:rPr lang="en-US" sz="2000">
                <a:solidFill>
                  <a:srgbClr val="00B050"/>
                </a:solidFill>
                <a:latin typeface="Arial" panose="020B0604020202020204" pitchFamily="34" charset="0"/>
                <a:cs typeface="Arial" panose="020B0604020202020204" pitchFamily="34" charset="0"/>
              </a:rPr>
              <a:t> ngoài các biến giả.</a:t>
            </a:r>
            <a:endParaRPr lang="vi-VN" sz="200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548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 </a:t>
            </a:r>
            <a:r>
              <a:rPr lang="en-US" dirty="0" smtClean="0"/>
              <a:t>13 (medium)</a:t>
            </a:r>
            <a:endParaRPr lang="en-US" dirty="0"/>
          </a:p>
        </p:txBody>
      </p:sp>
      <p:sp>
        <p:nvSpPr>
          <p:cNvPr id="3" name="Content Placeholder 2"/>
          <p:cNvSpPr>
            <a:spLocks noGrp="1"/>
          </p:cNvSpPr>
          <p:nvPr>
            <p:ph idx="1"/>
          </p:nvPr>
        </p:nvSpPr>
        <p:spPr>
          <a:xfrm>
            <a:off x="1371600" y="1832520"/>
            <a:ext cx="9822873" cy="3581400"/>
          </a:xfrm>
        </p:spPr>
        <p:txBody>
          <a:bodyPr/>
          <a:lstStyle/>
          <a:p>
            <a:pPr marL="0" indent="0" algn="just">
              <a:buNone/>
            </a:pPr>
            <a:r>
              <a:rPr lang="en-US">
                <a:latin typeface="Arial" panose="020B0604020202020204" pitchFamily="34" charset="0"/>
                <a:cs typeface="Arial" panose="020B0604020202020204" pitchFamily="34" charset="0"/>
              </a:rPr>
              <a:t>Xét việc chuyển đổi từ bài toán gốc (P) sang bài toán đối ngẫu (D</a:t>
            </a:r>
            <a:r>
              <a:rPr lang="en-US" smtClean="0">
                <a:latin typeface="Arial" panose="020B0604020202020204" pitchFamily="34" charset="0"/>
                <a:cs typeface="Arial" panose="020B0604020202020204" pitchFamily="34" charset="0"/>
              </a:rPr>
              <a:t>) như bên dưới. Hỏi có bao nhiêu ràng buộc bị sai?</a:t>
            </a:r>
          </a:p>
          <a:p>
            <a:pPr marL="0" indent="0" algn="ctr">
              <a:buNone/>
            </a:pPr>
            <a:r>
              <a:rPr lang="en-US" smtClean="0">
                <a:latin typeface="Arial" panose="020B0604020202020204" pitchFamily="34" charset="0"/>
                <a:cs typeface="Arial" panose="020B0604020202020204" pitchFamily="34" charset="0"/>
              </a:rPr>
              <a:t>A. 1 		B. 2		C. 3		D. 4</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298" y="2918018"/>
            <a:ext cx="7339248" cy="2495902"/>
          </a:xfrm>
          <a:prstGeom prst="rect">
            <a:avLst/>
          </a:prstGeom>
        </p:spPr>
      </p:pic>
      <p:sp>
        <p:nvSpPr>
          <p:cNvPr id="6" name="Content Placeholder 2"/>
          <p:cNvSpPr txBox="1">
            <a:spLocks/>
          </p:cNvSpPr>
          <p:nvPr/>
        </p:nvSpPr>
        <p:spPr>
          <a:xfrm>
            <a:off x="1482437" y="5694217"/>
            <a:ext cx="9822873" cy="663511"/>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buNone/>
            </a:pPr>
            <a:r>
              <a:rPr lang="vi-VN">
                <a:solidFill>
                  <a:srgbClr val="00B050"/>
                </a:solidFill>
                <a:latin typeface="Arial" panose="020B0604020202020204" pitchFamily="34" charset="0"/>
                <a:cs typeface="Arial" panose="020B0604020202020204" pitchFamily="34" charset="0"/>
              </a:rPr>
              <a:t>Dựa theo quy tắc chuyể</a:t>
            </a:r>
            <a:r>
              <a:rPr lang="en-US">
                <a:solidFill>
                  <a:srgbClr val="00B050"/>
                </a:solidFill>
                <a:latin typeface="Arial" panose="020B0604020202020204" pitchFamily="34" charset="0"/>
                <a:cs typeface="Arial" panose="020B0604020202020204" pitchFamily="34" charset="0"/>
              </a:rPr>
              <a:t>n</a:t>
            </a:r>
            <a:r>
              <a:rPr lang="vi-VN">
                <a:solidFill>
                  <a:srgbClr val="00B050"/>
                </a:solidFill>
                <a:latin typeface="Arial" panose="020B0604020202020204" pitchFamily="34" charset="0"/>
                <a:cs typeface="Arial" panose="020B0604020202020204" pitchFamily="34" charset="0"/>
              </a:rPr>
              <a:t>. Có 3 ý sai: y1 &gt;= 0, y3 &lt;= 0, y1 - y2 + 4y3 &gt;= 1. Chọn </a:t>
            </a:r>
            <a:r>
              <a:rPr lang="vi-VN" smtClean="0">
                <a:solidFill>
                  <a:srgbClr val="00B050"/>
                </a:solidFill>
                <a:latin typeface="Arial" panose="020B0604020202020204" pitchFamily="34" charset="0"/>
                <a:cs typeface="Arial" panose="020B0604020202020204" pitchFamily="34" charset="0"/>
              </a:rPr>
              <a:t>C</a:t>
            </a:r>
            <a:r>
              <a:rPr lang="en-US" smtClean="0">
                <a:solidFill>
                  <a:srgbClr val="00B050"/>
                </a:solidFill>
                <a:latin typeface="Arial" panose="020B0604020202020204" pitchFamily="34" charset="0"/>
                <a:cs typeface="Arial" panose="020B0604020202020204" pitchFamily="34" charset="0"/>
              </a:rPr>
              <a:t>.</a:t>
            </a:r>
            <a:endParaRPr lang="en-US">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581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 </a:t>
            </a:r>
            <a:r>
              <a:rPr lang="en-US" dirty="0" smtClean="0"/>
              <a:t>14 (hard)</a:t>
            </a:r>
            <a:endParaRPr lang="en-US" dirty="0"/>
          </a:p>
        </p:txBody>
      </p:sp>
      <p:sp>
        <p:nvSpPr>
          <p:cNvPr id="3" name="Content Placeholder 2"/>
          <p:cNvSpPr>
            <a:spLocks noGrp="1"/>
          </p:cNvSpPr>
          <p:nvPr>
            <p:ph idx="1"/>
          </p:nvPr>
        </p:nvSpPr>
        <p:spPr>
          <a:xfrm>
            <a:off x="1510146" y="1717964"/>
            <a:ext cx="9601200" cy="3131127"/>
          </a:xfrm>
        </p:spPr>
        <p:txBody>
          <a:bodyPr/>
          <a:lstStyle/>
          <a:p>
            <a:r>
              <a:rPr lang="en-US" smtClean="0">
                <a:latin typeface="Arial" panose="020B0604020202020204" pitchFamily="34" charset="0"/>
                <a:cs typeface="Arial" panose="020B0604020202020204" pitchFamily="34" charset="0"/>
              </a:rPr>
              <a:t>Xét bài toán QHTT như hình.</a:t>
            </a:r>
          </a:p>
          <a:p>
            <a:pPr marL="0" indent="0">
              <a:buNone/>
            </a:pPr>
            <a:r>
              <a:rPr lang="en-US" smtClean="0">
                <a:latin typeface="Arial" panose="020B0604020202020204" pitchFamily="34" charset="0"/>
                <a:cs typeface="Arial" panose="020B0604020202020204" pitchFamily="34" charset="0"/>
              </a:rPr>
              <a:t>Cho biết rằng (0,1,0,5,0) là một</a:t>
            </a:r>
          </a:p>
          <a:p>
            <a:pPr marL="0" indent="0">
              <a:buNone/>
            </a:pPr>
            <a:r>
              <a:rPr lang="en-US" smtClean="0">
                <a:latin typeface="Arial" panose="020B0604020202020204" pitchFamily="34" charset="0"/>
                <a:cs typeface="Arial" panose="020B0604020202020204" pitchFamily="34" charset="0"/>
              </a:rPr>
              <a:t>phương án tối ưu của bài toán.</a:t>
            </a:r>
          </a:p>
          <a:p>
            <a:pPr marL="0" indent="0">
              <a:buNone/>
            </a:pPr>
            <a:r>
              <a:rPr lang="en-US" smtClean="0">
                <a:latin typeface="Arial" panose="020B0604020202020204" pitchFamily="34" charset="0"/>
                <a:cs typeface="Arial" panose="020B0604020202020204" pitchFamily="34" charset="0"/>
              </a:rPr>
              <a:t>Hỏi có bao nhiêu phương án tối </a:t>
            </a:r>
          </a:p>
          <a:p>
            <a:pPr marL="0" indent="0">
              <a:buNone/>
            </a:pPr>
            <a:r>
              <a:rPr lang="en-US" smtClean="0">
                <a:latin typeface="Arial" panose="020B0604020202020204" pitchFamily="34" charset="0"/>
                <a:cs typeface="Arial" panose="020B0604020202020204" pitchFamily="34" charset="0"/>
              </a:rPr>
              <a:t>ưu khác ứng với x3 = 4, x4 =1?</a:t>
            </a:r>
          </a:p>
          <a:p>
            <a:pPr marL="0" indent="0">
              <a:buNone/>
            </a:pPr>
            <a:endParaRPr lang="en-US">
              <a:latin typeface="Arial" panose="020B0604020202020204" pitchFamily="34" charset="0"/>
              <a:cs typeface="Arial" panose="020B0604020202020204" pitchFamily="34" charset="0"/>
            </a:endParaRPr>
          </a:p>
          <a:p>
            <a:pPr marL="0" indent="0">
              <a:buNone/>
            </a:pPr>
            <a:r>
              <a:rPr lang="en-US" smtClean="0">
                <a:latin typeface="Arial" panose="020B0604020202020204" pitchFamily="34" charset="0"/>
                <a:cs typeface="Arial" panose="020B0604020202020204" pitchFamily="34" charset="0"/>
              </a:rPr>
              <a:t>A. Vô số 	B. 1		C. 2		D. 0</a:t>
            </a:r>
            <a:endParaRPr lang="en-US">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0746" y="1581148"/>
            <a:ext cx="5098279" cy="2621973"/>
          </a:xfrm>
          <a:prstGeom prst="rect">
            <a:avLst/>
          </a:prstGeom>
        </p:spPr>
      </p:pic>
      <p:sp>
        <p:nvSpPr>
          <p:cNvPr id="6" name="Content Placeholder 2"/>
          <p:cNvSpPr txBox="1">
            <a:spLocks/>
          </p:cNvSpPr>
          <p:nvPr/>
        </p:nvSpPr>
        <p:spPr>
          <a:xfrm>
            <a:off x="1510146" y="5235285"/>
            <a:ext cx="9601200" cy="116724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buNone/>
            </a:pPr>
            <a:r>
              <a:rPr lang="vi-VN">
                <a:solidFill>
                  <a:srgbClr val="00B050"/>
                </a:solidFill>
                <a:latin typeface="Arial" panose="020B0604020202020204" pitchFamily="34" charset="0"/>
                <a:cs typeface="Arial" panose="020B0604020202020204" pitchFamily="34" charset="0"/>
              </a:rPr>
              <a:t>Thay phương án tối ưu vào</a:t>
            </a:r>
            <a:r>
              <a:rPr lang="en-US">
                <a:solidFill>
                  <a:srgbClr val="00B050"/>
                </a:solidFill>
                <a:latin typeface="Arial" panose="020B0604020202020204" pitchFamily="34" charset="0"/>
                <a:cs typeface="Arial" panose="020B0604020202020204" pitchFamily="34" charset="0"/>
              </a:rPr>
              <a:t> hàm mục tiêu</a:t>
            </a:r>
            <a:r>
              <a:rPr lang="vi-VN">
                <a:solidFill>
                  <a:srgbClr val="00B050"/>
                </a:solidFill>
                <a:latin typeface="Arial" panose="020B0604020202020204" pitchFamily="34" charset="0"/>
                <a:cs typeface="Arial" panose="020B0604020202020204" pitchFamily="34" charset="0"/>
              </a:rPr>
              <a:t>, được f=26. Để có x3=4,x4=1 thì thay vào các ràng buộc để tìm x1,x2,x5, giải </a:t>
            </a:r>
            <a:r>
              <a:rPr lang="en-US">
                <a:solidFill>
                  <a:srgbClr val="00B050"/>
                </a:solidFill>
                <a:latin typeface="Arial" panose="020B0604020202020204" pitchFamily="34" charset="0"/>
                <a:cs typeface="Arial" panose="020B0604020202020204" pitchFamily="34" charset="0"/>
              </a:rPr>
              <a:t>hệ </a:t>
            </a:r>
            <a:r>
              <a:rPr lang="vi-VN">
                <a:solidFill>
                  <a:srgbClr val="00B050"/>
                </a:solidFill>
                <a:latin typeface="Arial" panose="020B0604020202020204" pitchFamily="34" charset="0"/>
                <a:cs typeface="Arial" panose="020B0604020202020204" pitchFamily="34" charset="0"/>
              </a:rPr>
              <a:t>ra được x1=1,x2=2/3,x5=0. Chọn </a:t>
            </a:r>
            <a:r>
              <a:rPr lang="vi-VN" smtClean="0">
                <a:solidFill>
                  <a:srgbClr val="00B050"/>
                </a:solidFill>
                <a:latin typeface="Arial" panose="020B0604020202020204" pitchFamily="34" charset="0"/>
                <a:cs typeface="Arial" panose="020B0604020202020204" pitchFamily="34" charset="0"/>
              </a:rPr>
              <a:t>B</a:t>
            </a:r>
            <a:r>
              <a:rPr lang="en-US">
                <a:solidFill>
                  <a:srgbClr val="00B050"/>
                </a:solidFill>
                <a:latin typeface="Arial" panose="020B0604020202020204" pitchFamily="34" charset="0"/>
                <a:cs typeface="Arial" panose="020B0604020202020204" pitchFamily="34" charset="0"/>
              </a:rPr>
              <a:t>.</a:t>
            </a:r>
            <a:endParaRPr lang="vi-VN">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5700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 </a:t>
            </a:r>
            <a:r>
              <a:rPr lang="en-US" dirty="0" smtClean="0"/>
              <a:t>15 (hard)</a:t>
            </a:r>
            <a:endParaRPr lang="en-US" dirty="0"/>
          </a:p>
        </p:txBody>
      </p:sp>
      <p:sp>
        <p:nvSpPr>
          <p:cNvPr id="3" name="Content Placeholder 2"/>
          <p:cNvSpPr>
            <a:spLocks noGrp="1"/>
          </p:cNvSpPr>
          <p:nvPr>
            <p:ph idx="1"/>
          </p:nvPr>
        </p:nvSpPr>
        <p:spPr>
          <a:xfrm>
            <a:off x="1773382" y="5419088"/>
            <a:ext cx="9906000" cy="1139688"/>
          </a:xfrm>
        </p:spPr>
        <p:txBody>
          <a:bodyPr>
            <a:normAutofit/>
          </a:bodyPr>
          <a:lstStyle/>
          <a:p>
            <a:pPr marL="0" indent="0" algn="just">
              <a:buNone/>
            </a:pPr>
            <a:r>
              <a:rPr lang="vi-VN">
                <a:solidFill>
                  <a:srgbClr val="00B050"/>
                </a:solidFill>
                <a:latin typeface="Arial" panose="020B0604020202020204" pitchFamily="34" charset="0"/>
                <a:cs typeface="Arial" panose="020B0604020202020204" pitchFamily="34" charset="0"/>
              </a:rPr>
              <a:t>Để có cơ sở (x1,x2,x3,x5), cho x4=0 giải ra được x1=19,x2=39,x3=x5=1. Lập bảng đơn hình và tính dòng delta, ta thấy của x4 là -</a:t>
            </a:r>
            <a:r>
              <a:rPr lang="vi-VN" smtClean="0">
                <a:solidFill>
                  <a:srgbClr val="00B050"/>
                </a:solidFill>
                <a:latin typeface="Arial" panose="020B0604020202020204" pitchFamily="34" charset="0"/>
                <a:cs typeface="Arial" panose="020B0604020202020204" pitchFamily="34" charset="0"/>
              </a:rPr>
              <a:t>2</a:t>
            </a:r>
            <a:r>
              <a:rPr lang="en-US" smtClean="0">
                <a:solidFill>
                  <a:srgbClr val="00B050"/>
                </a:solidFill>
                <a:latin typeface="Arial" panose="020B0604020202020204" pitchFamily="34" charset="0"/>
                <a:cs typeface="Arial" panose="020B0604020202020204" pitchFamily="34" charset="0"/>
              </a:rPr>
              <a:t>*t-</a:t>
            </a:r>
            <a:r>
              <a:rPr lang="vi-VN" smtClean="0">
                <a:solidFill>
                  <a:srgbClr val="00B050"/>
                </a:solidFill>
                <a:latin typeface="Arial" panose="020B0604020202020204" pitchFamily="34" charset="0"/>
                <a:cs typeface="Arial" panose="020B0604020202020204" pitchFamily="34" charset="0"/>
              </a:rPr>
              <a:t>1 </a:t>
            </a:r>
            <a:r>
              <a:rPr lang="vi-VN">
                <a:solidFill>
                  <a:srgbClr val="00B050"/>
                </a:solidFill>
                <a:latin typeface="Arial" panose="020B0604020202020204" pitchFamily="34" charset="0"/>
                <a:cs typeface="Arial" panose="020B0604020202020204" pitchFamily="34" charset="0"/>
              </a:rPr>
              <a:t>nên cần -</a:t>
            </a:r>
            <a:r>
              <a:rPr lang="vi-VN" smtClean="0">
                <a:solidFill>
                  <a:srgbClr val="00B050"/>
                </a:solidFill>
                <a:latin typeface="Arial" panose="020B0604020202020204" pitchFamily="34" charset="0"/>
                <a:cs typeface="Arial" panose="020B0604020202020204" pitchFamily="34" charset="0"/>
              </a:rPr>
              <a:t>2</a:t>
            </a:r>
            <a:r>
              <a:rPr lang="en-US" smtClean="0">
                <a:solidFill>
                  <a:srgbClr val="00B050"/>
                </a:solidFill>
                <a:latin typeface="Arial" panose="020B0604020202020204" pitchFamily="34" charset="0"/>
                <a:cs typeface="Arial" panose="020B0604020202020204" pitchFamily="34" charset="0"/>
              </a:rPr>
              <a:t>*t</a:t>
            </a:r>
            <a:r>
              <a:rPr lang="vi-VN" smtClean="0">
                <a:solidFill>
                  <a:srgbClr val="00B050"/>
                </a:solidFill>
                <a:latin typeface="Arial" panose="020B0604020202020204" pitchFamily="34" charset="0"/>
                <a:cs typeface="Arial" panose="020B0604020202020204" pitchFamily="34" charset="0"/>
              </a:rPr>
              <a:t>-1 </a:t>
            </a:r>
            <a:r>
              <a:rPr lang="vi-VN">
                <a:solidFill>
                  <a:srgbClr val="00B050"/>
                </a:solidFill>
                <a:latin typeface="Arial" panose="020B0604020202020204" pitchFamily="34" charset="0"/>
                <a:cs typeface="Arial" panose="020B0604020202020204" pitchFamily="34" charset="0"/>
              </a:rPr>
              <a:t>&lt;= 0 hay </a:t>
            </a:r>
            <a:r>
              <a:rPr lang="en-US" smtClean="0">
                <a:solidFill>
                  <a:srgbClr val="00B050"/>
                </a:solidFill>
                <a:latin typeface="Arial" panose="020B0604020202020204" pitchFamily="34" charset="0"/>
                <a:cs typeface="Arial" panose="020B0604020202020204" pitchFamily="34" charset="0"/>
              </a:rPr>
              <a:t>t</a:t>
            </a:r>
            <a:r>
              <a:rPr lang="vi-VN" smtClean="0">
                <a:solidFill>
                  <a:srgbClr val="00B050"/>
                </a:solidFill>
                <a:latin typeface="Arial" panose="020B0604020202020204" pitchFamily="34" charset="0"/>
                <a:cs typeface="Arial" panose="020B0604020202020204" pitchFamily="34" charset="0"/>
              </a:rPr>
              <a:t> </a:t>
            </a:r>
            <a:r>
              <a:rPr lang="vi-VN">
                <a:solidFill>
                  <a:srgbClr val="00B050"/>
                </a:solidFill>
                <a:latin typeface="Arial" panose="020B0604020202020204" pitchFamily="34" charset="0"/>
                <a:cs typeface="Arial" panose="020B0604020202020204" pitchFamily="34" charset="0"/>
              </a:rPr>
              <a:t>&gt;= -1/2. Chọn C.</a:t>
            </a:r>
            <a:endParaRPr lang="en-US">
              <a:solidFill>
                <a:srgbClr val="00B05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5637" y="1492395"/>
            <a:ext cx="6406910" cy="2507052"/>
          </a:xfrm>
          <a:prstGeom prst="rect">
            <a:avLst/>
          </a:prstGeom>
        </p:spPr>
      </p:pic>
      <p:sp>
        <p:nvSpPr>
          <p:cNvPr id="5" name="Content Placeholder 2"/>
          <p:cNvSpPr txBox="1">
            <a:spLocks/>
          </p:cNvSpPr>
          <p:nvPr/>
        </p:nvSpPr>
        <p:spPr>
          <a:xfrm>
            <a:off x="1773382" y="4161185"/>
            <a:ext cx="9906000" cy="1376118"/>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buFont typeface="Franklin Gothic Book" panose="020B0503020102020204" pitchFamily="34" charset="0"/>
              <a:buNone/>
            </a:pPr>
            <a:r>
              <a:rPr lang="en-US" smtClean="0">
                <a:latin typeface="Arial" panose="020B0604020202020204" pitchFamily="34" charset="0"/>
                <a:cs typeface="Arial" panose="020B0604020202020204" pitchFamily="34" charset="0"/>
              </a:rPr>
              <a:t>Cho x* là một phương án cực biên ứng với cơ sở (x1, x2, x3, x5). Tìm điều kiện của t để x* cũng là phương án tối ưu.</a:t>
            </a:r>
          </a:p>
          <a:p>
            <a:pPr marL="0" indent="0" algn="ctr">
              <a:buFont typeface="Franklin Gothic Book" panose="020B0503020102020204" pitchFamily="34" charset="0"/>
              <a:buNone/>
            </a:pPr>
            <a:r>
              <a:rPr lang="en-US" smtClean="0">
                <a:latin typeface="Arial" panose="020B0604020202020204" pitchFamily="34" charset="0"/>
                <a:cs typeface="Arial" panose="020B0604020202020204" pitchFamily="34" charset="0"/>
              </a:rPr>
              <a:t>A. t &gt;= -3  	B. t &lt;= -3	C. t &gt;= -1/2 	 D. t &lt;= -1/2.</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04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problem 1</a:t>
            </a:r>
            <a:endParaRPr lang="en-US" dirty="0"/>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Giải bài toán QHTT sau bằng phương pháp hình học</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6930" y="2917703"/>
            <a:ext cx="3448487" cy="2448925"/>
          </a:xfrm>
          <a:prstGeom prst="rect">
            <a:avLst/>
          </a:prstGeom>
        </p:spPr>
      </p:pic>
    </p:spTree>
    <p:extLst>
      <p:ext uri="{BB962C8B-B14F-4D97-AF65-F5344CB8AC3E}">
        <p14:creationId xmlns:p14="http://schemas.microsoft.com/office/powerpoint/2010/main" val="12326866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problem 2</a:t>
            </a:r>
            <a:endParaRPr lang="en-US" dirty="0"/>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Hãy giải bài toán QHTT sau bằng phương pháp thích hợp</a:t>
            </a:r>
          </a:p>
          <a:p>
            <a:pPr marL="0" indent="0">
              <a:buNone/>
            </a:pPr>
            <a:endParaRPr lang="en-US">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4624" y="2865434"/>
            <a:ext cx="5282116" cy="2422531"/>
          </a:xfrm>
          <a:prstGeom prst="rect">
            <a:avLst/>
          </a:prstGeom>
        </p:spPr>
      </p:pic>
    </p:spTree>
    <p:extLst>
      <p:ext uri="{BB962C8B-B14F-4D97-AF65-F5344CB8AC3E}">
        <p14:creationId xmlns:p14="http://schemas.microsoft.com/office/powerpoint/2010/main" val="40107547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problem 3</a:t>
            </a:r>
            <a:endParaRPr lang="en-US" dirty="0"/>
          </a:p>
        </p:txBody>
      </p:sp>
      <p:sp>
        <p:nvSpPr>
          <p:cNvPr id="3" name="Content Placeholder 2"/>
          <p:cNvSpPr>
            <a:spLocks noGrp="1"/>
          </p:cNvSpPr>
          <p:nvPr>
            <p:ph idx="1"/>
          </p:nvPr>
        </p:nvSpPr>
        <p:spPr>
          <a:xfrm>
            <a:off x="1371600" y="1856509"/>
            <a:ext cx="9601200" cy="4010891"/>
          </a:xfrm>
        </p:spPr>
        <p:txBody>
          <a:bodyPr/>
          <a:lstStyle/>
          <a:p>
            <a:r>
              <a:rPr lang="en-US" dirty="0" smtClean="0">
                <a:latin typeface="Arial" panose="020B0604020202020204" pitchFamily="34" charset="0"/>
                <a:cs typeface="Arial" panose="020B0604020202020204" pitchFamily="34" charset="0"/>
              </a:rPr>
              <a:t>Xét bài toán vận tải cân bằng thu phát cho bởi bảng sau</a:t>
            </a: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457200" indent="-457200">
              <a:buAutoNum type="alphaLcParenR"/>
            </a:pPr>
            <a:r>
              <a:rPr lang="en-US" dirty="0" smtClean="0">
                <a:latin typeface="Arial" panose="020B0604020202020204" pitchFamily="34" charset="0"/>
                <a:cs typeface="Arial" panose="020B0604020202020204" pitchFamily="34" charset="0"/>
              </a:rPr>
              <a:t>Hãy tìm phương án cơ sở cho bài toán theo cả 3 phương pháp: min-cost, góc Tây Bắc và Fogel.</a:t>
            </a:r>
          </a:p>
          <a:p>
            <a:pPr marL="457200" indent="-457200">
              <a:buAutoNum type="alphaLcParenR"/>
            </a:pPr>
            <a:r>
              <a:rPr lang="en-US" dirty="0" smtClean="0">
                <a:latin typeface="Arial" panose="020B0604020202020204" pitchFamily="34" charset="0"/>
                <a:cs typeface="Arial" panose="020B0604020202020204" pitchFamily="34" charset="0"/>
              </a:rPr>
              <a:t>Dùng thuật toán thế vị, chứng tỏ rằng phương án Fogel cho ra nghiệm tối ưu.</a:t>
            </a:r>
          </a:p>
          <a:p>
            <a:pPr marL="457200" indent="-457200">
              <a:buAutoNum type="alphaLcParenR"/>
            </a:pP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6635" y="2381549"/>
            <a:ext cx="2796275" cy="1921720"/>
          </a:xfrm>
          <a:prstGeom prst="rect">
            <a:avLst/>
          </a:prstGeom>
        </p:spPr>
      </p:pic>
    </p:spTree>
    <p:extLst>
      <p:ext uri="{BB962C8B-B14F-4D97-AF65-F5344CB8AC3E}">
        <p14:creationId xmlns:p14="http://schemas.microsoft.com/office/powerpoint/2010/main" val="2469635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objective functions in LP</a:t>
            </a:r>
            <a:endParaRPr lang="en-US" dirty="0"/>
          </a:p>
        </p:txBody>
      </p:sp>
      <p:sp>
        <p:nvSpPr>
          <p:cNvPr id="3" name="Content Placeholder 2"/>
          <p:cNvSpPr>
            <a:spLocks noGrp="1"/>
          </p:cNvSpPr>
          <p:nvPr>
            <p:ph idx="1"/>
          </p:nvPr>
        </p:nvSpPr>
        <p:spPr>
          <a:xfrm>
            <a:off x="1371600" y="1573730"/>
            <a:ext cx="9601200" cy="3581400"/>
          </a:xfrm>
        </p:spPr>
        <p:txBody>
          <a:bodyPr/>
          <a:lstStyle/>
          <a:p>
            <a:pPr algn="just"/>
            <a:r>
              <a:rPr lang="vi-VN" dirty="0">
                <a:latin typeface="Arial" panose="020B0604020202020204" pitchFamily="34" charset="0"/>
                <a:cs typeface="Arial" panose="020B0604020202020204" pitchFamily="34" charset="0"/>
              </a:rPr>
              <a:t>QHTT đa mục tiêu là bài toán QHTT có hai hoặc nhiều hàm mục tiêu, và ta cần tối ưu tất cả chúng đồng thời</a:t>
            </a:r>
            <a:r>
              <a:rPr lang="vi-VN"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 Nó có ứng dụng trong các lĩnh vực đời sống một cách thiết thực, vì rõ ràng nhiều lúc ta cần phải tìm min, max cùng lúc nhiều giá trị liên quan đến các đại lượng cần khảo sát.</a:t>
            </a:r>
          </a:p>
          <a:p>
            <a:pPr algn="just"/>
            <a:r>
              <a:rPr lang="vi-VN" dirty="0">
                <a:latin typeface="Arial" panose="020B0604020202020204" pitchFamily="34" charset="0"/>
                <a:cs typeface="Arial" panose="020B0604020202020204" pitchFamily="34" charset="0"/>
              </a:rPr>
              <a:t>Trong khoảng 50 năm, đã có hơn 70 thuật toán khác nhau cho bài toán QHTT hai hoặc nhiều hàm mục tiêu</a:t>
            </a:r>
            <a:r>
              <a:rPr lang="vi-VN"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So với QHTT thông thường, nếu </a:t>
            </a:r>
          </a:p>
          <a:p>
            <a:pPr marL="0" indent="0" algn="just">
              <a:buNone/>
            </a:pPr>
            <a:r>
              <a:rPr lang="en-US" dirty="0" smtClean="0">
                <a:latin typeface="Arial" panose="020B0604020202020204" pitchFamily="34" charset="0"/>
                <a:cs typeface="Arial" panose="020B0604020202020204" pitchFamily="34" charset="0"/>
              </a:rPr>
              <a:t>xét quy hoạch nguyên thì dạng tối ưu</a:t>
            </a:r>
          </a:p>
          <a:p>
            <a:pPr marL="0" indent="0" algn="just">
              <a:buNone/>
            </a:pPr>
            <a:r>
              <a:rPr lang="en-US" dirty="0" smtClean="0">
                <a:latin typeface="Arial" panose="020B0604020202020204" pitchFamily="34" charset="0"/>
                <a:cs typeface="Arial" panose="020B0604020202020204" pitchFamily="34" charset="0"/>
              </a:rPr>
              <a:t>đa biến này khó tiếp cận hơn.</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5986812" y="3364430"/>
            <a:ext cx="5265121" cy="3460606"/>
          </a:xfrm>
          <a:prstGeom prst="rect">
            <a:avLst/>
          </a:prstGeom>
        </p:spPr>
      </p:pic>
    </p:spTree>
    <p:extLst>
      <p:ext uri="{BB962C8B-B14F-4D97-AF65-F5344CB8AC3E}">
        <p14:creationId xmlns:p14="http://schemas.microsoft.com/office/powerpoint/2010/main" val="36660765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3093720"/>
            <a:ext cx="9601200" cy="1485900"/>
          </a:xfrm>
        </p:spPr>
        <p:txBody>
          <a:bodyPr/>
          <a:lstStyle/>
          <a:p>
            <a:pPr algn="ctr"/>
            <a:r>
              <a:rPr lang="en-US" sz="5400" b="1" smtClean="0"/>
              <a:t>Thanks</a:t>
            </a:r>
            <a:r>
              <a:rPr lang="en-US" b="1" smtClean="0"/>
              <a:t> for </a:t>
            </a:r>
            <a:r>
              <a:rPr lang="en-US" sz="5400" b="1" smtClean="0"/>
              <a:t>listening</a:t>
            </a:r>
            <a:r>
              <a:rPr lang="en-US" b="1" smtClean="0"/>
              <a:t>!</a:t>
            </a:r>
            <a:endParaRPr lang="en-US" b="1"/>
          </a:p>
        </p:txBody>
      </p:sp>
    </p:spTree>
    <p:extLst>
      <p:ext uri="{BB962C8B-B14F-4D97-AF65-F5344CB8AC3E}">
        <p14:creationId xmlns:p14="http://schemas.microsoft.com/office/powerpoint/2010/main" val="2422103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of solution</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41664" y="1577661"/>
            <a:ext cx="7750996" cy="4349009"/>
          </a:xfrm>
        </p:spPr>
      </p:pic>
      <p:sp>
        <p:nvSpPr>
          <p:cNvPr id="5" name="Rectangle 4"/>
          <p:cNvSpPr/>
          <p:nvPr/>
        </p:nvSpPr>
        <p:spPr>
          <a:xfrm>
            <a:off x="2720740" y="6117176"/>
            <a:ext cx="7671919" cy="646331"/>
          </a:xfrm>
          <a:prstGeom prst="rect">
            <a:avLst/>
          </a:prstGeom>
        </p:spPr>
        <p:txBody>
          <a:bodyPr wrap="square">
            <a:spAutoFit/>
          </a:bodyPr>
          <a:lstStyle/>
          <a:p>
            <a:r>
              <a:rPr lang="en-US" dirty="0" smtClean="0"/>
              <a:t>Nguồn: </a:t>
            </a:r>
            <a:r>
              <a:rPr lang="en-US" dirty="0" smtClean="0">
                <a:hlinkClick r:id="rId3"/>
              </a:rPr>
              <a:t>https</a:t>
            </a:r>
            <a:r>
              <a:rPr lang="en-US" dirty="0">
                <a:hlinkClick r:id="rId3"/>
              </a:rPr>
              <a:t>://</a:t>
            </a:r>
            <a:r>
              <a:rPr lang="en-US" dirty="0" smtClean="0">
                <a:hlinkClick r:id="rId3"/>
              </a:rPr>
              <a:t>onlinelibrary.wiley.com/doi/10.1002/mcda.1780?af=R</a:t>
            </a:r>
            <a:endParaRPr lang="en-US" dirty="0" smtClean="0"/>
          </a:p>
          <a:p>
            <a:endParaRPr lang="en-US" dirty="0"/>
          </a:p>
        </p:txBody>
      </p:sp>
    </p:spTree>
    <p:extLst>
      <p:ext uri="{BB962C8B-B14F-4D97-AF65-F5344CB8AC3E}">
        <p14:creationId xmlns:p14="http://schemas.microsoft.com/office/powerpoint/2010/main" val="3165156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solution</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853" y="3613974"/>
            <a:ext cx="5999095" cy="2960080"/>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75948" y="1948514"/>
            <a:ext cx="6097891" cy="2988769"/>
          </a:xfrm>
          <a:prstGeom prst="rect">
            <a:avLst/>
          </a:prstGeom>
        </p:spPr>
      </p:pic>
    </p:spTree>
    <p:extLst>
      <p:ext uri="{BB962C8B-B14F-4D97-AF65-F5344CB8AC3E}">
        <p14:creationId xmlns:p14="http://schemas.microsoft.com/office/powerpoint/2010/main" val="2644691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algorithms for 2 objectives</a:t>
            </a:r>
            <a:endParaRPr lang="en-US" dirty="0"/>
          </a:p>
        </p:txBody>
      </p:sp>
      <p:sp>
        <p:nvSpPr>
          <p:cNvPr id="3" name="Content Placeholder 2"/>
          <p:cNvSpPr>
            <a:spLocks noGrp="1"/>
          </p:cNvSpPr>
          <p:nvPr>
            <p:ph idx="1"/>
          </p:nvPr>
        </p:nvSpPr>
        <p:spPr>
          <a:xfrm>
            <a:off x="1371600" y="2285999"/>
            <a:ext cx="9601200" cy="4365057"/>
          </a:xfrm>
        </p:spPr>
        <p:txBody>
          <a:bodyPr>
            <a:normAutofit/>
          </a:bodyPr>
          <a:lstStyle/>
          <a:p>
            <a:r>
              <a:rPr lang="en-US" b="1" dirty="0" smtClean="0"/>
              <a:t>Two pharses</a:t>
            </a:r>
            <a:r>
              <a:rPr lang="en-US" dirty="0" smtClean="0"/>
              <a:t>: giải trước bài toán ứng với một hàm mục tiêu, sau đó thêm kết quả tìm được vào các ràng buộc và giải tiếp cho hàm mục tiêu còn lại.</a:t>
            </a:r>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lgn="ctr">
              <a:buNone/>
            </a:pPr>
            <a:r>
              <a:rPr lang="en-US" dirty="0" smtClean="0"/>
              <a:t>VD: ở đây, sau khi giải xong hàm mục tiêu 1 thì có max = 30, ta thêm vào ràng buộc.</a:t>
            </a:r>
          </a:p>
        </p:txBody>
      </p:sp>
      <p:pic>
        <p:nvPicPr>
          <p:cNvPr id="4" name="Picture 3"/>
          <p:cNvPicPr>
            <a:picLocks noChangeAspect="1"/>
          </p:cNvPicPr>
          <p:nvPr/>
        </p:nvPicPr>
        <p:blipFill>
          <a:blip r:embed="rId2"/>
          <a:stretch>
            <a:fillRect/>
          </a:stretch>
        </p:blipFill>
        <p:spPr>
          <a:xfrm>
            <a:off x="1642812" y="3003082"/>
            <a:ext cx="2763996" cy="2429978"/>
          </a:xfrm>
          <a:prstGeom prst="rect">
            <a:avLst/>
          </a:prstGeom>
        </p:spPr>
      </p:pic>
      <p:pic>
        <p:nvPicPr>
          <p:cNvPr id="5" name="Picture 4"/>
          <p:cNvPicPr>
            <a:picLocks noChangeAspect="1"/>
          </p:cNvPicPr>
          <p:nvPr/>
        </p:nvPicPr>
        <p:blipFill>
          <a:blip r:embed="rId3"/>
          <a:stretch>
            <a:fillRect/>
          </a:stretch>
        </p:blipFill>
        <p:spPr>
          <a:xfrm>
            <a:off x="7614284" y="3034363"/>
            <a:ext cx="2790625" cy="2297670"/>
          </a:xfrm>
          <a:prstGeom prst="rect">
            <a:avLst/>
          </a:prstGeom>
        </p:spPr>
      </p:pic>
      <p:pic>
        <p:nvPicPr>
          <p:cNvPr id="6" name="Picture 5"/>
          <p:cNvPicPr>
            <a:picLocks noChangeAspect="1"/>
          </p:cNvPicPr>
          <p:nvPr/>
        </p:nvPicPr>
        <p:blipFill>
          <a:blip r:embed="rId4"/>
          <a:stretch>
            <a:fillRect/>
          </a:stretch>
        </p:blipFill>
        <p:spPr>
          <a:xfrm>
            <a:off x="4581796" y="3043988"/>
            <a:ext cx="2857500" cy="2209800"/>
          </a:xfrm>
          <a:prstGeom prst="rect">
            <a:avLst/>
          </a:prstGeom>
        </p:spPr>
      </p:pic>
    </p:spTree>
    <p:extLst>
      <p:ext uri="{BB962C8B-B14F-4D97-AF65-F5344CB8AC3E}">
        <p14:creationId xmlns:p14="http://schemas.microsoft.com/office/powerpoint/2010/main" val="2920364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a:t>
            </a:r>
            <a:r>
              <a:rPr lang="en-US" dirty="0" smtClean="0"/>
              <a:t>algorithms (cont)</a:t>
            </a:r>
            <a:endParaRPr lang="en-US" dirty="0"/>
          </a:p>
        </p:txBody>
      </p:sp>
      <p:sp>
        <p:nvSpPr>
          <p:cNvPr id="3" name="Content Placeholder 2"/>
          <p:cNvSpPr>
            <a:spLocks noGrp="1"/>
          </p:cNvSpPr>
          <p:nvPr>
            <p:ph idx="1"/>
          </p:nvPr>
        </p:nvSpPr>
        <p:spPr>
          <a:xfrm>
            <a:off x="1438977" y="1949116"/>
            <a:ext cx="9832206" cy="3581400"/>
          </a:xfrm>
        </p:spPr>
        <p:txBody>
          <a:bodyPr/>
          <a:lstStyle/>
          <a:p>
            <a:pPr algn="just"/>
            <a:r>
              <a:rPr lang="en-US" b="1" dirty="0" smtClean="0"/>
              <a:t>Combining</a:t>
            </a:r>
            <a:r>
              <a:rPr lang="en-US" dirty="0" smtClean="0"/>
              <a:t>: kết hợp hai hàm mục tiêu lại bởi một trọng số alpha thích hợp. Sau đó, dùng các công cụ tính toán như PuLP để giải cho từng giá trị alpha thay đổi một khoảng nhỏ; trên cơ sở đó chọn ra alpha tốt nhất.</a:t>
            </a:r>
            <a:endParaRPr lang="en-US" dirty="0"/>
          </a:p>
        </p:txBody>
      </p:sp>
      <p:pic>
        <p:nvPicPr>
          <p:cNvPr id="5" name="Picture 4"/>
          <p:cNvPicPr>
            <a:picLocks noChangeAspect="1"/>
          </p:cNvPicPr>
          <p:nvPr/>
        </p:nvPicPr>
        <p:blipFill>
          <a:blip r:embed="rId2"/>
          <a:stretch>
            <a:fillRect/>
          </a:stretch>
        </p:blipFill>
        <p:spPr>
          <a:xfrm>
            <a:off x="761097" y="3202457"/>
            <a:ext cx="5095875" cy="2657475"/>
          </a:xfrm>
          <a:prstGeom prst="rect">
            <a:avLst/>
          </a:prstGeom>
        </p:spPr>
      </p:pic>
      <p:pic>
        <p:nvPicPr>
          <p:cNvPr id="6" name="Picture 5"/>
          <p:cNvPicPr>
            <a:picLocks noChangeAspect="1"/>
          </p:cNvPicPr>
          <p:nvPr/>
        </p:nvPicPr>
        <p:blipFill>
          <a:blip r:embed="rId3"/>
          <a:stretch>
            <a:fillRect/>
          </a:stretch>
        </p:blipFill>
        <p:spPr>
          <a:xfrm>
            <a:off x="6015790" y="3202457"/>
            <a:ext cx="6108323" cy="3316308"/>
          </a:xfrm>
          <a:prstGeom prst="rect">
            <a:avLst/>
          </a:prstGeom>
        </p:spPr>
      </p:pic>
    </p:spTree>
    <p:extLst>
      <p:ext uri="{BB962C8B-B14F-4D97-AF65-F5344CB8AC3E}">
        <p14:creationId xmlns:p14="http://schemas.microsoft.com/office/powerpoint/2010/main" val="1684900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methods</a:t>
            </a:r>
            <a:endParaRPr lang="en-US" dirty="0"/>
          </a:p>
        </p:txBody>
      </p:sp>
      <p:sp>
        <p:nvSpPr>
          <p:cNvPr id="3" name="Content Placeholder 2"/>
          <p:cNvSpPr>
            <a:spLocks noGrp="1"/>
          </p:cNvSpPr>
          <p:nvPr>
            <p:ph idx="1"/>
          </p:nvPr>
        </p:nvSpPr>
        <p:spPr>
          <a:xfrm>
            <a:off x="1371599" y="1549667"/>
            <a:ext cx="10169091" cy="4783755"/>
          </a:xfrm>
        </p:spPr>
        <p:txBody>
          <a:bodyPr/>
          <a:lstStyle/>
          <a:p>
            <a:r>
              <a:rPr lang="en-US" dirty="0" smtClean="0"/>
              <a:t>Ứng với các bài toán QHTT có nhiều mục tiêu hơn, ta sử dụng ý tưởng chung sau: </a:t>
            </a:r>
          </a:p>
          <a:p>
            <a:pPr marL="0" indent="0">
              <a:buNone/>
            </a:pPr>
            <a:r>
              <a:rPr lang="en-US" dirty="0" smtClean="0"/>
              <a:t>- Giải riêng bài toán ứng với từng hàm z1, z2, ..., zk, được các giá trị d1, d2, ..., dk.</a:t>
            </a:r>
          </a:p>
          <a:p>
            <a:pPr marL="0" indent="0">
              <a:buNone/>
            </a:pPr>
            <a:r>
              <a:rPr lang="en-US" dirty="0" smtClean="0"/>
              <a:t>- Sử dụng các giá trị đó để gộp lại thành một hàm mục tiêu duy nhất và giải tiếp. Có nhiều cách để gộp lại:</a:t>
            </a:r>
          </a:p>
          <a:p>
            <a:pPr marL="0" indent="0" algn="just">
              <a:buNone/>
            </a:pPr>
            <a:r>
              <a:rPr lang="en-US" dirty="0" smtClean="0"/>
              <a:t>+ (Chandra Sen) max z = tổng z</a:t>
            </a:r>
            <a:r>
              <a:rPr lang="en-US" baseline="-25000" dirty="0" smtClean="0"/>
              <a:t>i</a:t>
            </a:r>
            <a:r>
              <a:rPr lang="en-US" dirty="0" smtClean="0"/>
              <a:t> /  |d</a:t>
            </a:r>
            <a:r>
              <a:rPr lang="en-US" baseline="-25000" dirty="0" smtClean="0"/>
              <a:t>i</a:t>
            </a:r>
            <a:r>
              <a:rPr lang="en-US" dirty="0" smtClean="0"/>
              <a:t>| - tổng z</a:t>
            </a:r>
            <a:r>
              <a:rPr lang="en-US" baseline="-25000" dirty="0" smtClean="0"/>
              <a:t>j</a:t>
            </a:r>
            <a:r>
              <a:rPr lang="en-US" dirty="0" smtClean="0"/>
              <a:t> / |d</a:t>
            </a:r>
            <a:r>
              <a:rPr lang="en-US" baseline="-25000" dirty="0" smtClean="0"/>
              <a:t>j</a:t>
            </a:r>
            <a:r>
              <a:rPr lang="en-US" dirty="0" smtClean="0"/>
              <a:t>| với max được lấy dấu + còn min được lấy dấu trừ.</a:t>
            </a:r>
          </a:p>
          <a:p>
            <a:pPr marL="0" indent="0" algn="just">
              <a:buNone/>
            </a:pPr>
            <a:r>
              <a:rPr lang="en-US" dirty="0" smtClean="0"/>
              <a:t>+ (Trung bình điều hòa) đặt SL, SS = tổng các hàm mục tiêu lấy max và lấy min, đặt Hm1, Hm2 = trung bình điều hòa của các di (lấy max) và di (lấy min). Khi đó ta có </a:t>
            </a:r>
          </a:p>
          <a:p>
            <a:pPr marL="0" indent="0" algn="ctr">
              <a:buNone/>
            </a:pPr>
            <a:r>
              <a:rPr lang="en-US" dirty="0" smtClean="0"/>
              <a:t>max z = SL / Hm1 – SS / Hm2.</a:t>
            </a:r>
          </a:p>
          <a:p>
            <a:pPr marL="0" indent="0">
              <a:buNone/>
            </a:pPr>
            <a:r>
              <a:rPr lang="en-US" dirty="0" smtClean="0"/>
              <a:t>+ (Trung bình bình phương), tương tự ta lấy căn bậc hai của tổng bình phương Qm1, Qm2.</a:t>
            </a:r>
          </a:p>
          <a:p>
            <a:pPr marL="0" indent="0" algn="just">
              <a:buNone/>
            </a:pPr>
            <a:r>
              <a:rPr lang="en-US" dirty="0"/>
              <a:t>Tham khảo thêm tại đây: </a:t>
            </a:r>
            <a:r>
              <a:rPr lang="en-US" dirty="0">
                <a:hlinkClick r:id="rId2"/>
              </a:rPr>
              <a:t>https://</a:t>
            </a:r>
            <a:r>
              <a:rPr lang="en-US" dirty="0" smtClean="0">
                <a:hlinkClick r:id="rId2"/>
              </a:rPr>
              <a:t>kalaharijournals.com/resources/APRIL_131.pdf</a:t>
            </a:r>
            <a:endParaRPr lang="en-US" dirty="0" smtClean="0"/>
          </a:p>
          <a:p>
            <a:pPr marL="0" indent="0" algn="just">
              <a:buNone/>
            </a:pPr>
            <a:endParaRPr lang="en-US" dirty="0" smtClean="0"/>
          </a:p>
        </p:txBody>
      </p:sp>
    </p:spTree>
    <p:extLst>
      <p:ext uri="{BB962C8B-B14F-4D97-AF65-F5344CB8AC3E}">
        <p14:creationId xmlns:p14="http://schemas.microsoft.com/office/powerpoint/2010/main" val="4039305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5671" y="1845601"/>
            <a:ext cx="2661385" cy="352718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5847" y="651811"/>
            <a:ext cx="7295744" cy="155387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8288" y="3031958"/>
            <a:ext cx="3753004" cy="304158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2524" y="3031958"/>
            <a:ext cx="3701406" cy="3378465"/>
          </a:xfrm>
          <a:prstGeom prst="rect">
            <a:avLst/>
          </a:prstGeom>
        </p:spPr>
      </p:pic>
      <p:sp>
        <p:nvSpPr>
          <p:cNvPr id="8" name="Rectangle 7"/>
          <p:cNvSpPr/>
          <p:nvPr/>
        </p:nvSpPr>
        <p:spPr>
          <a:xfrm>
            <a:off x="4695847" y="2454655"/>
            <a:ext cx="2455724" cy="369332"/>
          </a:xfrm>
          <a:prstGeom prst="rect">
            <a:avLst/>
          </a:prstGeom>
        </p:spPr>
        <p:txBody>
          <a:bodyPr wrap="square">
            <a:spAutoFit/>
          </a:bodyPr>
          <a:lstStyle/>
          <a:p>
            <a:r>
              <a:rPr lang="en-US" b="1" dirty="0" smtClean="0"/>
              <a:t>Sử dụng Chandra Sen</a:t>
            </a:r>
            <a:endParaRPr lang="en-US" b="1" dirty="0"/>
          </a:p>
        </p:txBody>
      </p:sp>
      <p:sp>
        <p:nvSpPr>
          <p:cNvPr id="9" name="Rectangle 8"/>
          <p:cNvSpPr/>
          <p:nvPr/>
        </p:nvSpPr>
        <p:spPr>
          <a:xfrm>
            <a:off x="9410622" y="2454655"/>
            <a:ext cx="1964835" cy="369332"/>
          </a:xfrm>
          <a:prstGeom prst="rect">
            <a:avLst/>
          </a:prstGeom>
        </p:spPr>
        <p:txBody>
          <a:bodyPr wrap="square">
            <a:spAutoFit/>
          </a:bodyPr>
          <a:lstStyle/>
          <a:p>
            <a:r>
              <a:rPr lang="en-US" b="1" dirty="0" smtClean="0"/>
              <a:t>Sử dụng QM</a:t>
            </a:r>
            <a:endParaRPr lang="en-US" b="1" dirty="0"/>
          </a:p>
        </p:txBody>
      </p:sp>
    </p:spTree>
    <p:extLst>
      <p:ext uri="{BB962C8B-B14F-4D97-AF65-F5344CB8AC3E}">
        <p14:creationId xmlns:p14="http://schemas.microsoft.com/office/powerpoint/2010/main" val="20107402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5392</TotalTime>
  <Words>1723</Words>
  <Application>Microsoft Office PowerPoint</Application>
  <PresentationFormat>Widescreen</PresentationFormat>
  <Paragraphs>135</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Franklin Gothic Book</vt:lpstr>
      <vt:lpstr>Verdana</vt:lpstr>
      <vt:lpstr>Crop</vt:lpstr>
      <vt:lpstr>Linear programming</vt:lpstr>
      <vt:lpstr>Table of contents (session 7)</vt:lpstr>
      <vt:lpstr>Multiple objective functions in LP</vt:lpstr>
      <vt:lpstr>Categories of solution</vt:lpstr>
      <vt:lpstr>Categories of solution</vt:lpstr>
      <vt:lpstr>Some algorithms for 2 objectives</vt:lpstr>
      <vt:lpstr>Some algorithms (cont)</vt:lpstr>
      <vt:lpstr>Other methods</vt:lpstr>
      <vt:lpstr>Example </vt:lpstr>
      <vt:lpstr>1) Definitions + Geometric method</vt:lpstr>
      <vt:lpstr>2) General form &amp; Integer programming</vt:lpstr>
      <vt:lpstr>3) Simplex method</vt:lpstr>
      <vt:lpstr>4) Dual theory</vt:lpstr>
      <vt:lpstr>4) Transportation problem</vt:lpstr>
      <vt:lpstr>Review question 1</vt:lpstr>
      <vt:lpstr>Review question 2</vt:lpstr>
      <vt:lpstr>Review question 3</vt:lpstr>
      <vt:lpstr>Review question 4</vt:lpstr>
      <vt:lpstr>Review question 5</vt:lpstr>
      <vt:lpstr>Review question 6-7 (easy)</vt:lpstr>
      <vt:lpstr>Review question 8-9 (medium)</vt:lpstr>
      <vt:lpstr>Review question 10-11 (hard)</vt:lpstr>
      <vt:lpstr>Review question 12 (hard)</vt:lpstr>
      <vt:lpstr>Review question 13 (medium)</vt:lpstr>
      <vt:lpstr>Review question 14 (hard)</vt:lpstr>
      <vt:lpstr>Review question 15 (hard)</vt:lpstr>
      <vt:lpstr>Sample problem 1</vt:lpstr>
      <vt:lpstr>Sample problem 2</vt:lpstr>
      <vt:lpstr>Sample problem 3</vt:lpstr>
      <vt:lpstr>Thanks for listening!</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Admin</dc:creator>
  <cp:lastModifiedBy>Admin</cp:lastModifiedBy>
  <cp:revision>1176</cp:revision>
  <dcterms:created xsi:type="dcterms:W3CDTF">2020-05-03T09:48:15Z</dcterms:created>
  <dcterms:modified xsi:type="dcterms:W3CDTF">2023-05-10T22:40:58Z</dcterms:modified>
</cp:coreProperties>
</file>