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9" r:id="rId13"/>
    <p:sldId id="29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1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52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55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3508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92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127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72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9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1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4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8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9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7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84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ABC97-310E-484A-AC80-E78056DD9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381000"/>
            <a:ext cx="10260990" cy="1966231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: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2DD9A-EF47-4F9B-AE48-6ABA1890E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2614836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subnet mask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D0A27-2D87-4828-B88F-9F440A2D7B38}"/>
              </a:ext>
            </a:extLst>
          </p:cNvPr>
          <p:cNvSpPr txBox="1"/>
          <p:nvPr/>
        </p:nvSpPr>
        <p:spPr>
          <a:xfrm>
            <a:off x="6381597" y="4610380"/>
            <a:ext cx="58330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Lê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- 19120349</a:t>
            </a:r>
          </a:p>
          <a:p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Doãn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- 19120193</a:t>
            </a:r>
          </a:p>
          <a:p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 - 19120287</a:t>
            </a:r>
          </a:p>
          <a:p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Phan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Diễm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Uyên</a:t>
            </a:r>
            <a:r>
              <a:rPr lang="en-US" sz="200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19120426</a:t>
            </a:r>
          </a:p>
          <a:p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Lưu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0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- 19120433</a:t>
            </a:r>
          </a:p>
        </p:txBody>
      </p:sp>
    </p:spTree>
    <p:extLst>
      <p:ext uri="{BB962C8B-B14F-4D97-AF65-F5344CB8AC3E}">
        <p14:creationId xmlns:p14="http://schemas.microsoft.com/office/powerpoint/2010/main" val="101933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62151"/>
            <a:ext cx="8946541" cy="419548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5: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200.135.66.67/25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 Subnet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200.135.66.56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200.135.66.48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 200.135.66.64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 200.135.66.72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Đáp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Chia 6 subnet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2­­</a:t>
            </a:r>
            <a:r>
              <a:rPr lang="en-US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&gt;= 6 =&gt; n = 3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byte chia subnet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25 + 3  = 24 + 1 + 3 = 24 + 4 =&gt; Byte 4 chia subnet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byte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host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</a:t>
            </a:r>
            <a:r>
              <a:rPr lang="en-US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64 80 96 112 128 144 160 176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4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E4CC5B-D76E-4CA0-BA94-64EF3FCE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+mn-lt"/>
              </a:rPr>
              <a:t>Phần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trắc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nghiệm</a:t>
            </a:r>
            <a:endParaRPr lang="vi-VN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4794FAF-44B3-4A00-BC4A-4743AD20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338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vi-VN" dirty="0" err="1">
                <a:latin typeface="+mn-lt"/>
              </a:rPr>
              <a:t>Bài</a:t>
            </a:r>
            <a:r>
              <a:rPr lang="vi-VN" dirty="0">
                <a:latin typeface="+mn-lt"/>
              </a:rPr>
              <a:t> 6: Cho </a:t>
            </a:r>
            <a:r>
              <a:rPr lang="vi-VN" dirty="0" err="1">
                <a:latin typeface="+mn-lt"/>
              </a:rPr>
              <a:t>địa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chỉ</a:t>
            </a:r>
            <a:r>
              <a:rPr lang="vi-VN" dirty="0">
                <a:latin typeface="+mn-lt"/>
              </a:rPr>
              <a:t> 172.18.224.2/18 chia </a:t>
            </a:r>
            <a:r>
              <a:rPr lang="vi-VN" dirty="0" err="1">
                <a:latin typeface="+mn-lt"/>
              </a:rPr>
              <a:t>địa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chỉ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này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thành</a:t>
            </a:r>
            <a:r>
              <a:rPr lang="vi-VN" dirty="0">
                <a:latin typeface="+mn-lt"/>
              </a:rPr>
              <a:t> 4 </a:t>
            </a:r>
            <a:r>
              <a:rPr lang="vi-VN" err="1">
                <a:latin typeface="+mn-lt"/>
              </a:rPr>
              <a:t>mạng</a:t>
            </a:r>
            <a:r>
              <a:rPr lang="vi-VN">
                <a:latin typeface="+mn-lt"/>
              </a:rPr>
              <a:t> con, </a:t>
            </a:r>
            <a:r>
              <a:rPr lang="vi-VN" dirty="0" err="1">
                <a:latin typeface="+mn-lt"/>
              </a:rPr>
              <a:t>hãy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tìm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mạng</a:t>
            </a:r>
            <a:r>
              <a:rPr lang="vi-VN" dirty="0">
                <a:latin typeface="+mn-lt"/>
              </a:rPr>
              <a:t> con </a:t>
            </a:r>
            <a:r>
              <a:rPr lang="vi-VN" dirty="0" err="1">
                <a:latin typeface="+mn-lt"/>
              </a:rPr>
              <a:t>phù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hợp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với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địa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chỉ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này</a:t>
            </a:r>
            <a:endParaRPr lang="vi-VN" dirty="0">
              <a:latin typeface="+mn-lt"/>
            </a:endParaRPr>
          </a:p>
          <a:p>
            <a:endParaRPr lang="vi-VN" dirty="0">
              <a:latin typeface="+mn-lt"/>
            </a:endParaRPr>
          </a:p>
          <a:p>
            <a:pPr marL="0" indent="0">
              <a:buNone/>
            </a:pPr>
            <a:r>
              <a:rPr lang="vi-VN">
                <a:latin typeface="+mn-lt"/>
              </a:rPr>
              <a:t>A.</a:t>
            </a:r>
            <a:r>
              <a:rPr lang="en-US">
                <a:latin typeface="+mn-lt"/>
              </a:rPr>
              <a:t> </a:t>
            </a:r>
            <a:r>
              <a:rPr lang="vi-VN">
                <a:latin typeface="+mn-lt"/>
              </a:rPr>
              <a:t>172.18.188.0</a:t>
            </a:r>
            <a:endParaRPr lang="vi-VN" dirty="0">
              <a:latin typeface="+mn-lt"/>
            </a:endParaRPr>
          </a:p>
          <a:p>
            <a:pPr marL="0" indent="0">
              <a:buNone/>
            </a:pPr>
            <a:r>
              <a:rPr lang="vi-VN">
                <a:latin typeface="+mn-lt"/>
              </a:rPr>
              <a:t>B.</a:t>
            </a:r>
            <a:r>
              <a:rPr lang="en-US">
                <a:latin typeface="+mn-lt"/>
              </a:rPr>
              <a:t> </a:t>
            </a:r>
            <a:r>
              <a:rPr lang="vi-VN">
                <a:latin typeface="+mn-lt"/>
              </a:rPr>
              <a:t>172.18.192.0</a:t>
            </a:r>
            <a:endParaRPr lang="vi-VN" dirty="0">
              <a:latin typeface="+mn-lt"/>
            </a:endParaRPr>
          </a:p>
          <a:p>
            <a:pPr marL="0" indent="0">
              <a:buNone/>
            </a:pPr>
            <a:r>
              <a:rPr lang="vi-VN">
                <a:latin typeface="+mn-lt"/>
              </a:rPr>
              <a:t>C.</a:t>
            </a:r>
            <a:r>
              <a:rPr lang="en-US">
                <a:latin typeface="+mn-lt"/>
              </a:rPr>
              <a:t> </a:t>
            </a:r>
            <a:r>
              <a:rPr lang="vi-VN">
                <a:latin typeface="+mn-lt"/>
              </a:rPr>
              <a:t>172.18.196.0</a:t>
            </a:r>
            <a:endParaRPr lang="vi-VN" dirty="0">
              <a:latin typeface="+mn-lt"/>
            </a:endParaRPr>
          </a:p>
          <a:p>
            <a:pPr marL="0" indent="0">
              <a:buNone/>
            </a:pPr>
            <a:r>
              <a:rPr lang="vi-VN">
                <a:latin typeface="+mn-lt"/>
              </a:rPr>
              <a:t>D.</a:t>
            </a:r>
            <a:r>
              <a:rPr lang="en-US">
                <a:latin typeface="+mn-lt"/>
              </a:rPr>
              <a:t> </a:t>
            </a:r>
            <a:r>
              <a:rPr lang="vi-VN">
                <a:latin typeface="+mn-lt"/>
              </a:rPr>
              <a:t>172.18.200.0</a:t>
            </a:r>
            <a:endParaRPr lang="vi-VN" dirty="0">
              <a:latin typeface="+mn-lt"/>
            </a:endParaRPr>
          </a:p>
          <a:p>
            <a:endParaRPr lang="vi-V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431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9CBC69-F0B0-4710-864B-68B4F1A4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+mn-lt"/>
              </a:rPr>
              <a:t>Phần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trắc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nghiệm</a:t>
            </a:r>
            <a:endParaRPr lang="vi-VN" dirty="0">
              <a:latin typeface="+mn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24AC7-99AE-48D8-A476-033D9C05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>
                <a:latin typeface="Arial (Body)"/>
              </a:rPr>
              <a:t>Đáp án: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B </a:t>
            </a:r>
          </a:p>
          <a:p>
            <a:pPr marL="0" indent="0">
              <a:buNone/>
            </a:pPr>
            <a:r>
              <a:rPr lang="vi-VN">
                <a:latin typeface="Arial (Body)"/>
              </a:rPr>
              <a:t>Giải thích: </a:t>
            </a:r>
            <a:endParaRPr lang="en-US">
              <a:latin typeface="Arial (Body)"/>
            </a:endParaRPr>
          </a:p>
          <a:p>
            <a:pPr marL="0" indent="0">
              <a:buNone/>
            </a:pPr>
            <a:r>
              <a:rPr lang="en-US">
                <a:latin typeface="Arial (Body)"/>
              </a:rPr>
              <a:t>	</a:t>
            </a:r>
            <a:r>
              <a:rPr lang="vi-VN">
                <a:latin typeface="Arial (Body)"/>
              </a:rPr>
              <a:t>Vì đây là lớp B nên có 16 bit thuộc phần net và 16 bit thuộc phần host</a:t>
            </a:r>
          </a:p>
          <a:p>
            <a:pPr marL="0" indent="0">
              <a:buNone/>
            </a:pPr>
            <a:r>
              <a:rPr lang="en-US">
                <a:latin typeface="Arial (Body)"/>
              </a:rPr>
              <a:t>	</a:t>
            </a:r>
            <a:r>
              <a:rPr lang="vi-VN">
                <a:latin typeface="Arial (Body)"/>
              </a:rPr>
              <a:t>224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=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11|100000,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lấy thêm 2 bit ở byte thứ 3 (18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–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16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=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2 bit)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>
                <a:latin typeface="Arial (Body)"/>
              </a:rPr>
              <a:t>	</a:t>
            </a:r>
            <a:r>
              <a:rPr lang="vi-VN">
                <a:latin typeface="Arial (Body)"/>
              </a:rPr>
              <a:t>Vậy ta có địa chỉ đường mạng sau 172. 18.192.0/18.Vì muốn chia thành 4 mạng con nên: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vi-VN" baseline="30000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&gt;=</a:t>
            </a:r>
            <a:r>
              <a:rPr lang="en-US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4 =&gt; n</a:t>
            </a:r>
            <a:r>
              <a:rPr lang="en-US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vi-VN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Vậy ta mượn 2 bit để chia mạng</a:t>
            </a:r>
            <a:r>
              <a:rPr lang="en-US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Arial (Body)"/>
                <a:ea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bước nhảy =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vi-VN" baseline="30000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8-4 </a:t>
            </a:r>
            <a:r>
              <a:rPr lang="en-US" baseline="30000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16.</a:t>
            </a:r>
            <a:endParaRPr lang="en-US">
              <a:effectLst/>
              <a:latin typeface="Arial (Body)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	Nên có </a:t>
            </a:r>
            <a:r>
              <a:rPr lang="en-US">
                <a:latin typeface="Arial (Body)"/>
                <a:ea typeface="Arial" panose="020B0604020202020204" pitchFamily="34" charset="0"/>
                <a:cs typeface="Arial" panose="020B0604020202020204" pitchFamily="34" charset="0"/>
              </a:rPr>
              <a:t>các mạng con: 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Arial" panose="020B0604020202020204" pitchFamily="34" charset="0"/>
              </a:rPr>
              <a:t>172.18.192.0/20</a:t>
            </a:r>
            <a:r>
              <a:rPr lang="en-US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vi-VN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172.18.208.0/20</a:t>
            </a:r>
            <a:r>
              <a:rPr lang="en-US"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vi-VN">
                <a:effectLst/>
                <a:latin typeface="Arial (Body)"/>
                <a:ea typeface="Arial" panose="020B0604020202020204" pitchFamily="34" charset="0"/>
                <a:cs typeface="Times New Roman" panose="02020603050405020304" pitchFamily="18" charset="0"/>
              </a:rPr>
              <a:t>172.18.224.0/20</a:t>
            </a:r>
            <a:endParaRPr lang="vi-VN" dirty="0">
              <a:effectLst/>
              <a:latin typeface="Arial (Body)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5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7: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nay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bao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nhiêu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loại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A.1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5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Đáp án: 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nay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4 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loại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loại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IPv4 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IPv6.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Dưới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đây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loại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IP Private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IP Public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IP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tĩnh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IP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6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587" y="2024343"/>
            <a:ext cx="8946541" cy="419548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8: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Broadcast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đường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mạng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192.168.20.128/28 là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A.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192.168.20.142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B. 192.168.20.143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192.168.20.144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D. 192.168.20.145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Đáp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/28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24 bits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Net,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muợn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4 bits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host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=&gt;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ghĩa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32 – 28 = 4 bits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con là 2</a:t>
            </a:r>
            <a:r>
              <a:rPr lang="fr-FR" baseline="30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16,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là 16 ,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là 192.168.20.144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128 + 16 = 144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broadcast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192.168.20.143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3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9: C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IP 192.168.125.91/26,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subnet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mask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là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r-FR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A. 255.255.255.190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B. 255.255.255.192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C. 255.255.255.194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D. 255.255.255.196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3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Đáp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24 bits là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host là 26 – 24 = 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bit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đuôi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là 192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5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1: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10001000.00010000.11000010.00010001</a:t>
            </a:r>
          </a:p>
          <a:p>
            <a:pPr marL="0" indent="0"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136.16.120.17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120.16.194.17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136.7.100.17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120.7.194.17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4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56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10: </a:t>
            </a:r>
            <a:r>
              <a:rPr lang="fr-FR" dirty="0" err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ubnet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mask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184.232.128.239 là bao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nhiêu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10 bit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hostID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mạng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con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A. 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255.255.192.0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B. 255.255.255.192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C. 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255.255.255.128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D. 255.255.128.0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0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Đáp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 .do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10 bit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netID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ở octet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bit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Octet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là 11000000</a:t>
            </a:r>
            <a:r>
              <a:rPr lang="fr-FR" baseline="-25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fr-F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= 192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0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Đáp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Ở byte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 ở bit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chắn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128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=&gt;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Ở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byte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3:số 1 ở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=&gt;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chắn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120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87597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2: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129.23.55.1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0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Đáp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B: 128 - 191</a:t>
            </a:r>
          </a:p>
        </p:txBody>
      </p:sp>
    </p:spTree>
    <p:extLst>
      <p:ext uri="{BB962C8B-B14F-4D97-AF65-F5344CB8AC3E}">
        <p14:creationId xmlns:p14="http://schemas.microsoft.com/office/powerpoint/2010/main" val="390365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3: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150.77.30.10/20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150.77.16.0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150.77.0.0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 150.77.32.0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 150.77.32.225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5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Đáp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 = 16 + 4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Byte 3: 4 byte chia subnet + 4 byte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host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</a:t>
            </a:r>
            <a:r>
              <a:rPr lang="en-US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0 16 32 …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16 &lt; 30 &lt; 32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150.77.16.0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6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4: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Broadcast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150.77.30.10/20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150.77.16.255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150.7.32.255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 150.77.31.255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 150.77.15.255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8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E742F-768F-4A9E-931F-5130BBF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Phần trắc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00E9-3ADA-4989-91AA-66D33E5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Đáp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 = 16 + 4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Byte 3: 4 byte chia subnet + 4 byte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host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</a:t>
            </a:r>
            <a:r>
              <a:rPr lang="en-US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0 16 32 …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16 &lt; 30 &lt; 32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150.77.16.0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=&gt;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32,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=&gt;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Broadcast: 150.77.31.255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17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1033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(Body)</vt:lpstr>
      <vt:lpstr>Century Gothic</vt:lpstr>
      <vt:lpstr>Wingdings 3</vt:lpstr>
      <vt:lpstr>Ion</vt:lpstr>
      <vt:lpstr>Nhóm: 05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  <vt:lpstr>Phần trắc nghiệm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Nhóm:</dc:title>
  <dc:creator>Vu Luu Duc</dc:creator>
  <cp:lastModifiedBy>Vu Luu Duc</cp:lastModifiedBy>
  <cp:revision>39</cp:revision>
  <dcterms:created xsi:type="dcterms:W3CDTF">2020-11-29T17:01:03Z</dcterms:created>
  <dcterms:modified xsi:type="dcterms:W3CDTF">2020-12-02T14:32:11Z</dcterms:modified>
</cp:coreProperties>
</file>